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3656" r:id="rId2"/>
    <p:sldMasterId id="2147483657" r:id="rId3"/>
  </p:sldMasterIdLst>
  <p:notesMasterIdLst>
    <p:notesMasterId r:id="rId80"/>
  </p:notesMasterIdLst>
  <p:sldIdLst>
    <p:sldId id="257" r:id="rId4"/>
    <p:sldId id="258" r:id="rId5"/>
    <p:sldId id="259" r:id="rId6"/>
    <p:sldId id="260" r:id="rId7"/>
    <p:sldId id="261" r:id="rId8"/>
    <p:sldId id="262" r:id="rId9"/>
    <p:sldId id="263" r:id="rId10"/>
    <p:sldId id="264" r:id="rId11"/>
    <p:sldId id="265" r:id="rId12"/>
    <p:sldId id="269"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9144000" cy="6858000" type="screen4x3"/>
  <p:notesSz cx="6784975" cy="9856788"/>
  <p:defaultTex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3" d="100"/>
          <a:sy n="113" d="100"/>
        </p:scale>
        <p:origin x="1554" y="1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5" Type="http://schemas.openxmlformats.org/officeDocument/2006/relationships/image" Target="../media/image114.wmf"/><Relationship Id="rId4" Type="http://schemas.openxmlformats.org/officeDocument/2006/relationships/image" Target="../media/image11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4" Type="http://schemas.openxmlformats.org/officeDocument/2006/relationships/image" Target="../media/image15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F18648-B6FB-46D8-B76F-58EE13A21EFF}"/>
              </a:ext>
            </a:extLst>
          </p:cNvPr>
          <p:cNvSpPr>
            <a:spLocks noGrp="1" noChangeArrowheads="1"/>
          </p:cNvSpPr>
          <p:nvPr>
            <p:ph type="hdr" sz="quarter"/>
          </p:nvPr>
        </p:nvSpPr>
        <p:spPr bwMode="auto">
          <a:xfrm>
            <a:off x="0" y="0"/>
            <a:ext cx="2940050" cy="492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New Roman" pitchFamily="18" charset="0"/>
              </a:defRPr>
            </a:lvl1pPr>
          </a:lstStyle>
          <a:p>
            <a:pPr>
              <a:defRPr/>
            </a:pPr>
            <a:endParaRPr lang="en-US" altLang="zh-TW"/>
          </a:p>
        </p:txBody>
      </p:sp>
      <p:sp>
        <p:nvSpPr>
          <p:cNvPr id="10243" name="Rectangle 3">
            <a:extLst>
              <a:ext uri="{FF2B5EF4-FFF2-40B4-BE49-F238E27FC236}">
                <a16:creationId xmlns:a16="http://schemas.microsoft.com/office/drawing/2014/main" id="{FA6CE48C-BF8B-4050-91C0-2ACD869BAE45}"/>
              </a:ext>
            </a:extLst>
          </p:cNvPr>
          <p:cNvSpPr>
            <a:spLocks noGrp="1" noChangeArrowheads="1"/>
          </p:cNvSpPr>
          <p:nvPr>
            <p:ph type="dt" idx="1"/>
          </p:nvPr>
        </p:nvSpPr>
        <p:spPr bwMode="auto">
          <a:xfrm>
            <a:off x="3843338" y="0"/>
            <a:ext cx="2940050" cy="492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New Roman" pitchFamily="18" charset="0"/>
              </a:defRPr>
            </a:lvl1pPr>
          </a:lstStyle>
          <a:p>
            <a:pPr>
              <a:defRPr/>
            </a:pPr>
            <a:endParaRPr lang="en-US" altLang="zh-TW"/>
          </a:p>
        </p:txBody>
      </p:sp>
      <p:sp>
        <p:nvSpPr>
          <p:cNvPr id="82948" name="Rectangle 4">
            <a:extLst>
              <a:ext uri="{FF2B5EF4-FFF2-40B4-BE49-F238E27FC236}">
                <a16:creationId xmlns:a16="http://schemas.microsoft.com/office/drawing/2014/main" id="{0B79AC5C-17EB-4E08-BC79-F92EE47CF90F}"/>
              </a:ext>
            </a:extLst>
          </p:cNvPr>
          <p:cNvSpPr>
            <a:spLocks noGrp="1" noRot="1" noChangeAspect="1" noChangeArrowheads="1" noTextEdit="1"/>
          </p:cNvSpPr>
          <p:nvPr>
            <p:ph type="sldImg" idx="2"/>
          </p:nvPr>
        </p:nvSpPr>
        <p:spPr bwMode="auto">
          <a:xfrm>
            <a:off x="928688" y="739775"/>
            <a:ext cx="4927600" cy="3695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2B18512F-D57E-44FF-9F27-9702DAF7EF6E}"/>
              </a:ext>
            </a:extLst>
          </p:cNvPr>
          <p:cNvSpPr>
            <a:spLocks noGrp="1" noChangeArrowheads="1"/>
          </p:cNvSpPr>
          <p:nvPr>
            <p:ph type="body" sz="quarter" idx="3"/>
          </p:nvPr>
        </p:nvSpPr>
        <p:spPr bwMode="auto">
          <a:xfrm>
            <a:off x="677863" y="4681538"/>
            <a:ext cx="5429250" cy="4435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10246" name="Rectangle 6">
            <a:extLst>
              <a:ext uri="{FF2B5EF4-FFF2-40B4-BE49-F238E27FC236}">
                <a16:creationId xmlns:a16="http://schemas.microsoft.com/office/drawing/2014/main" id="{38DC6055-0330-4127-80A4-9C2BFBD79F6D}"/>
              </a:ext>
            </a:extLst>
          </p:cNvPr>
          <p:cNvSpPr>
            <a:spLocks noGrp="1" noChangeArrowheads="1"/>
          </p:cNvSpPr>
          <p:nvPr>
            <p:ph type="ftr" sz="quarter" idx="4"/>
          </p:nvPr>
        </p:nvSpPr>
        <p:spPr bwMode="auto">
          <a:xfrm>
            <a:off x="0" y="9361488"/>
            <a:ext cx="294005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New Roman" pitchFamily="18" charset="0"/>
              </a:defRPr>
            </a:lvl1pPr>
          </a:lstStyle>
          <a:p>
            <a:pPr>
              <a:defRPr/>
            </a:pPr>
            <a:endParaRPr lang="en-US" altLang="zh-TW"/>
          </a:p>
        </p:txBody>
      </p:sp>
      <p:sp>
        <p:nvSpPr>
          <p:cNvPr id="10247" name="Rectangle 7">
            <a:extLst>
              <a:ext uri="{FF2B5EF4-FFF2-40B4-BE49-F238E27FC236}">
                <a16:creationId xmlns:a16="http://schemas.microsoft.com/office/drawing/2014/main" id="{EB370618-3426-4073-AEF1-68E3900606D9}"/>
              </a:ext>
            </a:extLst>
          </p:cNvPr>
          <p:cNvSpPr>
            <a:spLocks noGrp="1" noChangeArrowheads="1"/>
          </p:cNvSpPr>
          <p:nvPr>
            <p:ph type="sldNum" sz="quarter" idx="5"/>
          </p:nvPr>
        </p:nvSpPr>
        <p:spPr bwMode="auto">
          <a:xfrm>
            <a:off x="3843338" y="9361488"/>
            <a:ext cx="294005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A35F598F-7E8B-42D8-BDA7-9F08054A198F}" type="slidenum">
              <a:rPr lang="zh-TW" altLang="en-US"/>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665C2BB-D9F0-4674-A7DC-61F436200A87}"/>
              </a:ext>
            </a:extLst>
          </p:cNvPr>
          <p:cNvGrpSpPr>
            <a:grpSpLocks/>
          </p:cNvGrpSpPr>
          <p:nvPr/>
        </p:nvGrpSpPr>
        <p:grpSpPr bwMode="auto">
          <a:xfrm>
            <a:off x="0" y="188913"/>
            <a:ext cx="9009063" cy="1052512"/>
            <a:chOff x="0" y="1536"/>
            <a:chExt cx="5675" cy="663"/>
          </a:xfrm>
        </p:grpSpPr>
        <p:grpSp>
          <p:nvGrpSpPr>
            <p:cNvPr id="4" name="Group 3">
              <a:extLst>
                <a:ext uri="{FF2B5EF4-FFF2-40B4-BE49-F238E27FC236}">
                  <a16:creationId xmlns:a16="http://schemas.microsoft.com/office/drawing/2014/main" id="{675DC5E5-4101-4B77-B329-80CFF22CD49A}"/>
                </a:ext>
              </a:extLst>
            </p:cNvPr>
            <p:cNvGrpSpPr>
              <a:grpSpLocks/>
            </p:cNvGrpSpPr>
            <p:nvPr/>
          </p:nvGrpSpPr>
          <p:grpSpPr bwMode="auto">
            <a:xfrm>
              <a:off x="183" y="1604"/>
              <a:ext cx="448" cy="299"/>
              <a:chOff x="720" y="336"/>
              <a:chExt cx="624" cy="432"/>
            </a:xfrm>
          </p:grpSpPr>
          <p:sp>
            <p:nvSpPr>
              <p:cNvPr id="11" name="Rectangle 4">
                <a:extLst>
                  <a:ext uri="{FF2B5EF4-FFF2-40B4-BE49-F238E27FC236}">
                    <a16:creationId xmlns:a16="http://schemas.microsoft.com/office/drawing/2014/main" id="{7EEE0419-7FC7-45A1-AA47-A89DE3666FB1}"/>
                  </a:ext>
                </a:extLst>
              </p:cNvPr>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TW" altLang="en-US"/>
              </a:p>
            </p:txBody>
          </p:sp>
          <p:sp>
            <p:nvSpPr>
              <p:cNvPr id="12" name="Rectangle 5">
                <a:extLst>
                  <a:ext uri="{FF2B5EF4-FFF2-40B4-BE49-F238E27FC236}">
                    <a16:creationId xmlns:a16="http://schemas.microsoft.com/office/drawing/2014/main" id="{F53CFC27-3570-4670-9434-092FC9797241}"/>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TW" altLang="en-US"/>
              </a:p>
            </p:txBody>
          </p:sp>
        </p:grpSp>
        <p:grpSp>
          <p:nvGrpSpPr>
            <p:cNvPr id="5" name="Group 6">
              <a:extLst>
                <a:ext uri="{FF2B5EF4-FFF2-40B4-BE49-F238E27FC236}">
                  <a16:creationId xmlns:a16="http://schemas.microsoft.com/office/drawing/2014/main" id="{4CB06061-0355-414A-AFC9-A4616A1F9DC4}"/>
                </a:ext>
              </a:extLst>
            </p:cNvPr>
            <p:cNvGrpSpPr>
              <a:grpSpLocks/>
            </p:cNvGrpSpPr>
            <p:nvPr/>
          </p:nvGrpSpPr>
          <p:grpSpPr bwMode="auto">
            <a:xfrm>
              <a:off x="261" y="1870"/>
              <a:ext cx="465" cy="299"/>
              <a:chOff x="912" y="2640"/>
              <a:chExt cx="672" cy="432"/>
            </a:xfrm>
          </p:grpSpPr>
          <p:sp>
            <p:nvSpPr>
              <p:cNvPr id="9" name="Rectangle 7">
                <a:extLst>
                  <a:ext uri="{FF2B5EF4-FFF2-40B4-BE49-F238E27FC236}">
                    <a16:creationId xmlns:a16="http://schemas.microsoft.com/office/drawing/2014/main" id="{43985BC5-AC29-437E-AE01-B5001C4D5359}"/>
                  </a:ext>
                </a:extLst>
              </p:cNvPr>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TW" altLang="en-US"/>
              </a:p>
            </p:txBody>
          </p:sp>
          <p:sp>
            <p:nvSpPr>
              <p:cNvPr id="10" name="Rectangle 8">
                <a:extLst>
                  <a:ext uri="{FF2B5EF4-FFF2-40B4-BE49-F238E27FC236}">
                    <a16:creationId xmlns:a16="http://schemas.microsoft.com/office/drawing/2014/main" id="{39235885-4AF4-4E8D-BBC9-2E7675CF06CA}"/>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TW" altLang="en-US"/>
              </a:p>
            </p:txBody>
          </p:sp>
        </p:grpSp>
        <p:sp>
          <p:nvSpPr>
            <p:cNvPr id="6" name="Rectangle 9">
              <a:extLst>
                <a:ext uri="{FF2B5EF4-FFF2-40B4-BE49-F238E27FC236}">
                  <a16:creationId xmlns:a16="http://schemas.microsoft.com/office/drawing/2014/main" id="{32F44743-328D-4986-BA99-056BF88FF7B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TW" altLang="en-US"/>
            </a:p>
          </p:txBody>
        </p:sp>
        <p:sp>
          <p:nvSpPr>
            <p:cNvPr id="7" name="Rectangle 10">
              <a:extLst>
                <a:ext uri="{FF2B5EF4-FFF2-40B4-BE49-F238E27FC236}">
                  <a16:creationId xmlns:a16="http://schemas.microsoft.com/office/drawing/2014/main" id="{E1FB755C-0DEC-49F4-8F4F-65053657C6D0}"/>
                </a:ext>
              </a:extLst>
            </p:cNvPr>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TW" altLang="en-US"/>
            </a:p>
          </p:txBody>
        </p:sp>
        <p:sp>
          <p:nvSpPr>
            <p:cNvPr id="8" name="Rectangle 11">
              <a:extLst>
                <a:ext uri="{FF2B5EF4-FFF2-40B4-BE49-F238E27FC236}">
                  <a16:creationId xmlns:a16="http://schemas.microsoft.com/office/drawing/2014/main" id="{D147D366-21EA-4438-863C-0A2E0D196F26}"/>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TW" altLang="en-US"/>
            </a:p>
          </p:txBody>
        </p:sp>
      </p:grpSp>
      <p:sp>
        <p:nvSpPr>
          <p:cNvPr id="26636" name="Rectangle 12"/>
          <p:cNvSpPr>
            <a:spLocks noGrp="1" noChangeArrowheads="1"/>
          </p:cNvSpPr>
          <p:nvPr>
            <p:ph type="ctrTitle"/>
          </p:nvPr>
        </p:nvSpPr>
        <p:spPr>
          <a:xfrm>
            <a:off x="990600" y="115888"/>
            <a:ext cx="7772400" cy="814387"/>
          </a:xfrm>
        </p:spPr>
        <p:txBody>
          <a:bodyPr/>
          <a:lstStyle>
            <a:lvl1pPr algn="ctr">
              <a:defRPr/>
            </a:lvl1pPr>
          </a:lstStyle>
          <a:p>
            <a:r>
              <a:rPr lang="zh-TW" altLang="en-US"/>
              <a:t>按一下以編輯母片標題樣式</a:t>
            </a:r>
          </a:p>
        </p:txBody>
      </p:sp>
      <p:sp>
        <p:nvSpPr>
          <p:cNvPr id="13" name="Rectangle 14">
            <a:extLst>
              <a:ext uri="{FF2B5EF4-FFF2-40B4-BE49-F238E27FC236}">
                <a16:creationId xmlns:a16="http://schemas.microsoft.com/office/drawing/2014/main" id="{AFA87C22-D639-4B0F-AC67-93732F745CFB}"/>
              </a:ext>
            </a:extLst>
          </p:cNvPr>
          <p:cNvSpPr>
            <a:spLocks noGrp="1" noChangeArrowheads="1"/>
          </p:cNvSpPr>
          <p:nvPr>
            <p:ph type="sldNum" sz="quarter" idx="10"/>
          </p:nvPr>
        </p:nvSpPr>
        <p:spPr/>
        <p:txBody>
          <a:bodyPr/>
          <a:lstStyle>
            <a:lvl1pPr>
              <a:defRPr/>
            </a:lvl1pPr>
          </a:lstStyle>
          <a:p>
            <a:fld id="{9D014846-D4F1-424D-829D-06C2E5DD0432}" type="slidenum">
              <a:rPr lang="zh-TW" altLang="en-US"/>
              <a:pPr/>
              <a:t>‹#›</a:t>
            </a:fld>
            <a:endParaRPr lang="en-US" altLang="zh-TW"/>
          </a:p>
        </p:txBody>
      </p:sp>
    </p:spTree>
    <p:extLst>
      <p:ext uri="{BB962C8B-B14F-4D97-AF65-F5344CB8AC3E}">
        <p14:creationId xmlns:p14="http://schemas.microsoft.com/office/powerpoint/2010/main" val="5235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2F888B08-157C-4031-B650-14DC966FE8D4}"/>
              </a:ext>
            </a:extLst>
          </p:cNvPr>
          <p:cNvSpPr>
            <a:spLocks noGrp="1" noChangeArrowheads="1"/>
          </p:cNvSpPr>
          <p:nvPr>
            <p:ph type="sldNum" sz="quarter" idx="10"/>
          </p:nvPr>
        </p:nvSpPr>
        <p:spPr>
          <a:ln/>
        </p:spPr>
        <p:txBody>
          <a:bodyPr/>
          <a:lstStyle>
            <a:lvl1pPr>
              <a:defRPr/>
            </a:lvl1pPr>
          </a:lstStyle>
          <a:p>
            <a:fld id="{47E7D69B-183B-4F37-BDB8-82A058B15B31}" type="slidenum">
              <a:rPr lang="zh-TW" altLang="en-US"/>
              <a:pPr/>
              <a:t>‹#›</a:t>
            </a:fld>
            <a:endParaRPr lang="en-US" altLang="zh-TW"/>
          </a:p>
        </p:txBody>
      </p:sp>
    </p:spTree>
    <p:extLst>
      <p:ext uri="{BB962C8B-B14F-4D97-AF65-F5344CB8AC3E}">
        <p14:creationId xmlns:p14="http://schemas.microsoft.com/office/powerpoint/2010/main" val="400184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43700" y="0"/>
            <a:ext cx="2211388" cy="659765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07950" y="0"/>
            <a:ext cx="6483350" cy="65976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98E036F2-ACAD-4ACB-BC8E-F543A38BC6E5}"/>
              </a:ext>
            </a:extLst>
          </p:cNvPr>
          <p:cNvSpPr>
            <a:spLocks noGrp="1" noChangeArrowheads="1"/>
          </p:cNvSpPr>
          <p:nvPr>
            <p:ph type="sldNum" sz="quarter" idx="10"/>
          </p:nvPr>
        </p:nvSpPr>
        <p:spPr>
          <a:ln/>
        </p:spPr>
        <p:txBody>
          <a:bodyPr/>
          <a:lstStyle>
            <a:lvl1pPr>
              <a:defRPr/>
            </a:lvl1pPr>
          </a:lstStyle>
          <a:p>
            <a:fld id="{5A5DB0D2-3356-4353-B292-18165B08CAFF}" type="slidenum">
              <a:rPr lang="zh-TW" altLang="en-US"/>
              <a:pPr/>
              <a:t>‹#›</a:t>
            </a:fld>
            <a:endParaRPr lang="en-US" altLang="zh-TW"/>
          </a:p>
        </p:txBody>
      </p:sp>
    </p:spTree>
    <p:extLst>
      <p:ext uri="{BB962C8B-B14F-4D97-AF65-F5344CB8AC3E}">
        <p14:creationId xmlns:p14="http://schemas.microsoft.com/office/powerpoint/2010/main" val="604212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4">
            <a:extLst>
              <a:ext uri="{FF2B5EF4-FFF2-40B4-BE49-F238E27FC236}">
                <a16:creationId xmlns:a16="http://schemas.microsoft.com/office/drawing/2014/main" id="{82D69CFF-1DE9-47B1-8642-ACFDC6CBCEB9}"/>
              </a:ext>
            </a:extLst>
          </p:cNvPr>
          <p:cNvSpPr>
            <a:spLocks noGrp="1" noChangeArrowheads="1"/>
          </p:cNvSpPr>
          <p:nvPr>
            <p:ph type="sldNum" sz="quarter" idx="10"/>
          </p:nvPr>
        </p:nvSpPr>
        <p:spPr>
          <a:ln/>
        </p:spPr>
        <p:txBody>
          <a:bodyPr/>
          <a:lstStyle>
            <a:lvl1pPr>
              <a:defRPr/>
            </a:lvl1pPr>
          </a:lstStyle>
          <a:p>
            <a:fld id="{2A927A69-A4FF-4CB4-A218-D3094817A85E}" type="slidenum">
              <a:rPr lang="zh-TW" altLang="en-US"/>
              <a:pPr/>
              <a:t>‹#›</a:t>
            </a:fld>
            <a:endParaRPr lang="en-US" altLang="zh-TW"/>
          </a:p>
        </p:txBody>
      </p:sp>
    </p:spTree>
    <p:extLst>
      <p:ext uri="{BB962C8B-B14F-4D97-AF65-F5344CB8AC3E}">
        <p14:creationId xmlns:p14="http://schemas.microsoft.com/office/powerpoint/2010/main" val="3292144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28ED9CE8-51AA-445D-8B0E-91E15F70E84A}"/>
              </a:ext>
            </a:extLst>
          </p:cNvPr>
          <p:cNvSpPr>
            <a:spLocks noGrp="1" noChangeArrowheads="1"/>
          </p:cNvSpPr>
          <p:nvPr>
            <p:ph type="sldNum" sz="quarter" idx="10"/>
          </p:nvPr>
        </p:nvSpPr>
        <p:spPr>
          <a:ln/>
        </p:spPr>
        <p:txBody>
          <a:bodyPr/>
          <a:lstStyle>
            <a:lvl1pPr>
              <a:defRPr/>
            </a:lvl1pPr>
          </a:lstStyle>
          <a:p>
            <a:fld id="{A0539BB7-4D43-45AA-8F4F-4472B47272E3}" type="slidenum">
              <a:rPr lang="zh-TW" altLang="en-US"/>
              <a:pPr/>
              <a:t>‹#›</a:t>
            </a:fld>
            <a:endParaRPr lang="en-US" altLang="zh-TW"/>
          </a:p>
        </p:txBody>
      </p:sp>
    </p:spTree>
    <p:extLst>
      <p:ext uri="{BB962C8B-B14F-4D97-AF65-F5344CB8AC3E}">
        <p14:creationId xmlns:p14="http://schemas.microsoft.com/office/powerpoint/2010/main" val="2921037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a:extLst>
              <a:ext uri="{FF2B5EF4-FFF2-40B4-BE49-F238E27FC236}">
                <a16:creationId xmlns:a16="http://schemas.microsoft.com/office/drawing/2014/main" id="{0DA5F8E4-6C9C-4016-B8E3-721D90C43953}"/>
              </a:ext>
            </a:extLst>
          </p:cNvPr>
          <p:cNvSpPr>
            <a:spLocks noGrp="1" noChangeArrowheads="1"/>
          </p:cNvSpPr>
          <p:nvPr>
            <p:ph type="sldNum" sz="quarter" idx="10"/>
          </p:nvPr>
        </p:nvSpPr>
        <p:spPr>
          <a:ln/>
        </p:spPr>
        <p:txBody>
          <a:bodyPr/>
          <a:lstStyle>
            <a:lvl1pPr>
              <a:defRPr/>
            </a:lvl1pPr>
          </a:lstStyle>
          <a:p>
            <a:fld id="{3B102263-93F2-4A27-B406-86E8F06EFB11}" type="slidenum">
              <a:rPr lang="zh-TW" altLang="en-US"/>
              <a:pPr/>
              <a:t>‹#›</a:t>
            </a:fld>
            <a:endParaRPr lang="en-US" altLang="zh-TW"/>
          </a:p>
        </p:txBody>
      </p:sp>
    </p:spTree>
    <p:extLst>
      <p:ext uri="{BB962C8B-B14F-4D97-AF65-F5344CB8AC3E}">
        <p14:creationId xmlns:p14="http://schemas.microsoft.com/office/powerpoint/2010/main" val="1882923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07950" y="358775"/>
            <a:ext cx="4346575" cy="623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06925" y="358775"/>
            <a:ext cx="4348163" cy="623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7E2BDA6E-6B8E-4DF4-BE1A-90B8E90AA446}"/>
              </a:ext>
            </a:extLst>
          </p:cNvPr>
          <p:cNvSpPr>
            <a:spLocks noGrp="1" noChangeArrowheads="1"/>
          </p:cNvSpPr>
          <p:nvPr>
            <p:ph type="sldNum" sz="quarter" idx="10"/>
          </p:nvPr>
        </p:nvSpPr>
        <p:spPr>
          <a:ln/>
        </p:spPr>
        <p:txBody>
          <a:bodyPr/>
          <a:lstStyle>
            <a:lvl1pPr>
              <a:defRPr/>
            </a:lvl1pPr>
          </a:lstStyle>
          <a:p>
            <a:fld id="{7E6055DE-1D7D-4E4F-B753-8301C3F7C10F}" type="slidenum">
              <a:rPr lang="zh-TW" altLang="en-US"/>
              <a:pPr/>
              <a:t>‹#›</a:t>
            </a:fld>
            <a:endParaRPr lang="en-US" altLang="zh-TW"/>
          </a:p>
        </p:txBody>
      </p:sp>
    </p:spTree>
    <p:extLst>
      <p:ext uri="{BB962C8B-B14F-4D97-AF65-F5344CB8AC3E}">
        <p14:creationId xmlns:p14="http://schemas.microsoft.com/office/powerpoint/2010/main" val="424240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a:extLst>
              <a:ext uri="{FF2B5EF4-FFF2-40B4-BE49-F238E27FC236}">
                <a16:creationId xmlns:a16="http://schemas.microsoft.com/office/drawing/2014/main" id="{EFB77666-6AC1-4720-BA25-92AA73E684E0}"/>
              </a:ext>
            </a:extLst>
          </p:cNvPr>
          <p:cNvSpPr>
            <a:spLocks noGrp="1" noChangeArrowheads="1"/>
          </p:cNvSpPr>
          <p:nvPr>
            <p:ph type="sldNum" sz="quarter" idx="10"/>
          </p:nvPr>
        </p:nvSpPr>
        <p:spPr>
          <a:ln/>
        </p:spPr>
        <p:txBody>
          <a:bodyPr/>
          <a:lstStyle>
            <a:lvl1pPr>
              <a:defRPr/>
            </a:lvl1pPr>
          </a:lstStyle>
          <a:p>
            <a:fld id="{65C2A7E2-2A57-4E7B-84EF-350E5BF6E43D}" type="slidenum">
              <a:rPr lang="zh-TW" altLang="en-US"/>
              <a:pPr/>
              <a:t>‹#›</a:t>
            </a:fld>
            <a:endParaRPr lang="en-US" altLang="zh-TW"/>
          </a:p>
        </p:txBody>
      </p:sp>
    </p:spTree>
    <p:extLst>
      <p:ext uri="{BB962C8B-B14F-4D97-AF65-F5344CB8AC3E}">
        <p14:creationId xmlns:p14="http://schemas.microsoft.com/office/powerpoint/2010/main" val="1105193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a:extLst>
              <a:ext uri="{FF2B5EF4-FFF2-40B4-BE49-F238E27FC236}">
                <a16:creationId xmlns:a16="http://schemas.microsoft.com/office/drawing/2014/main" id="{8D9599CA-46F8-425F-9380-804BBE719185}"/>
              </a:ext>
            </a:extLst>
          </p:cNvPr>
          <p:cNvSpPr>
            <a:spLocks noGrp="1" noChangeArrowheads="1"/>
          </p:cNvSpPr>
          <p:nvPr>
            <p:ph type="sldNum" sz="quarter" idx="10"/>
          </p:nvPr>
        </p:nvSpPr>
        <p:spPr>
          <a:ln/>
        </p:spPr>
        <p:txBody>
          <a:bodyPr/>
          <a:lstStyle>
            <a:lvl1pPr>
              <a:defRPr/>
            </a:lvl1pPr>
          </a:lstStyle>
          <a:p>
            <a:fld id="{9DB198C9-A83F-49BF-AA76-C8F81EC354BB}" type="slidenum">
              <a:rPr lang="zh-TW" altLang="en-US"/>
              <a:pPr/>
              <a:t>‹#›</a:t>
            </a:fld>
            <a:endParaRPr lang="en-US" altLang="zh-TW"/>
          </a:p>
        </p:txBody>
      </p:sp>
    </p:spTree>
    <p:extLst>
      <p:ext uri="{BB962C8B-B14F-4D97-AF65-F5344CB8AC3E}">
        <p14:creationId xmlns:p14="http://schemas.microsoft.com/office/powerpoint/2010/main" val="1172642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BE9A64F-D2A6-4070-BD4A-C6F053290CBC}"/>
              </a:ext>
            </a:extLst>
          </p:cNvPr>
          <p:cNvSpPr>
            <a:spLocks noGrp="1" noChangeArrowheads="1"/>
          </p:cNvSpPr>
          <p:nvPr>
            <p:ph type="sldNum" sz="quarter" idx="10"/>
          </p:nvPr>
        </p:nvSpPr>
        <p:spPr>
          <a:ln/>
        </p:spPr>
        <p:txBody>
          <a:bodyPr/>
          <a:lstStyle>
            <a:lvl1pPr>
              <a:defRPr/>
            </a:lvl1pPr>
          </a:lstStyle>
          <a:p>
            <a:fld id="{CEB00372-B6AE-4494-935D-A5630A967328}" type="slidenum">
              <a:rPr lang="zh-TW" altLang="en-US"/>
              <a:pPr/>
              <a:t>‹#›</a:t>
            </a:fld>
            <a:endParaRPr lang="en-US" altLang="zh-TW"/>
          </a:p>
        </p:txBody>
      </p:sp>
    </p:spTree>
    <p:extLst>
      <p:ext uri="{BB962C8B-B14F-4D97-AF65-F5344CB8AC3E}">
        <p14:creationId xmlns:p14="http://schemas.microsoft.com/office/powerpoint/2010/main" val="4098433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E8B8F333-3B47-4E05-8489-84135AE49068}"/>
              </a:ext>
            </a:extLst>
          </p:cNvPr>
          <p:cNvSpPr>
            <a:spLocks noGrp="1" noChangeArrowheads="1"/>
          </p:cNvSpPr>
          <p:nvPr>
            <p:ph type="sldNum" sz="quarter" idx="10"/>
          </p:nvPr>
        </p:nvSpPr>
        <p:spPr>
          <a:ln/>
        </p:spPr>
        <p:txBody>
          <a:bodyPr/>
          <a:lstStyle>
            <a:lvl1pPr>
              <a:defRPr/>
            </a:lvl1pPr>
          </a:lstStyle>
          <a:p>
            <a:fld id="{C69E0768-78DB-409B-A30E-BCAC3E4A2BF5}" type="slidenum">
              <a:rPr lang="zh-TW" altLang="en-US"/>
              <a:pPr/>
              <a:t>‹#›</a:t>
            </a:fld>
            <a:endParaRPr lang="en-US" altLang="zh-TW"/>
          </a:p>
        </p:txBody>
      </p:sp>
    </p:spTree>
    <p:extLst>
      <p:ext uri="{BB962C8B-B14F-4D97-AF65-F5344CB8AC3E}">
        <p14:creationId xmlns:p14="http://schemas.microsoft.com/office/powerpoint/2010/main" val="318710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38B14CEF-A4F4-4C4C-ACC8-7A517495CBA4}"/>
              </a:ext>
            </a:extLst>
          </p:cNvPr>
          <p:cNvSpPr>
            <a:spLocks noGrp="1" noChangeArrowheads="1"/>
          </p:cNvSpPr>
          <p:nvPr>
            <p:ph type="sldNum" sz="quarter" idx="10"/>
          </p:nvPr>
        </p:nvSpPr>
        <p:spPr>
          <a:ln/>
        </p:spPr>
        <p:txBody>
          <a:bodyPr/>
          <a:lstStyle>
            <a:lvl1pPr>
              <a:defRPr/>
            </a:lvl1pPr>
          </a:lstStyle>
          <a:p>
            <a:fld id="{5D3D4A75-6806-4C85-8407-A36E0292CBD6}" type="slidenum">
              <a:rPr lang="zh-TW" altLang="en-US"/>
              <a:pPr/>
              <a:t>‹#›</a:t>
            </a:fld>
            <a:endParaRPr lang="en-US" altLang="zh-TW"/>
          </a:p>
        </p:txBody>
      </p:sp>
    </p:spTree>
    <p:extLst>
      <p:ext uri="{BB962C8B-B14F-4D97-AF65-F5344CB8AC3E}">
        <p14:creationId xmlns:p14="http://schemas.microsoft.com/office/powerpoint/2010/main" val="1960856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AA417C5C-26B8-4A3B-AB16-0B61862982D4}"/>
              </a:ext>
            </a:extLst>
          </p:cNvPr>
          <p:cNvSpPr>
            <a:spLocks noGrp="1" noChangeArrowheads="1"/>
          </p:cNvSpPr>
          <p:nvPr>
            <p:ph type="sldNum" sz="quarter" idx="10"/>
          </p:nvPr>
        </p:nvSpPr>
        <p:spPr>
          <a:ln/>
        </p:spPr>
        <p:txBody>
          <a:bodyPr/>
          <a:lstStyle>
            <a:lvl1pPr>
              <a:defRPr/>
            </a:lvl1pPr>
          </a:lstStyle>
          <a:p>
            <a:fld id="{E908F5AA-EA41-48E9-9BC0-973ECCF2534C}" type="slidenum">
              <a:rPr lang="zh-TW" altLang="en-US"/>
              <a:pPr/>
              <a:t>‹#›</a:t>
            </a:fld>
            <a:endParaRPr lang="en-US" altLang="zh-TW"/>
          </a:p>
        </p:txBody>
      </p:sp>
    </p:spTree>
    <p:extLst>
      <p:ext uri="{BB962C8B-B14F-4D97-AF65-F5344CB8AC3E}">
        <p14:creationId xmlns:p14="http://schemas.microsoft.com/office/powerpoint/2010/main" val="1998799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2BB7F984-95FC-43A5-AC36-94558ADEE6B9}"/>
              </a:ext>
            </a:extLst>
          </p:cNvPr>
          <p:cNvSpPr>
            <a:spLocks noGrp="1" noChangeArrowheads="1"/>
          </p:cNvSpPr>
          <p:nvPr>
            <p:ph type="sldNum" sz="quarter" idx="10"/>
          </p:nvPr>
        </p:nvSpPr>
        <p:spPr>
          <a:ln/>
        </p:spPr>
        <p:txBody>
          <a:bodyPr/>
          <a:lstStyle>
            <a:lvl1pPr>
              <a:defRPr/>
            </a:lvl1pPr>
          </a:lstStyle>
          <a:p>
            <a:fld id="{2D478C7F-62DF-4CDC-84CE-54F5A79DDBC1}" type="slidenum">
              <a:rPr lang="zh-TW" altLang="en-US"/>
              <a:pPr/>
              <a:t>‹#›</a:t>
            </a:fld>
            <a:endParaRPr lang="en-US" altLang="zh-TW"/>
          </a:p>
        </p:txBody>
      </p:sp>
    </p:spTree>
    <p:extLst>
      <p:ext uri="{BB962C8B-B14F-4D97-AF65-F5344CB8AC3E}">
        <p14:creationId xmlns:p14="http://schemas.microsoft.com/office/powerpoint/2010/main" val="3582769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16713" y="358775"/>
            <a:ext cx="2238375" cy="64992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0" y="358775"/>
            <a:ext cx="6564313" cy="64992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9CEC827A-DC19-4B6D-A853-F90F4504D98A}"/>
              </a:ext>
            </a:extLst>
          </p:cNvPr>
          <p:cNvSpPr>
            <a:spLocks noGrp="1" noChangeArrowheads="1"/>
          </p:cNvSpPr>
          <p:nvPr>
            <p:ph type="sldNum" sz="quarter" idx="10"/>
          </p:nvPr>
        </p:nvSpPr>
        <p:spPr>
          <a:ln/>
        </p:spPr>
        <p:txBody>
          <a:bodyPr/>
          <a:lstStyle>
            <a:lvl1pPr>
              <a:defRPr/>
            </a:lvl1pPr>
          </a:lstStyle>
          <a:p>
            <a:fld id="{8979016E-4466-4FA8-8E25-6BC2051E6A75}" type="slidenum">
              <a:rPr lang="zh-TW" altLang="en-US"/>
              <a:pPr/>
              <a:t>‹#›</a:t>
            </a:fld>
            <a:endParaRPr lang="en-US" altLang="zh-TW"/>
          </a:p>
        </p:txBody>
      </p:sp>
    </p:spTree>
    <p:extLst>
      <p:ext uri="{BB962C8B-B14F-4D97-AF65-F5344CB8AC3E}">
        <p14:creationId xmlns:p14="http://schemas.microsoft.com/office/powerpoint/2010/main" val="31157101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12">
            <a:extLst>
              <a:ext uri="{FF2B5EF4-FFF2-40B4-BE49-F238E27FC236}">
                <a16:creationId xmlns:a16="http://schemas.microsoft.com/office/drawing/2014/main" id="{91086194-C26B-4D1D-88E4-97B34417E8C5}"/>
              </a:ext>
            </a:extLst>
          </p:cNvPr>
          <p:cNvSpPr>
            <a:spLocks noGrp="1" noChangeArrowheads="1"/>
          </p:cNvSpPr>
          <p:nvPr>
            <p:ph type="sldNum" sz="quarter" idx="10"/>
          </p:nvPr>
        </p:nvSpPr>
        <p:spPr>
          <a:ln/>
        </p:spPr>
        <p:txBody>
          <a:bodyPr/>
          <a:lstStyle>
            <a:lvl1pPr>
              <a:defRPr/>
            </a:lvl1pPr>
          </a:lstStyle>
          <a:p>
            <a:fld id="{6DB169A8-A097-480C-978A-4F283B817175}" type="slidenum">
              <a:rPr lang="zh-TW" altLang="en-US"/>
              <a:pPr/>
              <a:t>‹#›</a:t>
            </a:fld>
            <a:endParaRPr lang="en-US" altLang="zh-TW"/>
          </a:p>
        </p:txBody>
      </p:sp>
    </p:spTree>
    <p:extLst>
      <p:ext uri="{BB962C8B-B14F-4D97-AF65-F5344CB8AC3E}">
        <p14:creationId xmlns:p14="http://schemas.microsoft.com/office/powerpoint/2010/main" val="1676134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FEAE5A4D-D2F4-483B-AEA9-31143E6B286A}"/>
              </a:ext>
            </a:extLst>
          </p:cNvPr>
          <p:cNvSpPr>
            <a:spLocks noGrp="1" noChangeArrowheads="1"/>
          </p:cNvSpPr>
          <p:nvPr>
            <p:ph type="sldNum" sz="quarter" idx="10"/>
          </p:nvPr>
        </p:nvSpPr>
        <p:spPr>
          <a:ln/>
        </p:spPr>
        <p:txBody>
          <a:bodyPr/>
          <a:lstStyle>
            <a:lvl1pPr>
              <a:defRPr/>
            </a:lvl1pPr>
          </a:lstStyle>
          <a:p>
            <a:fld id="{9DDB2799-2D16-495B-B5F3-C78912E816F0}" type="slidenum">
              <a:rPr lang="zh-TW" altLang="en-US"/>
              <a:pPr/>
              <a:t>‹#›</a:t>
            </a:fld>
            <a:endParaRPr lang="en-US" altLang="zh-TW"/>
          </a:p>
        </p:txBody>
      </p:sp>
    </p:spTree>
    <p:extLst>
      <p:ext uri="{BB962C8B-B14F-4D97-AF65-F5344CB8AC3E}">
        <p14:creationId xmlns:p14="http://schemas.microsoft.com/office/powerpoint/2010/main" val="32667132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2">
            <a:extLst>
              <a:ext uri="{FF2B5EF4-FFF2-40B4-BE49-F238E27FC236}">
                <a16:creationId xmlns:a16="http://schemas.microsoft.com/office/drawing/2014/main" id="{2DF2CADE-6352-4BE7-A003-7D1A911F6ECF}"/>
              </a:ext>
            </a:extLst>
          </p:cNvPr>
          <p:cNvSpPr>
            <a:spLocks noGrp="1" noChangeArrowheads="1"/>
          </p:cNvSpPr>
          <p:nvPr>
            <p:ph type="sldNum" sz="quarter" idx="10"/>
          </p:nvPr>
        </p:nvSpPr>
        <p:spPr>
          <a:ln/>
        </p:spPr>
        <p:txBody>
          <a:bodyPr/>
          <a:lstStyle>
            <a:lvl1pPr>
              <a:defRPr/>
            </a:lvl1pPr>
          </a:lstStyle>
          <a:p>
            <a:fld id="{CC2B4063-C370-4720-BF75-AEEDBEF86DA4}" type="slidenum">
              <a:rPr lang="zh-TW" altLang="en-US"/>
              <a:pPr/>
              <a:t>‹#›</a:t>
            </a:fld>
            <a:endParaRPr lang="en-US" altLang="zh-TW"/>
          </a:p>
        </p:txBody>
      </p:sp>
    </p:spTree>
    <p:extLst>
      <p:ext uri="{BB962C8B-B14F-4D97-AF65-F5344CB8AC3E}">
        <p14:creationId xmlns:p14="http://schemas.microsoft.com/office/powerpoint/2010/main" val="1912039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07950" y="908050"/>
            <a:ext cx="4346575" cy="568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06925" y="908050"/>
            <a:ext cx="4348163" cy="568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2">
            <a:extLst>
              <a:ext uri="{FF2B5EF4-FFF2-40B4-BE49-F238E27FC236}">
                <a16:creationId xmlns:a16="http://schemas.microsoft.com/office/drawing/2014/main" id="{3A73F814-B98E-4B55-BB21-07C5EB2610EA}"/>
              </a:ext>
            </a:extLst>
          </p:cNvPr>
          <p:cNvSpPr>
            <a:spLocks noGrp="1" noChangeArrowheads="1"/>
          </p:cNvSpPr>
          <p:nvPr>
            <p:ph type="sldNum" sz="quarter" idx="10"/>
          </p:nvPr>
        </p:nvSpPr>
        <p:spPr>
          <a:ln/>
        </p:spPr>
        <p:txBody>
          <a:bodyPr/>
          <a:lstStyle>
            <a:lvl1pPr>
              <a:defRPr/>
            </a:lvl1pPr>
          </a:lstStyle>
          <a:p>
            <a:fld id="{05D2878D-8BB4-4DAD-B4D8-20A4568C7B10}" type="slidenum">
              <a:rPr lang="zh-TW" altLang="en-US"/>
              <a:pPr/>
              <a:t>‹#›</a:t>
            </a:fld>
            <a:endParaRPr lang="en-US" altLang="zh-TW"/>
          </a:p>
        </p:txBody>
      </p:sp>
    </p:spTree>
    <p:extLst>
      <p:ext uri="{BB962C8B-B14F-4D97-AF65-F5344CB8AC3E}">
        <p14:creationId xmlns:p14="http://schemas.microsoft.com/office/powerpoint/2010/main" val="3770421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2">
            <a:extLst>
              <a:ext uri="{FF2B5EF4-FFF2-40B4-BE49-F238E27FC236}">
                <a16:creationId xmlns:a16="http://schemas.microsoft.com/office/drawing/2014/main" id="{248E1382-A700-4EAA-93DD-5DC80682B4ED}"/>
              </a:ext>
            </a:extLst>
          </p:cNvPr>
          <p:cNvSpPr>
            <a:spLocks noGrp="1" noChangeArrowheads="1"/>
          </p:cNvSpPr>
          <p:nvPr>
            <p:ph type="sldNum" sz="quarter" idx="10"/>
          </p:nvPr>
        </p:nvSpPr>
        <p:spPr>
          <a:ln/>
        </p:spPr>
        <p:txBody>
          <a:bodyPr/>
          <a:lstStyle>
            <a:lvl1pPr>
              <a:defRPr/>
            </a:lvl1pPr>
          </a:lstStyle>
          <a:p>
            <a:fld id="{635379DB-938B-4C08-AFCC-F7510810E41E}" type="slidenum">
              <a:rPr lang="zh-TW" altLang="en-US"/>
              <a:pPr/>
              <a:t>‹#›</a:t>
            </a:fld>
            <a:endParaRPr lang="en-US" altLang="zh-TW"/>
          </a:p>
        </p:txBody>
      </p:sp>
    </p:spTree>
    <p:extLst>
      <p:ext uri="{BB962C8B-B14F-4D97-AF65-F5344CB8AC3E}">
        <p14:creationId xmlns:p14="http://schemas.microsoft.com/office/powerpoint/2010/main" val="1567102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2">
            <a:extLst>
              <a:ext uri="{FF2B5EF4-FFF2-40B4-BE49-F238E27FC236}">
                <a16:creationId xmlns:a16="http://schemas.microsoft.com/office/drawing/2014/main" id="{EA6DC138-14D4-4DAD-B32B-FC1E50BFA681}"/>
              </a:ext>
            </a:extLst>
          </p:cNvPr>
          <p:cNvSpPr>
            <a:spLocks noGrp="1" noChangeArrowheads="1"/>
          </p:cNvSpPr>
          <p:nvPr>
            <p:ph type="sldNum" sz="quarter" idx="10"/>
          </p:nvPr>
        </p:nvSpPr>
        <p:spPr>
          <a:ln/>
        </p:spPr>
        <p:txBody>
          <a:bodyPr/>
          <a:lstStyle>
            <a:lvl1pPr>
              <a:defRPr/>
            </a:lvl1pPr>
          </a:lstStyle>
          <a:p>
            <a:fld id="{C5D8C678-7EB1-4F16-A910-2ED178648F21}" type="slidenum">
              <a:rPr lang="zh-TW" altLang="en-US"/>
              <a:pPr/>
              <a:t>‹#›</a:t>
            </a:fld>
            <a:endParaRPr lang="en-US" altLang="zh-TW"/>
          </a:p>
        </p:txBody>
      </p:sp>
    </p:spTree>
    <p:extLst>
      <p:ext uri="{BB962C8B-B14F-4D97-AF65-F5344CB8AC3E}">
        <p14:creationId xmlns:p14="http://schemas.microsoft.com/office/powerpoint/2010/main" val="20124468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ECF73550-D9EA-4221-AC14-8DE01867D151}"/>
              </a:ext>
            </a:extLst>
          </p:cNvPr>
          <p:cNvSpPr>
            <a:spLocks noGrp="1" noChangeArrowheads="1"/>
          </p:cNvSpPr>
          <p:nvPr>
            <p:ph type="sldNum" sz="quarter" idx="10"/>
          </p:nvPr>
        </p:nvSpPr>
        <p:spPr>
          <a:ln/>
        </p:spPr>
        <p:txBody>
          <a:bodyPr/>
          <a:lstStyle>
            <a:lvl1pPr>
              <a:defRPr/>
            </a:lvl1pPr>
          </a:lstStyle>
          <a:p>
            <a:fld id="{E003BF66-0FB0-4E1C-89F9-D68E029B1577}" type="slidenum">
              <a:rPr lang="zh-TW" altLang="en-US"/>
              <a:pPr/>
              <a:t>‹#›</a:t>
            </a:fld>
            <a:endParaRPr lang="en-US" altLang="zh-TW"/>
          </a:p>
        </p:txBody>
      </p:sp>
    </p:spTree>
    <p:extLst>
      <p:ext uri="{BB962C8B-B14F-4D97-AF65-F5344CB8AC3E}">
        <p14:creationId xmlns:p14="http://schemas.microsoft.com/office/powerpoint/2010/main" val="2241456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2">
            <a:extLst>
              <a:ext uri="{FF2B5EF4-FFF2-40B4-BE49-F238E27FC236}">
                <a16:creationId xmlns:a16="http://schemas.microsoft.com/office/drawing/2014/main" id="{C2A095AD-90D9-44CA-B43D-A55A68010FB9}"/>
              </a:ext>
            </a:extLst>
          </p:cNvPr>
          <p:cNvSpPr>
            <a:spLocks noGrp="1" noChangeArrowheads="1"/>
          </p:cNvSpPr>
          <p:nvPr>
            <p:ph type="sldNum" sz="quarter" idx="10"/>
          </p:nvPr>
        </p:nvSpPr>
        <p:spPr>
          <a:ln/>
        </p:spPr>
        <p:txBody>
          <a:bodyPr/>
          <a:lstStyle>
            <a:lvl1pPr>
              <a:defRPr/>
            </a:lvl1pPr>
          </a:lstStyle>
          <a:p>
            <a:fld id="{A47DA33F-4BE8-4481-A14C-083A91263D90}" type="slidenum">
              <a:rPr lang="zh-TW" altLang="en-US"/>
              <a:pPr/>
              <a:t>‹#›</a:t>
            </a:fld>
            <a:endParaRPr lang="en-US" altLang="zh-TW"/>
          </a:p>
        </p:txBody>
      </p:sp>
    </p:spTree>
    <p:extLst>
      <p:ext uri="{BB962C8B-B14F-4D97-AF65-F5344CB8AC3E}">
        <p14:creationId xmlns:p14="http://schemas.microsoft.com/office/powerpoint/2010/main" val="3694485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8F1AD679-7605-4A27-8C19-297F53CF42AF}"/>
              </a:ext>
            </a:extLst>
          </p:cNvPr>
          <p:cNvSpPr>
            <a:spLocks noGrp="1" noChangeArrowheads="1"/>
          </p:cNvSpPr>
          <p:nvPr>
            <p:ph type="sldNum" sz="quarter" idx="10"/>
          </p:nvPr>
        </p:nvSpPr>
        <p:spPr>
          <a:ln/>
        </p:spPr>
        <p:txBody>
          <a:bodyPr/>
          <a:lstStyle>
            <a:lvl1pPr>
              <a:defRPr/>
            </a:lvl1pPr>
          </a:lstStyle>
          <a:p>
            <a:fld id="{296D8AC4-1F02-4F59-8C66-5EA532FB6F00}" type="slidenum">
              <a:rPr lang="zh-TW" altLang="en-US"/>
              <a:pPr/>
              <a:t>‹#›</a:t>
            </a:fld>
            <a:endParaRPr lang="en-US" altLang="zh-TW"/>
          </a:p>
        </p:txBody>
      </p:sp>
    </p:spTree>
    <p:extLst>
      <p:ext uri="{BB962C8B-B14F-4D97-AF65-F5344CB8AC3E}">
        <p14:creationId xmlns:p14="http://schemas.microsoft.com/office/powerpoint/2010/main" val="11270301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8F098EC4-82C3-4438-B991-CB02F0969C71}"/>
              </a:ext>
            </a:extLst>
          </p:cNvPr>
          <p:cNvSpPr>
            <a:spLocks noGrp="1" noChangeArrowheads="1"/>
          </p:cNvSpPr>
          <p:nvPr>
            <p:ph type="sldNum" sz="quarter" idx="10"/>
          </p:nvPr>
        </p:nvSpPr>
        <p:spPr>
          <a:ln/>
        </p:spPr>
        <p:txBody>
          <a:bodyPr/>
          <a:lstStyle>
            <a:lvl1pPr>
              <a:defRPr/>
            </a:lvl1pPr>
          </a:lstStyle>
          <a:p>
            <a:fld id="{E52BD417-D382-4EAE-A2DC-1134F367C7E9}" type="slidenum">
              <a:rPr lang="zh-TW" altLang="en-US"/>
              <a:pPr/>
              <a:t>‹#›</a:t>
            </a:fld>
            <a:endParaRPr lang="en-US" altLang="zh-TW"/>
          </a:p>
        </p:txBody>
      </p:sp>
    </p:spTree>
    <p:extLst>
      <p:ext uri="{BB962C8B-B14F-4D97-AF65-F5344CB8AC3E}">
        <p14:creationId xmlns:p14="http://schemas.microsoft.com/office/powerpoint/2010/main" val="29052312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E2B82DCB-E5EC-48D7-9D34-3B8877F6F03C}"/>
              </a:ext>
            </a:extLst>
          </p:cNvPr>
          <p:cNvSpPr>
            <a:spLocks noGrp="1" noChangeArrowheads="1"/>
          </p:cNvSpPr>
          <p:nvPr>
            <p:ph type="sldNum" sz="quarter" idx="10"/>
          </p:nvPr>
        </p:nvSpPr>
        <p:spPr>
          <a:ln/>
        </p:spPr>
        <p:txBody>
          <a:bodyPr/>
          <a:lstStyle>
            <a:lvl1pPr>
              <a:defRPr/>
            </a:lvl1pPr>
          </a:lstStyle>
          <a:p>
            <a:fld id="{8C9B4CAA-0B88-4446-A045-F1A815D3EB36}" type="slidenum">
              <a:rPr lang="zh-TW" altLang="en-US"/>
              <a:pPr/>
              <a:t>‹#›</a:t>
            </a:fld>
            <a:endParaRPr lang="en-US" altLang="zh-TW"/>
          </a:p>
        </p:txBody>
      </p:sp>
    </p:spTree>
    <p:extLst>
      <p:ext uri="{BB962C8B-B14F-4D97-AF65-F5344CB8AC3E}">
        <p14:creationId xmlns:p14="http://schemas.microsoft.com/office/powerpoint/2010/main" val="532546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43700" y="-7938"/>
            <a:ext cx="2211388" cy="66055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07950" y="-7938"/>
            <a:ext cx="6483350" cy="66055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98081DBC-A56E-48FA-8E91-F3F3426E87F8}"/>
              </a:ext>
            </a:extLst>
          </p:cNvPr>
          <p:cNvSpPr>
            <a:spLocks noGrp="1" noChangeArrowheads="1"/>
          </p:cNvSpPr>
          <p:nvPr>
            <p:ph type="sldNum" sz="quarter" idx="10"/>
          </p:nvPr>
        </p:nvSpPr>
        <p:spPr>
          <a:ln/>
        </p:spPr>
        <p:txBody>
          <a:bodyPr/>
          <a:lstStyle>
            <a:lvl1pPr>
              <a:defRPr/>
            </a:lvl1pPr>
          </a:lstStyle>
          <a:p>
            <a:fld id="{8D3144C5-2DC0-40DC-8BFA-995181A5ED66}" type="slidenum">
              <a:rPr lang="zh-TW" altLang="en-US"/>
              <a:pPr/>
              <a:t>‹#›</a:t>
            </a:fld>
            <a:endParaRPr lang="en-US" altLang="zh-TW"/>
          </a:p>
        </p:txBody>
      </p:sp>
    </p:spTree>
    <p:extLst>
      <p:ext uri="{BB962C8B-B14F-4D97-AF65-F5344CB8AC3E}">
        <p14:creationId xmlns:p14="http://schemas.microsoft.com/office/powerpoint/2010/main" val="2600195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07950" y="1384300"/>
            <a:ext cx="4346575" cy="521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06925" y="1384300"/>
            <a:ext cx="4348163" cy="521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2">
            <a:extLst>
              <a:ext uri="{FF2B5EF4-FFF2-40B4-BE49-F238E27FC236}">
                <a16:creationId xmlns:a16="http://schemas.microsoft.com/office/drawing/2014/main" id="{93E92D13-2E85-4C00-A44B-981D513FAF17}"/>
              </a:ext>
            </a:extLst>
          </p:cNvPr>
          <p:cNvSpPr>
            <a:spLocks noGrp="1" noChangeArrowheads="1"/>
          </p:cNvSpPr>
          <p:nvPr>
            <p:ph type="sldNum" sz="quarter" idx="10"/>
          </p:nvPr>
        </p:nvSpPr>
        <p:spPr>
          <a:ln/>
        </p:spPr>
        <p:txBody>
          <a:bodyPr/>
          <a:lstStyle>
            <a:lvl1pPr>
              <a:defRPr/>
            </a:lvl1pPr>
          </a:lstStyle>
          <a:p>
            <a:fld id="{28634B2D-FCAF-4540-A874-FD0639F1ABFD}" type="slidenum">
              <a:rPr lang="zh-TW" altLang="en-US"/>
              <a:pPr/>
              <a:t>‹#›</a:t>
            </a:fld>
            <a:endParaRPr lang="en-US" altLang="zh-TW"/>
          </a:p>
        </p:txBody>
      </p:sp>
    </p:spTree>
    <p:extLst>
      <p:ext uri="{BB962C8B-B14F-4D97-AF65-F5344CB8AC3E}">
        <p14:creationId xmlns:p14="http://schemas.microsoft.com/office/powerpoint/2010/main" val="236707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2">
            <a:extLst>
              <a:ext uri="{FF2B5EF4-FFF2-40B4-BE49-F238E27FC236}">
                <a16:creationId xmlns:a16="http://schemas.microsoft.com/office/drawing/2014/main" id="{B96B3C11-C0B9-458A-A85E-41A20AD5A066}"/>
              </a:ext>
            </a:extLst>
          </p:cNvPr>
          <p:cNvSpPr>
            <a:spLocks noGrp="1" noChangeArrowheads="1"/>
          </p:cNvSpPr>
          <p:nvPr>
            <p:ph type="sldNum" sz="quarter" idx="10"/>
          </p:nvPr>
        </p:nvSpPr>
        <p:spPr>
          <a:ln/>
        </p:spPr>
        <p:txBody>
          <a:bodyPr/>
          <a:lstStyle>
            <a:lvl1pPr>
              <a:defRPr/>
            </a:lvl1pPr>
          </a:lstStyle>
          <a:p>
            <a:fld id="{AB25F974-3526-4499-A563-6353B2DB3DF5}" type="slidenum">
              <a:rPr lang="zh-TW" altLang="en-US"/>
              <a:pPr/>
              <a:t>‹#›</a:t>
            </a:fld>
            <a:endParaRPr lang="en-US" altLang="zh-TW"/>
          </a:p>
        </p:txBody>
      </p:sp>
    </p:spTree>
    <p:extLst>
      <p:ext uri="{BB962C8B-B14F-4D97-AF65-F5344CB8AC3E}">
        <p14:creationId xmlns:p14="http://schemas.microsoft.com/office/powerpoint/2010/main" val="21110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2">
            <a:extLst>
              <a:ext uri="{FF2B5EF4-FFF2-40B4-BE49-F238E27FC236}">
                <a16:creationId xmlns:a16="http://schemas.microsoft.com/office/drawing/2014/main" id="{7DBC1350-736E-45AE-8C95-A9C40BAB6519}"/>
              </a:ext>
            </a:extLst>
          </p:cNvPr>
          <p:cNvSpPr>
            <a:spLocks noGrp="1" noChangeArrowheads="1"/>
          </p:cNvSpPr>
          <p:nvPr>
            <p:ph type="sldNum" sz="quarter" idx="10"/>
          </p:nvPr>
        </p:nvSpPr>
        <p:spPr>
          <a:ln/>
        </p:spPr>
        <p:txBody>
          <a:bodyPr/>
          <a:lstStyle>
            <a:lvl1pPr>
              <a:defRPr/>
            </a:lvl1pPr>
          </a:lstStyle>
          <a:p>
            <a:fld id="{9D89C81F-F291-4683-A062-698427436186}" type="slidenum">
              <a:rPr lang="zh-TW" altLang="en-US"/>
              <a:pPr/>
              <a:t>‹#›</a:t>
            </a:fld>
            <a:endParaRPr lang="en-US" altLang="zh-TW"/>
          </a:p>
        </p:txBody>
      </p:sp>
    </p:spTree>
    <p:extLst>
      <p:ext uri="{BB962C8B-B14F-4D97-AF65-F5344CB8AC3E}">
        <p14:creationId xmlns:p14="http://schemas.microsoft.com/office/powerpoint/2010/main" val="3867771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6432C3CC-2EC9-435F-9C28-EF46E3E586A5}"/>
              </a:ext>
            </a:extLst>
          </p:cNvPr>
          <p:cNvSpPr>
            <a:spLocks noGrp="1" noChangeArrowheads="1"/>
          </p:cNvSpPr>
          <p:nvPr>
            <p:ph type="sldNum" sz="quarter" idx="10"/>
          </p:nvPr>
        </p:nvSpPr>
        <p:spPr>
          <a:ln/>
        </p:spPr>
        <p:txBody>
          <a:bodyPr/>
          <a:lstStyle>
            <a:lvl1pPr>
              <a:defRPr/>
            </a:lvl1pPr>
          </a:lstStyle>
          <a:p>
            <a:fld id="{E2C42B9C-7029-4A13-8F4D-84B6D5FC9A7C}" type="slidenum">
              <a:rPr lang="zh-TW" altLang="en-US"/>
              <a:pPr/>
              <a:t>‹#›</a:t>
            </a:fld>
            <a:endParaRPr lang="en-US" altLang="zh-TW"/>
          </a:p>
        </p:txBody>
      </p:sp>
    </p:spTree>
    <p:extLst>
      <p:ext uri="{BB962C8B-B14F-4D97-AF65-F5344CB8AC3E}">
        <p14:creationId xmlns:p14="http://schemas.microsoft.com/office/powerpoint/2010/main" val="3833736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1C3F3ED1-464F-4524-BA04-C643BAB3111D}"/>
              </a:ext>
            </a:extLst>
          </p:cNvPr>
          <p:cNvSpPr>
            <a:spLocks noGrp="1" noChangeArrowheads="1"/>
          </p:cNvSpPr>
          <p:nvPr>
            <p:ph type="sldNum" sz="quarter" idx="10"/>
          </p:nvPr>
        </p:nvSpPr>
        <p:spPr>
          <a:ln/>
        </p:spPr>
        <p:txBody>
          <a:bodyPr/>
          <a:lstStyle>
            <a:lvl1pPr>
              <a:defRPr/>
            </a:lvl1pPr>
          </a:lstStyle>
          <a:p>
            <a:fld id="{D9C3D7F5-A9DF-482E-95C2-979B7BAE8F3B}" type="slidenum">
              <a:rPr lang="zh-TW" altLang="en-US"/>
              <a:pPr/>
              <a:t>‹#›</a:t>
            </a:fld>
            <a:endParaRPr lang="en-US" altLang="zh-TW"/>
          </a:p>
        </p:txBody>
      </p:sp>
    </p:spTree>
    <p:extLst>
      <p:ext uri="{BB962C8B-B14F-4D97-AF65-F5344CB8AC3E}">
        <p14:creationId xmlns:p14="http://schemas.microsoft.com/office/powerpoint/2010/main" val="2138253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5B88C85D-D77F-4027-83F9-A58ACC44DDEF}"/>
              </a:ext>
            </a:extLst>
          </p:cNvPr>
          <p:cNvSpPr>
            <a:spLocks noGrp="1" noChangeArrowheads="1"/>
          </p:cNvSpPr>
          <p:nvPr>
            <p:ph type="sldNum" sz="quarter" idx="10"/>
          </p:nvPr>
        </p:nvSpPr>
        <p:spPr>
          <a:ln/>
        </p:spPr>
        <p:txBody>
          <a:bodyPr/>
          <a:lstStyle>
            <a:lvl1pPr>
              <a:defRPr/>
            </a:lvl1pPr>
          </a:lstStyle>
          <a:p>
            <a:fld id="{F43A8F71-4707-41CF-ABD4-0025680846D6}" type="slidenum">
              <a:rPr lang="zh-TW" altLang="en-US"/>
              <a:pPr/>
              <a:t>‹#›</a:t>
            </a:fld>
            <a:endParaRPr lang="en-US" altLang="zh-TW"/>
          </a:p>
        </p:txBody>
      </p:sp>
    </p:spTree>
    <p:extLst>
      <p:ext uri="{BB962C8B-B14F-4D97-AF65-F5344CB8AC3E}">
        <p14:creationId xmlns:p14="http://schemas.microsoft.com/office/powerpoint/2010/main" val="86807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4034" name="Group 2">
            <a:extLst>
              <a:ext uri="{FF2B5EF4-FFF2-40B4-BE49-F238E27FC236}">
                <a16:creationId xmlns:a16="http://schemas.microsoft.com/office/drawing/2014/main" id="{DB5405AF-95B4-4E32-BF0F-EE777A62C437}"/>
              </a:ext>
            </a:extLst>
          </p:cNvPr>
          <p:cNvGrpSpPr>
            <a:grpSpLocks/>
          </p:cNvGrpSpPr>
          <p:nvPr userDrawn="1"/>
        </p:nvGrpSpPr>
        <p:grpSpPr bwMode="auto">
          <a:xfrm>
            <a:off x="4763" y="481013"/>
            <a:ext cx="8542337" cy="965200"/>
            <a:chOff x="80" y="624"/>
            <a:chExt cx="5381" cy="663"/>
          </a:xfrm>
        </p:grpSpPr>
        <p:sp>
          <p:nvSpPr>
            <p:cNvPr id="25603" name="Rectangle 3">
              <a:extLst>
                <a:ext uri="{FF2B5EF4-FFF2-40B4-BE49-F238E27FC236}">
                  <a16:creationId xmlns:a16="http://schemas.microsoft.com/office/drawing/2014/main" id="{EF841D74-7EF5-4A25-A081-0FACDD2BA876}"/>
                </a:ext>
              </a:extLst>
            </p:cNvPr>
            <p:cNvSpPr>
              <a:spLocks noChangeArrowheads="1"/>
            </p:cNvSpPr>
            <p:nvPr/>
          </p:nvSpPr>
          <p:spPr bwMode="ltGray">
            <a:xfrm>
              <a:off x="263" y="692"/>
              <a:ext cx="276" cy="300"/>
            </a:xfrm>
            <a:prstGeom prst="rect">
              <a:avLst/>
            </a:prstGeom>
            <a:solidFill>
              <a:schemeClr val="accent2"/>
            </a:solidFill>
            <a:ln w="9525">
              <a:noFill/>
              <a:miter lim="800000"/>
              <a:headEnd/>
              <a:tailEnd/>
            </a:ln>
            <a:effectLst/>
          </p:spPr>
          <p:txBody>
            <a:bodyPr wrap="none" anchor="ctr"/>
            <a:lstStyle/>
            <a:p>
              <a:pPr algn="ctr">
                <a:defRPr/>
              </a:pPr>
              <a:endParaRPr lang="zh-TW" altLang="en-US" sz="2400"/>
            </a:p>
          </p:txBody>
        </p:sp>
        <p:sp>
          <p:nvSpPr>
            <p:cNvPr id="25604" name="Rectangle 4">
              <a:extLst>
                <a:ext uri="{FF2B5EF4-FFF2-40B4-BE49-F238E27FC236}">
                  <a16:creationId xmlns:a16="http://schemas.microsoft.com/office/drawing/2014/main" id="{9B849359-9F82-46F1-8A3E-6ECFB07ED88A}"/>
                </a:ext>
              </a:extLst>
            </p:cNvPr>
            <p:cNvSpPr>
              <a:spLocks noChangeArrowheads="1"/>
            </p:cNvSpPr>
            <p:nvPr/>
          </p:nvSpPr>
          <p:spPr bwMode="ltGray">
            <a:xfrm>
              <a:off x="504" y="692"/>
              <a:ext cx="207" cy="3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TW" altLang="en-US" sz="2400"/>
            </a:p>
          </p:txBody>
        </p:sp>
        <p:sp>
          <p:nvSpPr>
            <p:cNvPr id="25605" name="Rectangle 5">
              <a:extLst>
                <a:ext uri="{FF2B5EF4-FFF2-40B4-BE49-F238E27FC236}">
                  <a16:creationId xmlns:a16="http://schemas.microsoft.com/office/drawing/2014/main" id="{A60C9A3F-5B07-46E5-83FD-2659B73667FD}"/>
                </a:ext>
              </a:extLst>
            </p:cNvPr>
            <p:cNvSpPr>
              <a:spLocks noChangeArrowheads="1"/>
            </p:cNvSpPr>
            <p:nvPr/>
          </p:nvSpPr>
          <p:spPr bwMode="ltGray">
            <a:xfrm>
              <a:off x="341" y="958"/>
              <a:ext cx="266" cy="299"/>
            </a:xfrm>
            <a:prstGeom prst="rect">
              <a:avLst/>
            </a:prstGeom>
            <a:solidFill>
              <a:schemeClr val="folHlink"/>
            </a:solidFill>
            <a:ln w="9525">
              <a:noFill/>
              <a:miter lim="800000"/>
              <a:headEnd/>
              <a:tailEnd/>
            </a:ln>
            <a:effectLst/>
          </p:spPr>
          <p:txBody>
            <a:bodyPr wrap="none" anchor="ctr"/>
            <a:lstStyle/>
            <a:p>
              <a:pPr algn="ctr">
                <a:defRPr/>
              </a:pPr>
              <a:endParaRPr lang="zh-TW" altLang="en-US" sz="2400"/>
            </a:p>
          </p:txBody>
        </p:sp>
        <p:sp>
          <p:nvSpPr>
            <p:cNvPr id="25606" name="Rectangle 6">
              <a:extLst>
                <a:ext uri="{FF2B5EF4-FFF2-40B4-BE49-F238E27FC236}">
                  <a16:creationId xmlns:a16="http://schemas.microsoft.com/office/drawing/2014/main" id="{1F64DEBD-A30F-4220-A733-25C320E883F0}"/>
                </a:ext>
              </a:extLst>
            </p:cNvPr>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TW" altLang="en-US" sz="2400"/>
            </a:p>
          </p:txBody>
        </p:sp>
        <p:sp>
          <p:nvSpPr>
            <p:cNvPr id="25607" name="Rectangle 7">
              <a:extLst>
                <a:ext uri="{FF2B5EF4-FFF2-40B4-BE49-F238E27FC236}">
                  <a16:creationId xmlns:a16="http://schemas.microsoft.com/office/drawing/2014/main" id="{5DE4522E-7CCA-4B9E-9536-6A2A825C46F3}"/>
                </a:ext>
              </a:extLst>
            </p:cNvPr>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TW" altLang="en-US" sz="2400"/>
            </a:p>
          </p:txBody>
        </p:sp>
        <p:sp>
          <p:nvSpPr>
            <p:cNvPr id="25608" name="Rectangle 8">
              <a:extLst>
                <a:ext uri="{FF2B5EF4-FFF2-40B4-BE49-F238E27FC236}">
                  <a16:creationId xmlns:a16="http://schemas.microsoft.com/office/drawing/2014/main" id="{A8D88D6C-D78B-44C1-9D63-EEA246F01D38}"/>
                </a:ext>
              </a:extLst>
            </p:cNvPr>
            <p:cNvSpPr>
              <a:spLocks noChangeArrowheads="1"/>
            </p:cNvSpPr>
            <p:nvPr/>
          </p:nvSpPr>
          <p:spPr bwMode="gray">
            <a:xfrm>
              <a:off x="480" y="624"/>
              <a:ext cx="20" cy="663"/>
            </a:xfrm>
            <a:prstGeom prst="rect">
              <a:avLst/>
            </a:prstGeom>
            <a:solidFill>
              <a:schemeClr val="bg2"/>
            </a:solidFill>
            <a:ln w="9525">
              <a:noFill/>
              <a:miter lim="800000"/>
              <a:headEnd/>
              <a:tailEnd/>
            </a:ln>
            <a:effectLst/>
          </p:spPr>
          <p:txBody>
            <a:bodyPr wrap="none" anchor="ctr"/>
            <a:lstStyle/>
            <a:p>
              <a:pPr algn="ctr">
                <a:defRPr/>
              </a:pPr>
              <a:endParaRPr lang="zh-TW" altLang="en-US" sz="2400"/>
            </a:p>
          </p:txBody>
        </p:sp>
        <p:sp>
          <p:nvSpPr>
            <p:cNvPr id="25609" name="Rectangle 9">
              <a:extLst>
                <a:ext uri="{FF2B5EF4-FFF2-40B4-BE49-F238E27FC236}">
                  <a16:creationId xmlns:a16="http://schemas.microsoft.com/office/drawing/2014/main" id="{12002F2B-B5B0-4072-A9F0-6933603D15BC}"/>
                </a:ext>
              </a:extLst>
            </p:cNvPr>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TW" altLang="en-US" sz="2400"/>
            </a:p>
          </p:txBody>
        </p:sp>
      </p:grpSp>
      <p:sp>
        <p:nvSpPr>
          <p:cNvPr id="44035" name="Rectangle 10">
            <a:extLst>
              <a:ext uri="{FF2B5EF4-FFF2-40B4-BE49-F238E27FC236}">
                <a16:creationId xmlns:a16="http://schemas.microsoft.com/office/drawing/2014/main" id="{DEFF762E-6E97-4E09-A9A1-BE534BDFC23A}"/>
              </a:ext>
            </a:extLst>
          </p:cNvPr>
          <p:cNvSpPr>
            <a:spLocks noGrp="1" noChangeArrowheads="1"/>
          </p:cNvSpPr>
          <p:nvPr>
            <p:ph type="title"/>
          </p:nvPr>
        </p:nvSpPr>
        <p:spPr bwMode="auto">
          <a:xfrm>
            <a:off x="1116013" y="0"/>
            <a:ext cx="7793037"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44036" name="Rectangle 11">
            <a:extLst>
              <a:ext uri="{FF2B5EF4-FFF2-40B4-BE49-F238E27FC236}">
                <a16:creationId xmlns:a16="http://schemas.microsoft.com/office/drawing/2014/main" id="{E2D5AEA8-6F76-489B-B349-C455C8616DFE}"/>
              </a:ext>
            </a:extLst>
          </p:cNvPr>
          <p:cNvSpPr>
            <a:spLocks noGrp="1" noChangeArrowheads="1"/>
          </p:cNvSpPr>
          <p:nvPr>
            <p:ph type="body" idx="1"/>
          </p:nvPr>
        </p:nvSpPr>
        <p:spPr bwMode="auto">
          <a:xfrm>
            <a:off x="107950" y="1384300"/>
            <a:ext cx="8847138"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5612" name="Rectangle 12">
            <a:extLst>
              <a:ext uri="{FF2B5EF4-FFF2-40B4-BE49-F238E27FC236}">
                <a16:creationId xmlns:a16="http://schemas.microsoft.com/office/drawing/2014/main" id="{B7E01F6D-EAD8-454B-9D9A-41298F39E8DC}"/>
              </a:ext>
            </a:extLst>
          </p:cNvPr>
          <p:cNvSpPr>
            <a:spLocks noGrp="1" noChangeArrowheads="1"/>
          </p:cNvSpPr>
          <p:nvPr>
            <p:ph type="sldNum" sz="quarter" idx="4"/>
          </p:nvPr>
        </p:nvSpPr>
        <p:spPr bwMode="auto">
          <a:xfrm>
            <a:off x="7524750" y="6597650"/>
            <a:ext cx="161925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fld id="{2C624127-24C4-4749-B948-A4E91B2499E9}" type="slidenum">
              <a:rPr lang="zh-TW" altLang="en-US"/>
              <a:pPr/>
              <a:t>‹#›</a:t>
            </a:fld>
            <a:endParaRPr lang="en-US" altLang="zh-TW"/>
          </a:p>
        </p:txBody>
      </p:sp>
    </p:spTree>
  </p:cSld>
  <p:clrMap bg1="lt1" tx1="dk1" bg2="lt2" tx2="dk2" accent1="accent1" accent2="accent2" accent3="accent3" accent4="accent4" accent5="accent5" accent6="accent6" hlink="hlink" folHlink="folHlink"/>
  <p:sldLayoutIdLst>
    <p:sldLayoutId id="2147483723"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imes New Roman" pitchFamily="18" charset="0"/>
          <a:ea typeface="新細明體" pitchFamily="18" charset="-120"/>
        </a:defRPr>
      </a:lvl2pPr>
      <a:lvl3pPr algn="l" rtl="0" eaLnBrk="0" fontAlgn="base" hangingPunct="0">
        <a:spcBef>
          <a:spcPct val="0"/>
        </a:spcBef>
        <a:spcAft>
          <a:spcPct val="0"/>
        </a:spcAft>
        <a:defRPr kumimoji="1" sz="3600">
          <a:solidFill>
            <a:schemeClr val="tx2"/>
          </a:solidFill>
          <a:latin typeface="Times New Roman" pitchFamily="18" charset="0"/>
          <a:ea typeface="新細明體" pitchFamily="18" charset="-120"/>
        </a:defRPr>
      </a:lvl3pPr>
      <a:lvl4pPr algn="l" rtl="0" eaLnBrk="0" fontAlgn="base" hangingPunct="0">
        <a:spcBef>
          <a:spcPct val="0"/>
        </a:spcBef>
        <a:spcAft>
          <a:spcPct val="0"/>
        </a:spcAft>
        <a:defRPr kumimoji="1" sz="3600">
          <a:solidFill>
            <a:schemeClr val="tx2"/>
          </a:solidFill>
          <a:latin typeface="Times New Roman" pitchFamily="18" charset="0"/>
          <a:ea typeface="新細明體" pitchFamily="18" charset="-120"/>
        </a:defRPr>
      </a:lvl4pPr>
      <a:lvl5pPr algn="l" rtl="0" eaLnBrk="0" fontAlgn="base" hangingPunct="0">
        <a:spcBef>
          <a:spcPct val="0"/>
        </a:spcBef>
        <a:spcAft>
          <a:spcPct val="0"/>
        </a:spcAft>
        <a:defRPr kumimoji="1" sz="3600">
          <a:solidFill>
            <a:schemeClr val="tx2"/>
          </a:solidFill>
          <a:latin typeface="Times New Roman" pitchFamily="18" charset="0"/>
          <a:ea typeface="新細明體" pitchFamily="18" charset="-120"/>
        </a:defRPr>
      </a:lvl5pPr>
      <a:lvl6pPr marL="457200" algn="l" rtl="0" fontAlgn="base">
        <a:spcBef>
          <a:spcPct val="0"/>
        </a:spcBef>
        <a:spcAft>
          <a:spcPct val="0"/>
        </a:spcAft>
        <a:defRPr kumimoji="1" sz="3600">
          <a:solidFill>
            <a:schemeClr val="tx2"/>
          </a:solidFill>
          <a:latin typeface="Times New Roman" pitchFamily="18" charset="0"/>
          <a:ea typeface="新細明體" pitchFamily="18" charset="-120"/>
        </a:defRPr>
      </a:lvl6pPr>
      <a:lvl7pPr marL="914400" algn="l" rtl="0" fontAlgn="base">
        <a:spcBef>
          <a:spcPct val="0"/>
        </a:spcBef>
        <a:spcAft>
          <a:spcPct val="0"/>
        </a:spcAft>
        <a:defRPr kumimoji="1" sz="3600">
          <a:solidFill>
            <a:schemeClr val="tx2"/>
          </a:solidFill>
          <a:latin typeface="Times New Roman" pitchFamily="18" charset="0"/>
          <a:ea typeface="新細明體" pitchFamily="18" charset="-120"/>
        </a:defRPr>
      </a:lvl7pPr>
      <a:lvl8pPr marL="1371600" algn="l" rtl="0" fontAlgn="base">
        <a:spcBef>
          <a:spcPct val="0"/>
        </a:spcBef>
        <a:spcAft>
          <a:spcPct val="0"/>
        </a:spcAft>
        <a:defRPr kumimoji="1" sz="3600">
          <a:solidFill>
            <a:schemeClr val="tx2"/>
          </a:solidFill>
          <a:latin typeface="Times New Roman" pitchFamily="18" charset="0"/>
          <a:ea typeface="新細明體" pitchFamily="18" charset="-120"/>
        </a:defRPr>
      </a:lvl8pPr>
      <a:lvl9pPr marL="1828800" algn="l" rtl="0" fontAlgn="base">
        <a:spcBef>
          <a:spcPct val="0"/>
        </a:spcBef>
        <a:spcAft>
          <a:spcPct val="0"/>
        </a:spcAft>
        <a:defRPr kumimoji="1" sz="3600">
          <a:solidFill>
            <a:schemeClr val="tx2"/>
          </a:solidFill>
          <a:latin typeface="Times New Roman" pitchFamily="18" charset="0"/>
          <a:ea typeface="新細明體" pitchFamily="18" charset="-120"/>
        </a:defRPr>
      </a:lvl9pPr>
    </p:titleStyle>
    <p:bodyStyle>
      <a:lvl1pPr marL="334963" indent="-334963" algn="just"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1"/>
          </a:solidFill>
          <a:latin typeface="+mn-lt"/>
          <a:ea typeface="+mn-ea"/>
          <a:cs typeface="+mn-cs"/>
        </a:defRPr>
      </a:lvl1pPr>
      <a:lvl2pPr marL="641350" indent="-304800" algn="just" rtl="0" eaLnBrk="0" fontAlgn="base" hangingPunct="0">
        <a:spcBef>
          <a:spcPct val="20000"/>
        </a:spcBef>
        <a:spcAft>
          <a:spcPct val="0"/>
        </a:spcAft>
        <a:buClr>
          <a:schemeClr val="hlink"/>
        </a:buClr>
        <a:buSzPct val="55000"/>
        <a:buFont typeface="Wingdings" panose="05000000000000000000" pitchFamily="2" charset="2"/>
        <a:buChar char="n"/>
        <a:defRPr kumimoji="1" sz="2400">
          <a:solidFill>
            <a:schemeClr val="tx1"/>
          </a:solidFill>
          <a:latin typeface="+mn-lt"/>
          <a:ea typeface="+mn-ea"/>
        </a:defRPr>
      </a:lvl2pPr>
      <a:lvl3pPr marL="993775" indent="-350838" algn="just"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1"/>
          </a:solidFill>
          <a:latin typeface="+mn-lt"/>
          <a:ea typeface="+mn-ea"/>
        </a:defRPr>
      </a:lvl3pPr>
      <a:lvl4pPr marL="1358900" indent="-363538" algn="just" rtl="0" eaLnBrk="0" fontAlgn="base" hangingPunct="0">
        <a:spcBef>
          <a:spcPct val="20000"/>
        </a:spcBef>
        <a:spcAft>
          <a:spcPct val="0"/>
        </a:spcAft>
        <a:buClr>
          <a:schemeClr val="accent2"/>
        </a:buClr>
        <a:buSzPct val="55000"/>
        <a:buFont typeface="Wingdings" panose="05000000000000000000" pitchFamily="2" charset="2"/>
        <a:buChar char="n"/>
        <a:defRPr kumimoji="1">
          <a:solidFill>
            <a:schemeClr val="tx1"/>
          </a:solidFill>
          <a:latin typeface="+mn-lt"/>
          <a:ea typeface="+mn-ea"/>
        </a:defRPr>
      </a:lvl4pPr>
      <a:lvl5pPr marL="1719263" indent="-358775" algn="just" rtl="0" eaLnBrk="0" fontAlgn="base" hangingPunct="0">
        <a:spcBef>
          <a:spcPct val="20000"/>
        </a:spcBef>
        <a:spcAft>
          <a:spcPct val="0"/>
        </a:spcAft>
        <a:buClr>
          <a:schemeClr val="accent1"/>
        </a:buClr>
        <a:buSzPct val="50000"/>
        <a:buFont typeface="Wingdings" panose="05000000000000000000" pitchFamily="2" charset="2"/>
        <a:buChar char="n"/>
        <a:defRPr kumimoji="1">
          <a:solidFill>
            <a:schemeClr val="tx1"/>
          </a:solidFill>
          <a:latin typeface="+mn-lt"/>
          <a:ea typeface="+mn-ea"/>
        </a:defRPr>
      </a:lvl5pPr>
      <a:lvl6pPr marL="21764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6pPr>
      <a:lvl7pPr marL="26336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7pPr>
      <a:lvl8pPr marL="30908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8pPr>
      <a:lvl9pPr marL="35480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2608B8F-34B2-4F15-B889-DE8E085DB29F}"/>
              </a:ext>
            </a:extLst>
          </p:cNvPr>
          <p:cNvSpPr>
            <a:spLocks noGrp="1" noChangeArrowheads="1"/>
          </p:cNvSpPr>
          <p:nvPr>
            <p:ph type="title"/>
          </p:nvPr>
        </p:nvSpPr>
        <p:spPr bwMode="auto">
          <a:xfrm>
            <a:off x="0" y="6748463"/>
            <a:ext cx="87313"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45059" name="Rectangle 3">
            <a:extLst>
              <a:ext uri="{FF2B5EF4-FFF2-40B4-BE49-F238E27FC236}">
                <a16:creationId xmlns:a16="http://schemas.microsoft.com/office/drawing/2014/main" id="{8AC307EE-24BB-4926-BB1E-E76B997DA00E}"/>
              </a:ext>
            </a:extLst>
          </p:cNvPr>
          <p:cNvSpPr>
            <a:spLocks noGrp="1" noChangeArrowheads="1"/>
          </p:cNvSpPr>
          <p:nvPr>
            <p:ph type="body" idx="1"/>
          </p:nvPr>
        </p:nvSpPr>
        <p:spPr bwMode="auto">
          <a:xfrm>
            <a:off x="107950" y="358775"/>
            <a:ext cx="8847138" cy="623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652" name="Rectangle 4">
            <a:extLst>
              <a:ext uri="{FF2B5EF4-FFF2-40B4-BE49-F238E27FC236}">
                <a16:creationId xmlns:a16="http://schemas.microsoft.com/office/drawing/2014/main" id="{2AF869A2-C5F4-4597-9303-4B8B8B6F186B}"/>
              </a:ext>
            </a:extLst>
          </p:cNvPr>
          <p:cNvSpPr>
            <a:spLocks noGrp="1" noChangeArrowheads="1"/>
          </p:cNvSpPr>
          <p:nvPr>
            <p:ph type="sldNum" sz="quarter" idx="4"/>
          </p:nvPr>
        </p:nvSpPr>
        <p:spPr bwMode="auto">
          <a:xfrm>
            <a:off x="7524750" y="6597650"/>
            <a:ext cx="161925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fld id="{AD092E68-6B0C-4A80-AB61-7F6E94CAB711}" type="slidenum">
              <a:rPr lang="zh-TW" altLang="en-US"/>
              <a:pPr/>
              <a:t>‹#›</a:t>
            </a:fld>
            <a:endParaRPr lang="en-US" altLang="zh-TW"/>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0" fontAlgn="base" hangingPunct="0">
        <a:spcBef>
          <a:spcPct val="0"/>
        </a:spcBef>
        <a:spcAft>
          <a:spcPct val="0"/>
        </a:spcAft>
        <a:defRPr kumimoji="1" sz="800">
          <a:solidFill>
            <a:schemeClr val="tx2"/>
          </a:solidFill>
          <a:latin typeface="+mj-lt"/>
          <a:ea typeface="+mj-ea"/>
          <a:cs typeface="+mj-cs"/>
        </a:defRPr>
      </a:lvl1pPr>
      <a:lvl2pPr algn="l" rtl="0" eaLnBrk="0" fontAlgn="base" hangingPunct="0">
        <a:spcBef>
          <a:spcPct val="0"/>
        </a:spcBef>
        <a:spcAft>
          <a:spcPct val="0"/>
        </a:spcAft>
        <a:defRPr kumimoji="1" sz="800">
          <a:solidFill>
            <a:schemeClr val="tx2"/>
          </a:solidFill>
          <a:latin typeface="Times New Roman" pitchFamily="18" charset="0"/>
          <a:ea typeface="新細明體" pitchFamily="18" charset="-120"/>
        </a:defRPr>
      </a:lvl2pPr>
      <a:lvl3pPr algn="l" rtl="0" eaLnBrk="0" fontAlgn="base" hangingPunct="0">
        <a:spcBef>
          <a:spcPct val="0"/>
        </a:spcBef>
        <a:spcAft>
          <a:spcPct val="0"/>
        </a:spcAft>
        <a:defRPr kumimoji="1" sz="800">
          <a:solidFill>
            <a:schemeClr val="tx2"/>
          </a:solidFill>
          <a:latin typeface="Times New Roman" pitchFamily="18" charset="0"/>
          <a:ea typeface="新細明體" pitchFamily="18" charset="-120"/>
        </a:defRPr>
      </a:lvl3pPr>
      <a:lvl4pPr algn="l" rtl="0" eaLnBrk="0" fontAlgn="base" hangingPunct="0">
        <a:spcBef>
          <a:spcPct val="0"/>
        </a:spcBef>
        <a:spcAft>
          <a:spcPct val="0"/>
        </a:spcAft>
        <a:defRPr kumimoji="1" sz="800">
          <a:solidFill>
            <a:schemeClr val="tx2"/>
          </a:solidFill>
          <a:latin typeface="Times New Roman" pitchFamily="18" charset="0"/>
          <a:ea typeface="新細明體" pitchFamily="18" charset="-120"/>
        </a:defRPr>
      </a:lvl4pPr>
      <a:lvl5pPr algn="l" rtl="0" eaLnBrk="0" fontAlgn="base" hangingPunct="0">
        <a:spcBef>
          <a:spcPct val="0"/>
        </a:spcBef>
        <a:spcAft>
          <a:spcPct val="0"/>
        </a:spcAft>
        <a:defRPr kumimoji="1" sz="800">
          <a:solidFill>
            <a:schemeClr val="tx2"/>
          </a:solidFill>
          <a:latin typeface="Times New Roman" pitchFamily="18" charset="0"/>
          <a:ea typeface="新細明體" pitchFamily="18" charset="-120"/>
        </a:defRPr>
      </a:lvl5pPr>
      <a:lvl6pPr marL="457200" algn="l" rtl="0" fontAlgn="base">
        <a:spcBef>
          <a:spcPct val="0"/>
        </a:spcBef>
        <a:spcAft>
          <a:spcPct val="0"/>
        </a:spcAft>
        <a:defRPr kumimoji="1" sz="800">
          <a:solidFill>
            <a:schemeClr val="tx2"/>
          </a:solidFill>
          <a:latin typeface="Times New Roman" pitchFamily="18" charset="0"/>
          <a:ea typeface="新細明體" pitchFamily="18" charset="-120"/>
        </a:defRPr>
      </a:lvl6pPr>
      <a:lvl7pPr marL="914400" algn="l" rtl="0" fontAlgn="base">
        <a:spcBef>
          <a:spcPct val="0"/>
        </a:spcBef>
        <a:spcAft>
          <a:spcPct val="0"/>
        </a:spcAft>
        <a:defRPr kumimoji="1" sz="800">
          <a:solidFill>
            <a:schemeClr val="tx2"/>
          </a:solidFill>
          <a:latin typeface="Times New Roman" pitchFamily="18" charset="0"/>
          <a:ea typeface="新細明體" pitchFamily="18" charset="-120"/>
        </a:defRPr>
      </a:lvl7pPr>
      <a:lvl8pPr marL="1371600" algn="l" rtl="0" fontAlgn="base">
        <a:spcBef>
          <a:spcPct val="0"/>
        </a:spcBef>
        <a:spcAft>
          <a:spcPct val="0"/>
        </a:spcAft>
        <a:defRPr kumimoji="1" sz="800">
          <a:solidFill>
            <a:schemeClr val="tx2"/>
          </a:solidFill>
          <a:latin typeface="Times New Roman" pitchFamily="18" charset="0"/>
          <a:ea typeface="新細明體" pitchFamily="18" charset="-120"/>
        </a:defRPr>
      </a:lvl8pPr>
      <a:lvl9pPr marL="1828800" algn="l" rtl="0" fontAlgn="base">
        <a:spcBef>
          <a:spcPct val="0"/>
        </a:spcBef>
        <a:spcAft>
          <a:spcPct val="0"/>
        </a:spcAft>
        <a:defRPr kumimoji="1" sz="800">
          <a:solidFill>
            <a:schemeClr val="tx2"/>
          </a:solidFill>
          <a:latin typeface="Times New Roman" pitchFamily="18" charset="0"/>
          <a:ea typeface="新細明體" pitchFamily="18" charset="-120"/>
        </a:defRPr>
      </a:lvl9pPr>
    </p:titleStyle>
    <p:bodyStyle>
      <a:lvl1pPr marL="277813" indent="-277813" algn="just"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1"/>
          </a:solidFill>
          <a:latin typeface="+mn-lt"/>
          <a:ea typeface="+mn-ea"/>
          <a:cs typeface="+mn-cs"/>
        </a:defRPr>
      </a:lvl1pPr>
      <a:lvl2pPr marL="628650" indent="-349250" algn="just" rtl="0" eaLnBrk="0" fontAlgn="base" hangingPunct="0">
        <a:spcBef>
          <a:spcPct val="20000"/>
        </a:spcBef>
        <a:spcAft>
          <a:spcPct val="0"/>
        </a:spcAft>
        <a:buClr>
          <a:schemeClr val="hlink"/>
        </a:buClr>
        <a:buSzPct val="55000"/>
        <a:buFont typeface="Wingdings" panose="05000000000000000000" pitchFamily="2" charset="2"/>
        <a:buChar char="n"/>
        <a:defRPr kumimoji="1" sz="2400">
          <a:solidFill>
            <a:schemeClr val="tx1"/>
          </a:solidFill>
          <a:latin typeface="+mn-lt"/>
          <a:ea typeface="+mn-ea"/>
        </a:defRPr>
      </a:lvl2pPr>
      <a:lvl3pPr marL="981075" indent="-350838" algn="just"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1"/>
          </a:solidFill>
          <a:latin typeface="+mn-lt"/>
          <a:ea typeface="+mn-ea"/>
        </a:defRPr>
      </a:lvl3pPr>
      <a:lvl4pPr marL="1346200" indent="-363538" algn="just" rtl="0" eaLnBrk="0" fontAlgn="base" hangingPunct="0">
        <a:spcBef>
          <a:spcPct val="20000"/>
        </a:spcBef>
        <a:spcAft>
          <a:spcPct val="0"/>
        </a:spcAft>
        <a:buClr>
          <a:schemeClr val="accent2"/>
        </a:buClr>
        <a:buSzPct val="55000"/>
        <a:buFont typeface="Wingdings" panose="05000000000000000000" pitchFamily="2" charset="2"/>
        <a:buChar char="n"/>
        <a:defRPr kumimoji="1">
          <a:solidFill>
            <a:schemeClr val="tx1"/>
          </a:solidFill>
          <a:latin typeface="+mn-lt"/>
          <a:ea typeface="+mn-ea"/>
        </a:defRPr>
      </a:lvl4pPr>
      <a:lvl5pPr marL="1706563" indent="-358775" algn="just" rtl="0" eaLnBrk="0" fontAlgn="base" hangingPunct="0">
        <a:spcBef>
          <a:spcPct val="20000"/>
        </a:spcBef>
        <a:spcAft>
          <a:spcPct val="0"/>
        </a:spcAft>
        <a:buClr>
          <a:schemeClr val="accent1"/>
        </a:buClr>
        <a:buSzPct val="50000"/>
        <a:buFont typeface="Wingdings" panose="05000000000000000000" pitchFamily="2" charset="2"/>
        <a:buChar char="n"/>
        <a:defRPr kumimoji="1">
          <a:solidFill>
            <a:schemeClr val="tx1"/>
          </a:solidFill>
          <a:latin typeface="+mn-lt"/>
          <a:ea typeface="+mn-ea"/>
        </a:defRPr>
      </a:lvl5pPr>
      <a:lvl6pPr marL="21637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6pPr>
      <a:lvl7pPr marL="26209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7pPr>
      <a:lvl8pPr marL="30781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8pPr>
      <a:lvl9pPr marL="35353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6082" name="Group 2">
            <a:extLst>
              <a:ext uri="{FF2B5EF4-FFF2-40B4-BE49-F238E27FC236}">
                <a16:creationId xmlns:a16="http://schemas.microsoft.com/office/drawing/2014/main" id="{4E46916C-C04C-4482-9AD0-47D792B2692D}"/>
              </a:ext>
            </a:extLst>
          </p:cNvPr>
          <p:cNvGrpSpPr>
            <a:grpSpLocks/>
          </p:cNvGrpSpPr>
          <p:nvPr userDrawn="1"/>
        </p:nvGrpSpPr>
        <p:grpSpPr bwMode="auto">
          <a:xfrm>
            <a:off x="4763" y="0"/>
            <a:ext cx="8542337" cy="965200"/>
            <a:chOff x="80" y="624"/>
            <a:chExt cx="5381" cy="663"/>
          </a:xfrm>
        </p:grpSpPr>
        <p:sp>
          <p:nvSpPr>
            <p:cNvPr id="32771" name="Rectangle 3">
              <a:extLst>
                <a:ext uri="{FF2B5EF4-FFF2-40B4-BE49-F238E27FC236}">
                  <a16:creationId xmlns:a16="http://schemas.microsoft.com/office/drawing/2014/main" id="{AA5BE292-D681-4ADA-ABF1-0476357D668C}"/>
                </a:ext>
              </a:extLst>
            </p:cNvPr>
            <p:cNvSpPr>
              <a:spLocks noChangeArrowheads="1"/>
            </p:cNvSpPr>
            <p:nvPr/>
          </p:nvSpPr>
          <p:spPr bwMode="ltGray">
            <a:xfrm>
              <a:off x="263" y="692"/>
              <a:ext cx="276" cy="300"/>
            </a:xfrm>
            <a:prstGeom prst="rect">
              <a:avLst/>
            </a:prstGeom>
            <a:solidFill>
              <a:schemeClr val="accent2"/>
            </a:solidFill>
            <a:ln w="9525">
              <a:noFill/>
              <a:miter lim="800000"/>
              <a:headEnd/>
              <a:tailEnd/>
            </a:ln>
            <a:effectLst/>
          </p:spPr>
          <p:txBody>
            <a:bodyPr wrap="none" anchor="ctr"/>
            <a:lstStyle/>
            <a:p>
              <a:pPr algn="ctr">
                <a:defRPr/>
              </a:pPr>
              <a:endParaRPr lang="zh-TW" altLang="en-US" sz="2400"/>
            </a:p>
          </p:txBody>
        </p:sp>
        <p:sp>
          <p:nvSpPr>
            <p:cNvPr id="32772" name="Rectangle 4">
              <a:extLst>
                <a:ext uri="{FF2B5EF4-FFF2-40B4-BE49-F238E27FC236}">
                  <a16:creationId xmlns:a16="http://schemas.microsoft.com/office/drawing/2014/main" id="{AB41D65F-C0F3-44EF-88C5-AD3AC525EAB6}"/>
                </a:ext>
              </a:extLst>
            </p:cNvPr>
            <p:cNvSpPr>
              <a:spLocks noChangeArrowheads="1"/>
            </p:cNvSpPr>
            <p:nvPr/>
          </p:nvSpPr>
          <p:spPr bwMode="ltGray">
            <a:xfrm>
              <a:off x="504" y="692"/>
              <a:ext cx="207" cy="3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TW" altLang="en-US" sz="2400"/>
            </a:p>
          </p:txBody>
        </p:sp>
        <p:sp>
          <p:nvSpPr>
            <p:cNvPr id="32773" name="Rectangle 5">
              <a:extLst>
                <a:ext uri="{FF2B5EF4-FFF2-40B4-BE49-F238E27FC236}">
                  <a16:creationId xmlns:a16="http://schemas.microsoft.com/office/drawing/2014/main" id="{E3472F7A-2400-4C6A-A4A6-9BC27C8C4233}"/>
                </a:ext>
              </a:extLst>
            </p:cNvPr>
            <p:cNvSpPr>
              <a:spLocks noChangeArrowheads="1"/>
            </p:cNvSpPr>
            <p:nvPr/>
          </p:nvSpPr>
          <p:spPr bwMode="ltGray">
            <a:xfrm>
              <a:off x="341" y="958"/>
              <a:ext cx="266" cy="299"/>
            </a:xfrm>
            <a:prstGeom prst="rect">
              <a:avLst/>
            </a:prstGeom>
            <a:solidFill>
              <a:schemeClr val="folHlink"/>
            </a:solidFill>
            <a:ln w="9525">
              <a:noFill/>
              <a:miter lim="800000"/>
              <a:headEnd/>
              <a:tailEnd/>
            </a:ln>
            <a:effectLst/>
          </p:spPr>
          <p:txBody>
            <a:bodyPr wrap="none" anchor="ctr"/>
            <a:lstStyle/>
            <a:p>
              <a:pPr algn="ctr">
                <a:defRPr/>
              </a:pPr>
              <a:endParaRPr lang="zh-TW" altLang="en-US" sz="2400"/>
            </a:p>
          </p:txBody>
        </p:sp>
        <p:sp>
          <p:nvSpPr>
            <p:cNvPr id="32774" name="Rectangle 6">
              <a:extLst>
                <a:ext uri="{FF2B5EF4-FFF2-40B4-BE49-F238E27FC236}">
                  <a16:creationId xmlns:a16="http://schemas.microsoft.com/office/drawing/2014/main" id="{37A4E868-97AA-40EA-8BD6-01995B198C23}"/>
                </a:ext>
              </a:extLst>
            </p:cNvPr>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TW" altLang="en-US" sz="2400"/>
            </a:p>
          </p:txBody>
        </p:sp>
        <p:sp>
          <p:nvSpPr>
            <p:cNvPr id="32775" name="Rectangle 7">
              <a:extLst>
                <a:ext uri="{FF2B5EF4-FFF2-40B4-BE49-F238E27FC236}">
                  <a16:creationId xmlns:a16="http://schemas.microsoft.com/office/drawing/2014/main" id="{28B4857D-EDB2-4F36-A7C9-A160C57687A5}"/>
                </a:ext>
              </a:extLst>
            </p:cNvPr>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TW" altLang="en-US" sz="2400"/>
            </a:p>
          </p:txBody>
        </p:sp>
        <p:sp>
          <p:nvSpPr>
            <p:cNvPr id="32776" name="Rectangle 8">
              <a:extLst>
                <a:ext uri="{FF2B5EF4-FFF2-40B4-BE49-F238E27FC236}">
                  <a16:creationId xmlns:a16="http://schemas.microsoft.com/office/drawing/2014/main" id="{0A512AC4-46DA-4213-A8C7-8217C5001ECC}"/>
                </a:ext>
              </a:extLst>
            </p:cNvPr>
            <p:cNvSpPr>
              <a:spLocks noChangeArrowheads="1"/>
            </p:cNvSpPr>
            <p:nvPr/>
          </p:nvSpPr>
          <p:spPr bwMode="gray">
            <a:xfrm>
              <a:off x="480" y="624"/>
              <a:ext cx="20" cy="663"/>
            </a:xfrm>
            <a:prstGeom prst="rect">
              <a:avLst/>
            </a:prstGeom>
            <a:solidFill>
              <a:schemeClr val="bg2"/>
            </a:solidFill>
            <a:ln w="9525">
              <a:noFill/>
              <a:miter lim="800000"/>
              <a:headEnd/>
              <a:tailEnd/>
            </a:ln>
            <a:effectLst/>
          </p:spPr>
          <p:txBody>
            <a:bodyPr wrap="none" anchor="ctr"/>
            <a:lstStyle/>
            <a:p>
              <a:pPr algn="ctr">
                <a:defRPr/>
              </a:pPr>
              <a:endParaRPr lang="zh-TW" altLang="en-US" sz="2400"/>
            </a:p>
          </p:txBody>
        </p:sp>
        <p:sp>
          <p:nvSpPr>
            <p:cNvPr id="32777" name="Rectangle 9">
              <a:extLst>
                <a:ext uri="{FF2B5EF4-FFF2-40B4-BE49-F238E27FC236}">
                  <a16:creationId xmlns:a16="http://schemas.microsoft.com/office/drawing/2014/main" id="{253BA537-6361-4648-918B-CC24796C4577}"/>
                </a:ext>
              </a:extLst>
            </p:cNvPr>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TW" altLang="en-US" sz="2400"/>
            </a:p>
          </p:txBody>
        </p:sp>
      </p:grpSp>
      <p:sp>
        <p:nvSpPr>
          <p:cNvPr id="46083" name="Rectangle 10">
            <a:extLst>
              <a:ext uri="{FF2B5EF4-FFF2-40B4-BE49-F238E27FC236}">
                <a16:creationId xmlns:a16="http://schemas.microsoft.com/office/drawing/2014/main" id="{4E940A88-9201-407B-85D7-0AE9087D393B}"/>
              </a:ext>
            </a:extLst>
          </p:cNvPr>
          <p:cNvSpPr>
            <a:spLocks noGrp="1" noChangeArrowheads="1"/>
          </p:cNvSpPr>
          <p:nvPr>
            <p:ph type="title"/>
          </p:nvPr>
        </p:nvSpPr>
        <p:spPr bwMode="auto">
          <a:xfrm>
            <a:off x="1116013" y="-7938"/>
            <a:ext cx="7793037"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46084" name="Rectangle 11">
            <a:extLst>
              <a:ext uri="{FF2B5EF4-FFF2-40B4-BE49-F238E27FC236}">
                <a16:creationId xmlns:a16="http://schemas.microsoft.com/office/drawing/2014/main" id="{763C388E-10F8-42C0-B138-D53EDAC03DEA}"/>
              </a:ext>
            </a:extLst>
          </p:cNvPr>
          <p:cNvSpPr>
            <a:spLocks noGrp="1" noChangeArrowheads="1"/>
          </p:cNvSpPr>
          <p:nvPr>
            <p:ph type="body" idx="1"/>
          </p:nvPr>
        </p:nvSpPr>
        <p:spPr bwMode="auto">
          <a:xfrm>
            <a:off x="107950" y="908050"/>
            <a:ext cx="8847138"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2780" name="Rectangle 12">
            <a:extLst>
              <a:ext uri="{FF2B5EF4-FFF2-40B4-BE49-F238E27FC236}">
                <a16:creationId xmlns:a16="http://schemas.microsoft.com/office/drawing/2014/main" id="{15420382-AAC3-4610-A97F-BC654C67A044}"/>
              </a:ext>
            </a:extLst>
          </p:cNvPr>
          <p:cNvSpPr>
            <a:spLocks noGrp="1" noChangeArrowheads="1"/>
          </p:cNvSpPr>
          <p:nvPr>
            <p:ph type="sldNum" sz="quarter" idx="4"/>
          </p:nvPr>
        </p:nvSpPr>
        <p:spPr bwMode="auto">
          <a:xfrm>
            <a:off x="7524750" y="6597650"/>
            <a:ext cx="161925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fld id="{F6788C64-7096-43B1-AD5B-C70495B2869F}" type="slidenum">
              <a:rPr lang="zh-TW" altLang="en-US"/>
              <a:pPr/>
              <a:t>‹#›</a:t>
            </a:fld>
            <a:endParaRPr lang="en-US" altLang="zh-TW"/>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imes New Roman" pitchFamily="18" charset="0"/>
          <a:ea typeface="新細明體" pitchFamily="18" charset="-120"/>
        </a:defRPr>
      </a:lvl2pPr>
      <a:lvl3pPr algn="l" rtl="0" eaLnBrk="0" fontAlgn="base" hangingPunct="0">
        <a:spcBef>
          <a:spcPct val="0"/>
        </a:spcBef>
        <a:spcAft>
          <a:spcPct val="0"/>
        </a:spcAft>
        <a:defRPr kumimoji="1" sz="3600">
          <a:solidFill>
            <a:schemeClr val="tx2"/>
          </a:solidFill>
          <a:latin typeface="Times New Roman" pitchFamily="18" charset="0"/>
          <a:ea typeface="新細明體" pitchFamily="18" charset="-120"/>
        </a:defRPr>
      </a:lvl3pPr>
      <a:lvl4pPr algn="l" rtl="0" eaLnBrk="0" fontAlgn="base" hangingPunct="0">
        <a:spcBef>
          <a:spcPct val="0"/>
        </a:spcBef>
        <a:spcAft>
          <a:spcPct val="0"/>
        </a:spcAft>
        <a:defRPr kumimoji="1" sz="3600">
          <a:solidFill>
            <a:schemeClr val="tx2"/>
          </a:solidFill>
          <a:latin typeface="Times New Roman" pitchFamily="18" charset="0"/>
          <a:ea typeface="新細明體" pitchFamily="18" charset="-120"/>
        </a:defRPr>
      </a:lvl4pPr>
      <a:lvl5pPr algn="l" rtl="0" eaLnBrk="0" fontAlgn="base" hangingPunct="0">
        <a:spcBef>
          <a:spcPct val="0"/>
        </a:spcBef>
        <a:spcAft>
          <a:spcPct val="0"/>
        </a:spcAft>
        <a:defRPr kumimoji="1" sz="3600">
          <a:solidFill>
            <a:schemeClr val="tx2"/>
          </a:solidFill>
          <a:latin typeface="Times New Roman" pitchFamily="18" charset="0"/>
          <a:ea typeface="新細明體" pitchFamily="18" charset="-120"/>
        </a:defRPr>
      </a:lvl5pPr>
      <a:lvl6pPr marL="457200" algn="l" rtl="0" fontAlgn="base">
        <a:spcBef>
          <a:spcPct val="0"/>
        </a:spcBef>
        <a:spcAft>
          <a:spcPct val="0"/>
        </a:spcAft>
        <a:defRPr kumimoji="1" sz="3600">
          <a:solidFill>
            <a:schemeClr val="tx2"/>
          </a:solidFill>
          <a:latin typeface="Times New Roman" pitchFamily="18" charset="0"/>
          <a:ea typeface="新細明體" pitchFamily="18" charset="-120"/>
        </a:defRPr>
      </a:lvl6pPr>
      <a:lvl7pPr marL="914400" algn="l" rtl="0" fontAlgn="base">
        <a:spcBef>
          <a:spcPct val="0"/>
        </a:spcBef>
        <a:spcAft>
          <a:spcPct val="0"/>
        </a:spcAft>
        <a:defRPr kumimoji="1" sz="3600">
          <a:solidFill>
            <a:schemeClr val="tx2"/>
          </a:solidFill>
          <a:latin typeface="Times New Roman" pitchFamily="18" charset="0"/>
          <a:ea typeface="新細明體" pitchFamily="18" charset="-120"/>
        </a:defRPr>
      </a:lvl7pPr>
      <a:lvl8pPr marL="1371600" algn="l" rtl="0" fontAlgn="base">
        <a:spcBef>
          <a:spcPct val="0"/>
        </a:spcBef>
        <a:spcAft>
          <a:spcPct val="0"/>
        </a:spcAft>
        <a:defRPr kumimoji="1" sz="3600">
          <a:solidFill>
            <a:schemeClr val="tx2"/>
          </a:solidFill>
          <a:latin typeface="Times New Roman" pitchFamily="18" charset="0"/>
          <a:ea typeface="新細明體" pitchFamily="18" charset="-120"/>
        </a:defRPr>
      </a:lvl8pPr>
      <a:lvl9pPr marL="1828800" algn="l" rtl="0" fontAlgn="base">
        <a:spcBef>
          <a:spcPct val="0"/>
        </a:spcBef>
        <a:spcAft>
          <a:spcPct val="0"/>
        </a:spcAft>
        <a:defRPr kumimoji="1" sz="3600">
          <a:solidFill>
            <a:schemeClr val="tx2"/>
          </a:solidFill>
          <a:latin typeface="Times New Roman" pitchFamily="18" charset="0"/>
          <a:ea typeface="新細明體" pitchFamily="18" charset="-120"/>
        </a:defRPr>
      </a:lvl9pPr>
    </p:titleStyle>
    <p:bodyStyle>
      <a:lvl1pPr marL="334963" indent="-334963" algn="just"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1"/>
          </a:solidFill>
          <a:latin typeface="+mn-lt"/>
          <a:ea typeface="+mn-ea"/>
          <a:cs typeface="+mn-cs"/>
        </a:defRPr>
      </a:lvl1pPr>
      <a:lvl2pPr marL="641350" indent="-304800" algn="just" rtl="0" eaLnBrk="0" fontAlgn="base" hangingPunct="0">
        <a:spcBef>
          <a:spcPct val="20000"/>
        </a:spcBef>
        <a:spcAft>
          <a:spcPct val="0"/>
        </a:spcAft>
        <a:buClr>
          <a:schemeClr val="hlink"/>
        </a:buClr>
        <a:buSzPct val="55000"/>
        <a:buFont typeface="Wingdings" panose="05000000000000000000" pitchFamily="2" charset="2"/>
        <a:buChar char="n"/>
        <a:defRPr kumimoji="1" sz="2400">
          <a:solidFill>
            <a:schemeClr val="tx1"/>
          </a:solidFill>
          <a:latin typeface="+mn-lt"/>
          <a:ea typeface="+mn-ea"/>
        </a:defRPr>
      </a:lvl2pPr>
      <a:lvl3pPr marL="993775" indent="-350838" algn="just"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1"/>
          </a:solidFill>
          <a:latin typeface="+mn-lt"/>
          <a:ea typeface="+mn-ea"/>
        </a:defRPr>
      </a:lvl3pPr>
      <a:lvl4pPr marL="1358900" indent="-363538" algn="just" rtl="0" eaLnBrk="0" fontAlgn="base" hangingPunct="0">
        <a:spcBef>
          <a:spcPct val="20000"/>
        </a:spcBef>
        <a:spcAft>
          <a:spcPct val="0"/>
        </a:spcAft>
        <a:buClr>
          <a:schemeClr val="accent2"/>
        </a:buClr>
        <a:buSzPct val="55000"/>
        <a:buFont typeface="Wingdings" panose="05000000000000000000" pitchFamily="2" charset="2"/>
        <a:buChar char="n"/>
        <a:defRPr kumimoji="1">
          <a:solidFill>
            <a:schemeClr val="tx1"/>
          </a:solidFill>
          <a:latin typeface="+mn-lt"/>
          <a:ea typeface="+mn-ea"/>
        </a:defRPr>
      </a:lvl4pPr>
      <a:lvl5pPr marL="1719263" indent="-358775" algn="just" rtl="0" eaLnBrk="0" fontAlgn="base" hangingPunct="0">
        <a:spcBef>
          <a:spcPct val="20000"/>
        </a:spcBef>
        <a:spcAft>
          <a:spcPct val="0"/>
        </a:spcAft>
        <a:buClr>
          <a:schemeClr val="accent1"/>
        </a:buClr>
        <a:buSzPct val="50000"/>
        <a:buFont typeface="Wingdings" panose="05000000000000000000" pitchFamily="2" charset="2"/>
        <a:buChar char="n"/>
        <a:defRPr kumimoji="1">
          <a:solidFill>
            <a:schemeClr val="tx1"/>
          </a:solidFill>
          <a:latin typeface="+mn-lt"/>
          <a:ea typeface="+mn-ea"/>
        </a:defRPr>
      </a:lvl5pPr>
      <a:lvl6pPr marL="21764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6pPr>
      <a:lvl7pPr marL="26336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7pPr>
      <a:lvl8pPr marL="30908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8pPr>
      <a:lvl9pPr marL="3548063" indent="-358775" algn="just" rtl="0" fontAlgn="base">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430.png"/><Relationship Id="rId4" Type="http://schemas.openxmlformats.org/officeDocument/2006/relationships/image" Target="../media/image44.wmf"/></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53.png"/><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57.png"/><Relationship Id="rId5" Type="http://schemas.openxmlformats.org/officeDocument/2006/relationships/image" Target="../media/image52.w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57.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58.png"/><Relationship Id="rId4" Type="http://schemas.openxmlformats.org/officeDocument/2006/relationships/image" Target="../media/image56.wmf"/></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7"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84.png"/><Relationship Id="rId7" Type="http://schemas.openxmlformats.org/officeDocument/2006/relationships/image" Target="../media/image74.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76.wmf"/><Relationship Id="rId5" Type="http://schemas.openxmlformats.org/officeDocument/2006/relationships/image" Target="../media/image73.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75.wmf"/></Relationships>
</file>

<file path=ppt/slides/_rels/slide42.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77.wmf"/><Relationship Id="rId5" Type="http://schemas.openxmlformats.org/officeDocument/2006/relationships/oleObject" Target="../embeddings/oleObject13.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2.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87.wmf"/><Relationship Id="rId4" Type="http://schemas.openxmlformats.org/officeDocument/2006/relationships/oleObject" Target="../embeddings/oleObject16.bin"/></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3.png"/><Relationship Id="rId7" Type="http://schemas.openxmlformats.org/officeDocument/2006/relationships/image" Target="../media/image104.png"/><Relationship Id="rId2" Type="http://schemas.openxmlformats.org/officeDocument/2006/relationships/image" Target="../media/image91.png"/><Relationship Id="rId1" Type="http://schemas.openxmlformats.org/officeDocument/2006/relationships/slideLayout" Target="../slideLayouts/slideLayout24.xml"/><Relationship Id="rId6" Type="http://schemas.openxmlformats.org/officeDocument/2006/relationships/image" Target="../media/image900.png"/><Relationship Id="rId5" Type="http://schemas.openxmlformats.org/officeDocument/2006/relationships/image" Target="../media/image102.png"/><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6.png"/><Relationship Id="rId7" Type="http://schemas.openxmlformats.org/officeDocument/2006/relationships/image" Target="../media/image112.png"/><Relationship Id="rId2" Type="http://schemas.openxmlformats.org/officeDocument/2006/relationships/image" Target="../media/image95.png"/><Relationship Id="rId1" Type="http://schemas.openxmlformats.org/officeDocument/2006/relationships/slideLayout" Target="../slideLayouts/slideLayout13.xml"/><Relationship Id="rId11" Type="http://schemas.openxmlformats.org/officeDocument/2006/relationships/image" Target="../media/image100.png"/><Relationship Id="rId10" Type="http://schemas.openxmlformats.org/officeDocument/2006/relationships/image" Target="../media/image99.png"/><Relationship Id="rId9" Type="http://schemas.openxmlformats.org/officeDocument/2006/relationships/image" Target="../media/image98.png"/></Relationships>
</file>

<file path=ppt/slides/_rels/slide48.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105.w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102.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20.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07.wmf"/><Relationship Id="rId5" Type="http://schemas.openxmlformats.org/officeDocument/2006/relationships/oleObject" Target="../embeddings/oleObject23.bin"/><Relationship Id="rId4" Type="http://schemas.openxmlformats.org/officeDocument/2006/relationships/image" Target="../media/image106.wmf"/></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114.w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111.w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27.bin"/></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4.xml"/><Relationship Id="rId5" Type="http://schemas.openxmlformats.org/officeDocument/2006/relationships/image" Target="../media/image119.png"/><Relationship Id="rId4" Type="http://schemas.openxmlformats.org/officeDocument/2006/relationships/image" Target="../media/image118.png"/></Relationships>
</file>

<file path=ppt/slides/_rels/slide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image" Target="../media/image125.wmf"/></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4.xml"/><Relationship Id="rId5" Type="http://schemas.openxmlformats.org/officeDocument/2006/relationships/image" Target="../media/image135.png"/><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3.xml"/><Relationship Id="rId5" Type="http://schemas.openxmlformats.org/officeDocument/2006/relationships/image" Target="../media/image139.png"/><Relationship Id="rId4" Type="http://schemas.openxmlformats.org/officeDocument/2006/relationships/image" Target="../media/image138.png"/></Relationships>
</file>

<file path=ppt/slides/_rels/slide66.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43.png"/><Relationship Id="rId7" Type="http://schemas.openxmlformats.org/officeDocument/2006/relationships/oleObject" Target="../embeddings/oleObject30.bin"/><Relationship Id="rId12" Type="http://schemas.openxmlformats.org/officeDocument/2006/relationships/image" Target="../media/image142.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146.png"/><Relationship Id="rId11" Type="http://schemas.openxmlformats.org/officeDocument/2006/relationships/oleObject" Target="../embeddings/oleObject32.bin"/><Relationship Id="rId5" Type="http://schemas.openxmlformats.org/officeDocument/2006/relationships/image" Target="../media/image145.png"/><Relationship Id="rId10" Type="http://schemas.openxmlformats.org/officeDocument/2006/relationships/image" Target="../media/image141.wmf"/><Relationship Id="rId4" Type="http://schemas.openxmlformats.org/officeDocument/2006/relationships/image" Target="../media/image144.png"/><Relationship Id="rId9" Type="http://schemas.openxmlformats.org/officeDocument/2006/relationships/oleObject" Target="../embeddings/oleObject31.bin"/></Relationships>
</file>

<file path=ppt/slides/_rels/slide6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8.png"/><Relationship Id="rId7" Type="http://schemas.openxmlformats.org/officeDocument/2006/relationships/image" Target="../media/image166.png"/><Relationship Id="rId2" Type="http://schemas.openxmlformats.org/officeDocument/2006/relationships/image" Target="../media/image147.png"/><Relationship Id="rId1" Type="http://schemas.openxmlformats.org/officeDocument/2006/relationships/slideLayout" Target="../slideLayouts/slideLayout13.xml"/><Relationship Id="rId6" Type="http://schemas.openxmlformats.org/officeDocument/2006/relationships/image" Target="../media/image165.png"/><Relationship Id="rId4" Type="http://schemas.openxmlformats.org/officeDocument/2006/relationships/image" Target="../media/image149.png"/></Relationships>
</file>

<file path=ppt/slides/_rels/slide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image" Target="../media/image157.png"/><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4.bin"/><Relationship Id="rId11" Type="http://schemas.openxmlformats.org/officeDocument/2006/relationships/image" Target="../media/image156.wmf"/><Relationship Id="rId5" Type="http://schemas.openxmlformats.org/officeDocument/2006/relationships/image" Target="../media/image153.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155.wmf"/></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image" Target="../media/image159.wmf"/></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投影片編號版面配置區 3">
            <a:extLst>
              <a:ext uri="{FF2B5EF4-FFF2-40B4-BE49-F238E27FC236}">
                <a16:creationId xmlns:a16="http://schemas.microsoft.com/office/drawing/2014/main" id="{442AA431-7826-47D1-B99A-DE1779FBA7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12EB40F1-AAE8-48AC-B3F2-2AF2628DE810}" type="slidenum">
              <a:rPr kumimoji="0" lang="zh-TW" altLang="en-US"/>
              <a:pPr eaLnBrk="1" hangingPunct="1"/>
              <a:t>1</a:t>
            </a:fld>
            <a:endParaRPr kumimoji="0" lang="en-US" altLang="zh-TW"/>
          </a:p>
        </p:txBody>
      </p:sp>
      <p:sp>
        <p:nvSpPr>
          <p:cNvPr id="48131" name="Rectangle 2">
            <a:extLst>
              <a:ext uri="{FF2B5EF4-FFF2-40B4-BE49-F238E27FC236}">
                <a16:creationId xmlns:a16="http://schemas.microsoft.com/office/drawing/2014/main" id="{CB637B67-8A1F-436D-8835-391D9A68D126}"/>
              </a:ext>
            </a:extLst>
          </p:cNvPr>
          <p:cNvSpPr>
            <a:spLocks noGrp="1" noChangeArrowheads="1"/>
          </p:cNvSpPr>
          <p:nvPr>
            <p:ph type="title"/>
          </p:nvPr>
        </p:nvSpPr>
        <p:spPr/>
        <p:txBody>
          <a:bodyPr/>
          <a:lstStyle/>
          <a:p>
            <a:pPr eaLnBrk="1" hangingPunct="1"/>
            <a:r>
              <a:rPr lang="en-US" altLang="zh-TW"/>
              <a:t>Chapter 5 IMAGE RESTORATION</a:t>
            </a:r>
            <a:endParaRPr lang="zh-TW" altLang="en-US"/>
          </a:p>
        </p:txBody>
      </p:sp>
      <p:sp>
        <p:nvSpPr>
          <p:cNvPr id="48132" name="Rectangle 3">
            <a:extLst>
              <a:ext uri="{FF2B5EF4-FFF2-40B4-BE49-F238E27FC236}">
                <a16:creationId xmlns:a16="http://schemas.microsoft.com/office/drawing/2014/main" id="{A6706CBA-7C4D-47F7-AB39-D6E0D819C2E1}"/>
              </a:ext>
            </a:extLst>
          </p:cNvPr>
          <p:cNvSpPr>
            <a:spLocks noGrp="1" noChangeArrowheads="1"/>
          </p:cNvSpPr>
          <p:nvPr>
            <p:ph type="body" idx="1"/>
          </p:nvPr>
        </p:nvSpPr>
        <p:spPr>
          <a:xfrm>
            <a:off x="107950" y="985838"/>
            <a:ext cx="8847138" cy="5756275"/>
          </a:xfrm>
        </p:spPr>
        <p:txBody>
          <a:bodyPr/>
          <a:lstStyle/>
          <a:p>
            <a:pPr eaLnBrk="1" hangingPunct="1">
              <a:lnSpc>
                <a:spcPct val="75000"/>
              </a:lnSpc>
              <a:buFont typeface="Wingdings" panose="05000000000000000000" pitchFamily="2" charset="2"/>
              <a:buNone/>
            </a:pPr>
            <a:r>
              <a:rPr lang="en-US" altLang="zh-TW" dirty="0"/>
              <a:t>	</a:t>
            </a:r>
            <a:r>
              <a:rPr lang="en-US" altLang="zh-TW" dirty="0">
                <a:latin typeface="Arial" panose="020B0604020202020204" pitchFamily="34" charset="0"/>
              </a:rPr>
              <a:t>Things which we see are not by themselves what we see…. It remains completely unknown to us what the objects may be by themselves and apart from the receptivity of our senses. We know nothing but our manner of perceiving them.</a:t>
            </a:r>
          </a:p>
          <a:p>
            <a:pPr algn="r" eaLnBrk="1" hangingPunct="1">
              <a:lnSpc>
                <a:spcPct val="15000"/>
              </a:lnSpc>
              <a:buFont typeface="Wingdings" panose="05000000000000000000" pitchFamily="2" charset="2"/>
              <a:buNone/>
            </a:pPr>
            <a:r>
              <a:rPr lang="en-US" altLang="zh-TW" dirty="0">
                <a:latin typeface="Arial" panose="020B0604020202020204" pitchFamily="34" charset="0"/>
              </a:rPr>
              <a:t>                                                                          </a:t>
            </a:r>
            <a:r>
              <a:rPr lang="en-US" altLang="zh-TW" i="1" dirty="0">
                <a:latin typeface="Arial" panose="020B0604020202020204" pitchFamily="34" charset="0"/>
              </a:rPr>
              <a:t>Immanuel Kant</a:t>
            </a:r>
            <a:endParaRPr lang="zh-TW" altLang="en-US" dirty="0">
              <a:latin typeface="Arial" panose="020B0604020202020204" pitchFamily="34" charset="0"/>
            </a:endParaRPr>
          </a:p>
          <a:p>
            <a:pPr eaLnBrk="1" hangingPunct="1">
              <a:lnSpc>
                <a:spcPct val="75000"/>
              </a:lnSpc>
              <a:spcBef>
                <a:spcPct val="80000"/>
              </a:spcBef>
            </a:pPr>
            <a:r>
              <a:rPr lang="en-US" altLang="zh-TW" dirty="0"/>
              <a:t>Image enhancement is largely a subjective process, while image restoration is for the most part an objective process.</a:t>
            </a:r>
          </a:p>
          <a:p>
            <a:pPr eaLnBrk="1" hangingPunct="1">
              <a:lnSpc>
                <a:spcPct val="75000"/>
              </a:lnSpc>
              <a:spcBef>
                <a:spcPct val="0"/>
              </a:spcBef>
            </a:pPr>
            <a:r>
              <a:rPr lang="en-US" altLang="zh-TW" dirty="0"/>
              <a:t>Restoration attempts to reconstruct or  recover an image that has been degraded by using a priori knowledge of the degradation phenomenon.</a:t>
            </a:r>
          </a:p>
          <a:p>
            <a:pPr eaLnBrk="1" hangingPunct="1">
              <a:lnSpc>
                <a:spcPct val="75000"/>
              </a:lnSpc>
              <a:spcBef>
                <a:spcPct val="0"/>
              </a:spcBef>
            </a:pPr>
            <a:r>
              <a:rPr lang="en-US" altLang="zh-TW" dirty="0"/>
              <a:t>Restoration techniques are oriented toward modeling the degradation and applying the inverse process in order to recover the original image.</a:t>
            </a:r>
          </a:p>
          <a:p>
            <a:pPr eaLnBrk="1" hangingPunct="1">
              <a:lnSpc>
                <a:spcPct val="75000"/>
              </a:lnSpc>
              <a:spcBef>
                <a:spcPct val="0"/>
              </a:spcBef>
            </a:pPr>
            <a:r>
              <a:rPr lang="en-US" altLang="zh-TW" dirty="0"/>
              <a:t>This type of restoration approach usually involves formulation a criterion of goodness that will yield an optimal estimate of the desired result.</a:t>
            </a: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3">
            <a:extLst>
              <a:ext uri="{FF2B5EF4-FFF2-40B4-BE49-F238E27FC236}">
                <a16:creationId xmlns:a16="http://schemas.microsoft.com/office/drawing/2014/main" id="{EE889A96-A0EF-4D9C-81A4-E6575975183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95D94763-6A2D-42EC-AB51-8124C1868E00}" type="slidenum">
              <a:rPr kumimoji="0" lang="zh-TW" altLang="en-US"/>
              <a:pPr eaLnBrk="1" hangingPunct="1"/>
              <a:t>10</a:t>
            </a:fld>
            <a:endParaRPr kumimoji="0" lang="en-US" altLang="zh-TW"/>
          </a:p>
        </p:txBody>
      </p:sp>
      <p:sp>
        <p:nvSpPr>
          <p:cNvPr id="51203" name="Rectangle 2">
            <a:extLst>
              <a:ext uri="{FF2B5EF4-FFF2-40B4-BE49-F238E27FC236}">
                <a16:creationId xmlns:a16="http://schemas.microsoft.com/office/drawing/2014/main" id="{8366E406-75BF-4DA3-A1A6-572B40422D5C}"/>
              </a:ext>
            </a:extLst>
          </p:cNvPr>
          <p:cNvSpPr>
            <a:spLocks noGrp="1" noChangeArrowheads="1"/>
          </p:cNvSpPr>
          <p:nvPr>
            <p:ph type="title"/>
          </p:nvPr>
        </p:nvSpPr>
        <p:spPr/>
        <p:txBody>
          <a:bodyPr/>
          <a:lstStyle/>
          <a:p>
            <a:pPr eaLnBrk="1" hangingPunct="1"/>
            <a:endParaRPr lang="zh-TW" altLang="en-US"/>
          </a:p>
        </p:txBody>
      </p:sp>
      <p:pic>
        <p:nvPicPr>
          <p:cNvPr id="51204" name="Picture 5">
            <a:extLst>
              <a:ext uri="{FF2B5EF4-FFF2-40B4-BE49-F238E27FC236}">
                <a16:creationId xmlns:a16="http://schemas.microsoft.com/office/drawing/2014/main" id="{B255D515-376B-45C2-A37D-1BE9A7450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60350"/>
            <a:ext cx="7200900" cy="602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投影片編號版面配置區 3">
            <a:extLst>
              <a:ext uri="{FF2B5EF4-FFF2-40B4-BE49-F238E27FC236}">
                <a16:creationId xmlns:a16="http://schemas.microsoft.com/office/drawing/2014/main" id="{9BC76352-F986-4CD5-BED0-8E2CC707105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7D7E305F-A26C-4D6D-B26D-538245A94913}" type="slidenum">
              <a:rPr kumimoji="0" lang="zh-TW" altLang="en-US"/>
              <a:pPr eaLnBrk="1" hangingPunct="1"/>
              <a:t>11</a:t>
            </a:fld>
            <a:endParaRPr kumimoji="0" lang="en-US" altLang="zh-TW"/>
          </a:p>
        </p:txBody>
      </p:sp>
      <p:sp>
        <p:nvSpPr>
          <p:cNvPr id="52227" name="Rectangle 2">
            <a:extLst>
              <a:ext uri="{FF2B5EF4-FFF2-40B4-BE49-F238E27FC236}">
                <a16:creationId xmlns:a16="http://schemas.microsoft.com/office/drawing/2014/main" id="{1B37D987-5B33-4F6C-9781-14894D3008E8}"/>
              </a:ext>
            </a:extLst>
          </p:cNvPr>
          <p:cNvSpPr>
            <a:spLocks noGrp="1" noChangeArrowheads="1"/>
          </p:cNvSpPr>
          <p:nvPr>
            <p:ph type="title"/>
          </p:nvPr>
        </p:nvSpPr>
        <p:spPr/>
        <p:txBody>
          <a:bodyPr/>
          <a:lstStyle/>
          <a:p>
            <a:pPr eaLnBrk="1" hangingPunct="1"/>
            <a:endParaRPr lang="zh-TW" altLang="en-US"/>
          </a:p>
        </p:txBody>
      </p:sp>
      <p:sp>
        <p:nvSpPr>
          <p:cNvPr id="52228" name="Rectangle 3">
            <a:extLst>
              <a:ext uri="{FF2B5EF4-FFF2-40B4-BE49-F238E27FC236}">
                <a16:creationId xmlns:a16="http://schemas.microsoft.com/office/drawing/2014/main" id="{8C66E28E-3645-47BD-B0F3-7990BBD756F3}"/>
              </a:ext>
            </a:extLst>
          </p:cNvPr>
          <p:cNvSpPr>
            <a:spLocks noGrp="1" noChangeArrowheads="1"/>
          </p:cNvSpPr>
          <p:nvPr>
            <p:ph type="body" idx="1"/>
          </p:nvPr>
        </p:nvSpPr>
        <p:spPr>
          <a:xfrm>
            <a:off x="107950" y="358775"/>
            <a:ext cx="8847138" cy="6499225"/>
          </a:xfrm>
        </p:spPr>
        <p:txBody>
          <a:bodyPr/>
          <a:lstStyle/>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r>
              <a:rPr lang="en-US" altLang="zh-TW"/>
              <a:t>Even their histograms are significantly different, it is difficult to differentiate visually between the first five images in Fig. 5.4.</a:t>
            </a:r>
            <a:endParaRPr lang="zh-TW" altLang="en-US"/>
          </a:p>
        </p:txBody>
      </p:sp>
      <p:pic>
        <p:nvPicPr>
          <p:cNvPr id="52229" name="Picture 6">
            <a:extLst>
              <a:ext uri="{FF2B5EF4-FFF2-40B4-BE49-F238E27FC236}">
                <a16:creationId xmlns:a16="http://schemas.microsoft.com/office/drawing/2014/main" id="{6F894747-2532-4C5A-B52D-83554A582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0"/>
            <a:ext cx="7273925" cy="60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投影片編號版面配置區 3">
            <a:extLst>
              <a:ext uri="{FF2B5EF4-FFF2-40B4-BE49-F238E27FC236}">
                <a16:creationId xmlns:a16="http://schemas.microsoft.com/office/drawing/2014/main" id="{A672D834-F027-4541-94C7-3472F6FB8C9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D3C8A2B6-B097-4E9A-A01A-B3114BFDF83C}" type="slidenum">
              <a:rPr kumimoji="0" lang="zh-TW" altLang="en-US"/>
              <a:pPr eaLnBrk="1" hangingPunct="1"/>
              <a:t>12</a:t>
            </a:fld>
            <a:endParaRPr kumimoji="0" lang="en-US" altLang="zh-TW"/>
          </a:p>
        </p:txBody>
      </p:sp>
      <p:sp>
        <p:nvSpPr>
          <p:cNvPr id="53251" name="Rectangle 2">
            <a:extLst>
              <a:ext uri="{FF2B5EF4-FFF2-40B4-BE49-F238E27FC236}">
                <a16:creationId xmlns:a16="http://schemas.microsoft.com/office/drawing/2014/main" id="{A6EBF0D7-44F4-4F1D-AE3B-2A3710D39AF9}"/>
              </a:ext>
            </a:extLst>
          </p:cNvPr>
          <p:cNvSpPr>
            <a:spLocks noGrp="1" noChangeArrowheads="1"/>
          </p:cNvSpPr>
          <p:nvPr>
            <p:ph type="title"/>
          </p:nvPr>
        </p:nvSpPr>
        <p:spPr/>
        <p:txBody>
          <a:bodyPr/>
          <a:lstStyle/>
          <a:p>
            <a:pPr eaLnBrk="1" hangingPunct="1"/>
            <a:r>
              <a:rPr lang="en-US" altLang="zh-TW"/>
              <a:t>Periodic noise</a:t>
            </a:r>
            <a:endParaRPr lang="zh-TW" altLang="en-US"/>
          </a:p>
        </p:txBody>
      </p:sp>
      <p:pic>
        <p:nvPicPr>
          <p:cNvPr id="53252" name="Picture 4">
            <a:extLst>
              <a:ext uri="{FF2B5EF4-FFF2-40B4-BE49-F238E27FC236}">
                <a16:creationId xmlns:a16="http://schemas.microsoft.com/office/drawing/2014/main" id="{8F125350-3F56-4852-ADE7-DAB8CA515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916113"/>
            <a:ext cx="5408613" cy="464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tangle 3">
            <a:extLst>
              <a:ext uri="{FF2B5EF4-FFF2-40B4-BE49-F238E27FC236}">
                <a16:creationId xmlns:a16="http://schemas.microsoft.com/office/drawing/2014/main" id="{B1E683DF-2F4E-47BB-99F3-65FFAE35CFBD}"/>
              </a:ext>
            </a:extLst>
          </p:cNvPr>
          <p:cNvSpPr>
            <a:spLocks noGrp="1" noChangeArrowheads="1"/>
          </p:cNvSpPr>
          <p:nvPr>
            <p:ph type="body" idx="1"/>
          </p:nvPr>
        </p:nvSpPr>
        <p:spPr>
          <a:xfrm>
            <a:off x="107950" y="908050"/>
            <a:ext cx="8785225" cy="5689600"/>
          </a:xfrm>
        </p:spPr>
        <p:txBody>
          <a:bodyPr/>
          <a:lstStyle/>
          <a:p>
            <a:pPr eaLnBrk="1" hangingPunct="1"/>
            <a:r>
              <a:rPr lang="en-US" altLang="zh-TW" dirty="0"/>
              <a:t>Periodic noise in an image rises typically from electrical or electromechanical interference during image acquisition.</a:t>
            </a:r>
            <a:endParaRPr lang="zh-TW" altLang="en-US" dirty="0"/>
          </a:p>
        </p:txBody>
      </p:sp>
      <p:sp>
        <p:nvSpPr>
          <p:cNvPr id="53254" name="Rectangle 5">
            <a:extLst>
              <a:ext uri="{FF2B5EF4-FFF2-40B4-BE49-F238E27FC236}">
                <a16:creationId xmlns:a16="http://schemas.microsoft.com/office/drawing/2014/main" id="{0D9C277A-CA00-4410-91D6-8DE5AA1F99E1}"/>
              </a:ext>
            </a:extLst>
          </p:cNvPr>
          <p:cNvSpPr>
            <a:spLocks noChangeArrowheads="1"/>
          </p:cNvSpPr>
          <p:nvPr/>
        </p:nvSpPr>
        <p:spPr bwMode="auto">
          <a:xfrm>
            <a:off x="96838" y="1839913"/>
            <a:ext cx="3455987"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just" eaLnBrk="1" hangingPunct="1">
              <a:spcBef>
                <a:spcPct val="20000"/>
              </a:spcBef>
              <a:buClr>
                <a:schemeClr val="folHlink"/>
              </a:buClr>
              <a:buSzPct val="60000"/>
              <a:buFont typeface="Wingdings" panose="05000000000000000000" pitchFamily="2" charset="2"/>
              <a:buChar char="n"/>
            </a:pPr>
            <a:r>
              <a:rPr lang="en-US" altLang="zh-TW" sz="2800">
                <a:latin typeface="Times New Roman" panose="02020603050405020304" pitchFamily="18" charset="0"/>
              </a:rPr>
              <a:t>Consider the image in Fig. 5.5(a), which is severely corrupted by spatial sinusoidal noise of various frequencies, shown in Fig. 5.5(b).</a:t>
            </a:r>
            <a:endParaRPr lang="zh-TW" altLang="en-US" sz="2800">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投影片編號版面配置區 3">
            <a:extLst>
              <a:ext uri="{FF2B5EF4-FFF2-40B4-BE49-F238E27FC236}">
                <a16:creationId xmlns:a16="http://schemas.microsoft.com/office/drawing/2014/main" id="{0A0DDB56-C17F-4868-BBE5-62D50724871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2F882DBD-98D6-4373-B33A-58C1223913EF}" type="slidenum">
              <a:rPr kumimoji="0" lang="zh-TW" altLang="en-US"/>
              <a:pPr eaLnBrk="1" hangingPunct="1"/>
              <a:t>13</a:t>
            </a:fld>
            <a:endParaRPr kumimoji="0" lang="en-US" altLang="zh-TW"/>
          </a:p>
        </p:txBody>
      </p:sp>
      <p:sp>
        <p:nvSpPr>
          <p:cNvPr id="54275" name="Rectangle 2">
            <a:extLst>
              <a:ext uri="{FF2B5EF4-FFF2-40B4-BE49-F238E27FC236}">
                <a16:creationId xmlns:a16="http://schemas.microsoft.com/office/drawing/2014/main" id="{457653A9-F447-4E2C-AC27-2C601801407C}"/>
              </a:ext>
            </a:extLst>
          </p:cNvPr>
          <p:cNvSpPr>
            <a:spLocks noGrp="1" noChangeArrowheads="1"/>
          </p:cNvSpPr>
          <p:nvPr>
            <p:ph type="title"/>
          </p:nvPr>
        </p:nvSpPr>
        <p:spPr/>
        <p:txBody>
          <a:bodyPr/>
          <a:lstStyle/>
          <a:p>
            <a:pPr eaLnBrk="1" hangingPunct="1"/>
            <a:r>
              <a:rPr lang="en-US" altLang="zh-TW"/>
              <a:t>Noise parameter estimation</a:t>
            </a:r>
            <a:endParaRPr lang="zh-TW" altLang="en-US"/>
          </a:p>
        </p:txBody>
      </p:sp>
      <p:sp>
        <p:nvSpPr>
          <p:cNvPr id="54276" name="Rectangle 3">
            <a:extLst>
              <a:ext uri="{FF2B5EF4-FFF2-40B4-BE49-F238E27FC236}">
                <a16:creationId xmlns:a16="http://schemas.microsoft.com/office/drawing/2014/main" id="{79E1864F-8D52-4E71-BC74-7623B1EF57E4}"/>
              </a:ext>
            </a:extLst>
          </p:cNvPr>
          <p:cNvSpPr>
            <a:spLocks noGrp="1" noChangeArrowheads="1"/>
          </p:cNvSpPr>
          <p:nvPr>
            <p:ph type="body" idx="1"/>
          </p:nvPr>
        </p:nvSpPr>
        <p:spPr>
          <a:xfrm>
            <a:off x="107950" y="958850"/>
            <a:ext cx="8847138" cy="5899150"/>
          </a:xfrm>
        </p:spPr>
        <p:txBody>
          <a:bodyPr/>
          <a:lstStyle/>
          <a:p>
            <a:pPr eaLnBrk="1" hangingPunct="1">
              <a:lnSpc>
                <a:spcPct val="80000"/>
              </a:lnSpc>
              <a:spcBef>
                <a:spcPct val="10000"/>
              </a:spcBef>
            </a:pPr>
            <a:r>
              <a:rPr lang="en-US" altLang="zh-TW"/>
              <a:t>The parameters of periodic noise typically are estimated by inspection of the Fourier spectrum of the image.</a:t>
            </a:r>
          </a:p>
          <a:p>
            <a:pPr eaLnBrk="1" hangingPunct="1">
              <a:lnSpc>
                <a:spcPct val="80000"/>
              </a:lnSpc>
              <a:spcBef>
                <a:spcPct val="10000"/>
              </a:spcBef>
            </a:pPr>
            <a:r>
              <a:rPr lang="en-US" altLang="zh-TW"/>
              <a:t>Automated analysis is possible in situations in which the noise spikes are either exceptionally pronounced, or when some knowledge is available about the general location of the frequency components of the interference.</a:t>
            </a:r>
          </a:p>
          <a:p>
            <a:pPr eaLnBrk="1" hangingPunct="1">
              <a:lnSpc>
                <a:spcPct val="80000"/>
              </a:lnSpc>
              <a:spcBef>
                <a:spcPct val="10000"/>
              </a:spcBef>
            </a:pPr>
            <a:r>
              <a:rPr lang="en-US" altLang="zh-TW"/>
              <a:t>If the imaging system is available, one simple way to study the characteristics of system noise is to capture a set of images of  </a:t>
            </a:r>
            <a:r>
              <a:rPr lang="en-US" altLang="zh-TW">
                <a:cs typeface="Times New Roman" panose="02020603050405020304" pitchFamily="18" charset="0"/>
              </a:rPr>
              <a:t>“flat” environments.</a:t>
            </a:r>
          </a:p>
          <a:p>
            <a:pPr eaLnBrk="1" hangingPunct="1">
              <a:lnSpc>
                <a:spcPct val="80000"/>
              </a:lnSpc>
              <a:spcBef>
                <a:spcPct val="10000"/>
              </a:spcBef>
            </a:pPr>
            <a:r>
              <a:rPr lang="en-US" altLang="zh-TW"/>
              <a:t>When only images already generated by the sensor are available, frequently it is possible to estimate the parameters of the PDF from small patches of reasonably constant gray level.</a:t>
            </a:r>
          </a:p>
          <a:p>
            <a:pPr lvl="1" eaLnBrk="1" hangingPunct="1">
              <a:lnSpc>
                <a:spcPct val="80000"/>
              </a:lnSpc>
              <a:spcBef>
                <a:spcPct val="10000"/>
              </a:spcBef>
            </a:pPr>
            <a:r>
              <a:rPr lang="en-US" altLang="zh-TW"/>
              <a:t>The vertical strips shown in Fig. 5.6 were cropped from the Gaussian, Rayleigh, and uniform images in Fig. 5.4. The histograms shown were calculated using image data from these small strips.</a:t>
            </a:r>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投影片編號版面配置區 3">
            <a:extLst>
              <a:ext uri="{FF2B5EF4-FFF2-40B4-BE49-F238E27FC236}">
                <a16:creationId xmlns:a16="http://schemas.microsoft.com/office/drawing/2014/main" id="{49AA973B-BE09-4E58-A2FD-AC91976EF6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9BE82060-2B0E-4142-B17E-6A5154816621}" type="slidenum">
              <a:rPr kumimoji="0" lang="zh-TW" altLang="en-US"/>
              <a:pPr eaLnBrk="1" hangingPunct="1"/>
              <a:t>14</a:t>
            </a:fld>
            <a:endParaRPr kumimoji="0" lang="en-US" altLang="zh-TW"/>
          </a:p>
        </p:txBody>
      </p:sp>
      <p:sp>
        <p:nvSpPr>
          <p:cNvPr id="7173" name="Rectangle 2">
            <a:extLst>
              <a:ext uri="{FF2B5EF4-FFF2-40B4-BE49-F238E27FC236}">
                <a16:creationId xmlns:a16="http://schemas.microsoft.com/office/drawing/2014/main" id="{97AB7A84-F358-4E10-A6EA-EEDE463BD8DA}"/>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7174" name="Rectangle 3">
                <a:extLst>
                  <a:ext uri="{FF2B5EF4-FFF2-40B4-BE49-F238E27FC236}">
                    <a16:creationId xmlns:a16="http://schemas.microsoft.com/office/drawing/2014/main" id="{A4D03534-BF30-47AB-8CD8-67E92CF92CC5}"/>
                  </a:ext>
                </a:extLst>
              </p:cNvPr>
              <p:cNvSpPr>
                <a:spLocks noGrp="1" noChangeArrowheads="1"/>
              </p:cNvSpPr>
              <p:nvPr>
                <p:ph type="body" idx="1"/>
              </p:nvPr>
            </p:nvSpPr>
            <p:spPr>
              <a:xfrm>
                <a:off x="107950" y="71438"/>
                <a:ext cx="8847138" cy="6238875"/>
              </a:xfrm>
              <a:noFill/>
            </p:spPr>
            <p:txBody>
              <a:bodyPr/>
              <a:lstStyle/>
              <a:p>
                <a:pPr eaLnBrk="1" hangingPunct="1"/>
                <a:r>
                  <a:rPr lang="en-US" altLang="zh-TW" dirty="0"/>
                  <a:t>Consider the strip (</a:t>
                </a:r>
                <a:r>
                  <a:rPr lang="en-US" altLang="zh-TW" dirty="0" err="1"/>
                  <a:t>subimage</a:t>
                </a:r>
                <a:r>
                  <a:rPr lang="en-US" altLang="zh-TW" dirty="0"/>
                  <a:t>) </a:t>
                </a:r>
                <a14:m>
                  <m:oMath xmlns:m="http://schemas.openxmlformats.org/officeDocument/2006/math">
                    <m:r>
                      <a:rPr lang="en-US" altLang="zh-TW" i="1" dirty="0" smtClean="0">
                        <a:latin typeface="Cambria Math" panose="02040503050406030204" pitchFamily="18" charset="0"/>
                      </a:rPr>
                      <m:t>𝑆</m:t>
                    </m:r>
                  </m:oMath>
                </a14:m>
                <a:r>
                  <a:rPr lang="en-US" altLang="zh-TW" dirty="0"/>
                  <a:t>. The mean and variance are:</a:t>
                </a:r>
              </a:p>
              <a:p>
                <a:pPr algn="r" eaLnBrk="1" hangingPunct="1">
                  <a:buFont typeface="Wingdings" panose="05000000000000000000" pitchFamily="2" charset="2"/>
                  <a:buNone/>
                </a:pPr>
                <a:r>
                  <a:rPr lang="en-US" altLang="zh-TW" dirty="0"/>
                  <a:t>(5.2-15)</a:t>
                </a:r>
              </a:p>
              <a:p>
                <a:pPr algn="r" eaLnBrk="1" hangingPunct="1">
                  <a:lnSpc>
                    <a:spcPct val="170000"/>
                  </a:lnSpc>
                  <a:buFont typeface="Wingdings" panose="05000000000000000000" pitchFamily="2" charset="2"/>
                  <a:buNone/>
                </a:pPr>
                <a:r>
                  <a:rPr lang="en-US" altLang="zh-TW" dirty="0"/>
                  <a:t>(5.2-16)</a:t>
                </a:r>
              </a:p>
              <a:p>
                <a:pPr eaLnBrk="1" hangingPunct="1">
                  <a:buFont typeface="Wingdings" panose="05000000000000000000" pitchFamily="2" charset="2"/>
                  <a:buNone/>
                </a:pPr>
                <a:r>
                  <a:rPr lang="zh-TW" altLang="en-US" dirty="0"/>
                  <a:t>	</a:t>
                </a:r>
                <a:r>
                  <a:rPr lang="en-US" altLang="zh-TW" dirty="0"/>
                  <a:t>where the </a:t>
                </a:r>
                <a14:m>
                  <m:oMath xmlns:m="http://schemas.openxmlformats.org/officeDocument/2006/math">
                    <m:r>
                      <a:rPr lang="en-US" altLang="zh-TW" i="1" dirty="0" smtClean="0">
                        <a:latin typeface="Cambria Math" panose="02040503050406030204" pitchFamily="18" charset="0"/>
                      </a:rPr>
                      <m:t>𝑧</m:t>
                    </m:r>
                    <m:r>
                      <a:rPr lang="en-US" altLang="zh-TW" i="1" baseline="-25000" dirty="0" err="1">
                        <a:latin typeface="Cambria Math" panose="02040503050406030204" pitchFamily="18" charset="0"/>
                      </a:rPr>
                      <m:t>𝑖</m:t>
                    </m:r>
                  </m:oMath>
                </a14:m>
                <a:r>
                  <a:rPr lang="en-US" altLang="zh-TW" dirty="0" err="1"/>
                  <a:t>’s</a:t>
                </a:r>
                <a:r>
                  <a:rPr lang="en-US" altLang="zh-TW" dirty="0"/>
                  <a:t> are the gray-level values of the pixels in </a:t>
                </a:r>
                <a14:m>
                  <m:oMath xmlns:m="http://schemas.openxmlformats.org/officeDocument/2006/math">
                    <m:r>
                      <a:rPr lang="en-US" altLang="zh-TW" i="1" dirty="0" smtClean="0">
                        <a:latin typeface="Cambria Math" panose="02040503050406030204" pitchFamily="18" charset="0"/>
                      </a:rPr>
                      <m:t>𝑆</m:t>
                    </m:r>
                  </m:oMath>
                </a14:m>
                <a:r>
                  <a:rPr lang="en-US" altLang="zh-TW" dirty="0"/>
                  <a:t>, and</a:t>
                </a:r>
                <a14:m>
                  <m:oMath xmlns:m="http://schemas.openxmlformats.org/officeDocument/2006/math">
                    <m:r>
                      <a:rPr lang="en-US" altLang="zh-TW" b="0" i="0" dirty="0" smtClean="0">
                        <a:latin typeface="Cambria Math" panose="02040503050406030204" pitchFamily="18" charset="0"/>
                      </a:rPr>
                      <m:t> </m:t>
                    </m:r>
                    <m:r>
                      <a:rPr lang="en-US" altLang="zh-TW" i="1" dirty="0" smtClean="0">
                        <a:latin typeface="Cambria Math" panose="02040503050406030204" pitchFamily="18" charset="0"/>
                      </a:rPr>
                      <m:t>𝑝</m:t>
                    </m:r>
                    <m:r>
                      <a:rPr lang="en-US" altLang="zh-TW" i="1" dirty="0" smtClean="0">
                        <a:latin typeface="Cambria Math" panose="02040503050406030204" pitchFamily="18" charset="0"/>
                      </a:rPr>
                      <m:t>(</m:t>
                    </m:r>
                    <m:r>
                      <a:rPr lang="en-US" altLang="zh-TW" i="1" dirty="0" err="1">
                        <a:latin typeface="Cambria Math" panose="02040503050406030204" pitchFamily="18" charset="0"/>
                      </a:rPr>
                      <m:t>𝑧</m:t>
                    </m:r>
                    <m:r>
                      <a:rPr lang="en-US" altLang="zh-TW" i="1" baseline="-25000" dirty="0" err="1">
                        <a:latin typeface="Cambria Math" panose="02040503050406030204" pitchFamily="18" charset="0"/>
                      </a:rPr>
                      <m:t>𝑖</m:t>
                    </m:r>
                    <m:r>
                      <a:rPr lang="en-US" altLang="zh-TW" i="1" dirty="0">
                        <a:latin typeface="Cambria Math" panose="02040503050406030204" pitchFamily="18" charset="0"/>
                      </a:rPr>
                      <m:t>)</m:t>
                    </m:r>
                  </m:oMath>
                </a14:m>
                <a:r>
                  <a:rPr lang="en-US" altLang="zh-TW" dirty="0"/>
                  <a:t>are the corresponding normalized histogram values.</a:t>
                </a:r>
                <a:endParaRPr lang="zh-TW" altLang="en-US" dirty="0"/>
              </a:p>
              <a:p>
                <a:pPr lvl="1" eaLnBrk="1" hangingPunct="1">
                  <a:spcBef>
                    <a:spcPct val="0"/>
                  </a:spcBef>
                </a:pPr>
                <a:r>
                  <a:rPr lang="en-US" altLang="zh-TW" dirty="0"/>
                  <a:t>The shape of the histogram identifies the closest PDF match.</a:t>
                </a:r>
                <a:endParaRPr lang="zh-TW" altLang="en-US" dirty="0"/>
              </a:p>
            </p:txBody>
          </p:sp>
        </mc:Choice>
        <mc:Fallback>
          <p:sp>
            <p:nvSpPr>
              <p:cNvPr id="7174" name="Rectangle 3">
                <a:extLst>
                  <a:ext uri="{FF2B5EF4-FFF2-40B4-BE49-F238E27FC236}">
                    <a16:creationId xmlns:a16="http://schemas.microsoft.com/office/drawing/2014/main" id="{A4D03534-BF30-47AB-8CD8-67E92CF92CC5}"/>
                  </a:ext>
                </a:extLst>
              </p:cNvPr>
              <p:cNvSpPr>
                <a:spLocks noGrp="1" noRot="1" noChangeAspect="1" noMove="1" noResize="1" noEditPoints="1" noAdjustHandles="1" noChangeArrowheads="1" noChangeShapeType="1" noTextEdit="1"/>
              </p:cNvSpPr>
              <p:nvPr>
                <p:ph type="body" idx="1"/>
              </p:nvPr>
            </p:nvSpPr>
            <p:spPr>
              <a:xfrm>
                <a:off x="107950" y="71438"/>
                <a:ext cx="8847138" cy="6238875"/>
              </a:xfrm>
              <a:blipFill>
                <a:blip r:embed="rId2"/>
                <a:stretch>
                  <a:fillRect l="-1378" t="-1760" r="-3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70" name="Object 4">
                <a:extLst>
                  <a:ext uri="{FF2B5EF4-FFF2-40B4-BE49-F238E27FC236}">
                    <a16:creationId xmlns:a16="http://schemas.microsoft.com/office/drawing/2014/main" id="{2C148DAD-AA3D-4748-8E89-28CF976D53AD}"/>
                  </a:ext>
                </a:extLst>
              </p:cNvPr>
              <p:cNvSpPr txBox="1"/>
              <p:nvPr/>
            </p:nvSpPr>
            <p:spPr bwMode="auto">
              <a:xfrm>
                <a:off x="2030413" y="438150"/>
                <a:ext cx="2109787" cy="895350"/>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r>
                        <a:rPr lang="zh-TW" altLang="en-US" sz="2000" i="1" smtClean="0">
                          <a:solidFill>
                            <a:srgbClr val="000000"/>
                          </a:solidFill>
                          <a:latin typeface="Cambria Math" panose="02040503050406030204" pitchFamily="18" charset="0"/>
                        </a:rPr>
                        <m:t>𝜇</m:t>
                      </m:r>
                      <m:r>
                        <a:rPr lang="zh-TW" altLang="en-US" sz="2000" i="1" smtClean="0">
                          <a:solidFill>
                            <a:srgbClr val="000000"/>
                          </a:solidFill>
                          <a:latin typeface="Cambria Math" panose="02040503050406030204" pitchFamily="18" charset="0"/>
                        </a:rPr>
                        <m:t>=</m:t>
                      </m:r>
                      <m:nary>
                        <m:naryPr>
                          <m:chr m:val="∑"/>
                          <m:supHide m:val="on"/>
                          <m:ctrlPr>
                            <a:rPr lang="zh-TW" altLang="en-US" sz="2000" i="1">
                              <a:solidFill>
                                <a:srgbClr val="000000"/>
                              </a:solidFill>
                              <a:latin typeface="Cambria Math" panose="02040503050406030204" pitchFamily="18" charset="0"/>
                            </a:rPr>
                          </m:ctrlPr>
                        </m:naryPr>
                        <m:sub>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𝑧</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𝑆</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𝑧</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𝑝</m:t>
                          </m:r>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𝑧</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e>
                      </m:nary>
                      <m:r>
                        <a:rPr lang="en-US" altLang="zh-TW" sz="2000" b="0" i="1" smtClean="0">
                          <a:solidFill>
                            <a:srgbClr val="000000"/>
                          </a:solidFill>
                          <a:latin typeface="Cambria Math" panose="02040503050406030204" pitchFamily="18" charset="0"/>
                        </a:rPr>
                        <m:t>,</m:t>
                      </m:r>
                    </m:oMath>
                  </m:oMathPara>
                </a14:m>
                <a:endParaRPr lang="zh-TW" altLang="en-US" sz="2000" dirty="0"/>
              </a:p>
            </p:txBody>
          </p:sp>
        </mc:Choice>
        <mc:Fallback xmlns="">
          <p:sp>
            <p:nvSpPr>
              <p:cNvPr id="7170" name="Object 4">
                <a:extLst>
                  <a:ext uri="{FF2B5EF4-FFF2-40B4-BE49-F238E27FC236}">
                    <a16:creationId xmlns:a16="http://schemas.microsoft.com/office/drawing/2014/main" id="{2C148DAD-AA3D-4748-8E89-28CF976D53AD}"/>
                  </a:ext>
                </a:extLst>
              </p:cNvPr>
              <p:cNvSpPr txBox="1">
                <a:spLocks noRot="1" noChangeAspect="1" noMove="1" noResize="1" noEditPoints="1" noAdjustHandles="1" noChangeArrowheads="1" noChangeShapeType="1" noTextEdit="1"/>
              </p:cNvSpPr>
              <p:nvPr/>
            </p:nvSpPr>
            <p:spPr bwMode="auto">
              <a:xfrm>
                <a:off x="2030413" y="438150"/>
                <a:ext cx="2109787" cy="89535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171" name="Object 5">
                <a:extLst>
                  <a:ext uri="{FF2B5EF4-FFF2-40B4-BE49-F238E27FC236}">
                    <a16:creationId xmlns:a16="http://schemas.microsoft.com/office/drawing/2014/main" id="{52114801-D396-4DCF-B297-B04606D85D5C}"/>
                  </a:ext>
                </a:extLst>
              </p:cNvPr>
              <p:cNvSpPr txBox="1"/>
              <p:nvPr/>
            </p:nvSpPr>
            <p:spPr bwMode="auto">
              <a:xfrm>
                <a:off x="1835696" y="1191949"/>
                <a:ext cx="3540174" cy="82232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𝜎</m:t>
                          </m:r>
                        </m:e>
                        <m:sup>
                          <m:r>
                            <a:rPr lang="zh-TW" altLang="en-US" sz="2000" i="1">
                              <a:solidFill>
                                <a:srgbClr val="000000"/>
                              </a:solidFill>
                              <a:latin typeface="Cambria Math" panose="02040503050406030204" pitchFamily="18" charset="0"/>
                            </a:rPr>
                            <m:t>2</m:t>
                          </m:r>
                        </m:sup>
                      </m:sSup>
                      <m:r>
                        <a:rPr lang="zh-TW" altLang="en-US" sz="2000" i="1">
                          <a:solidFill>
                            <a:srgbClr val="000000"/>
                          </a:solidFill>
                          <a:latin typeface="Cambria Math" panose="02040503050406030204" pitchFamily="18" charset="0"/>
                        </a:rPr>
                        <m:t>=</m:t>
                      </m:r>
                      <m:nary>
                        <m:naryPr>
                          <m:chr m:val="∑"/>
                          <m:supHide m:val="on"/>
                          <m:ctrlPr>
                            <a:rPr lang="zh-TW" altLang="en-US" sz="2000" i="1">
                              <a:solidFill>
                                <a:srgbClr val="000000"/>
                              </a:solidFill>
                              <a:latin typeface="Cambria Math" panose="02040503050406030204" pitchFamily="18" charset="0"/>
                            </a:rPr>
                          </m:ctrlPr>
                        </m:naryPr>
                        <m:sub>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𝑧</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𝑆</m:t>
                          </m:r>
                        </m:sub>
                        <m:sup/>
                        <m:e>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𝑧</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𝜇</m:t>
                          </m:r>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m:t>
                              </m:r>
                            </m:e>
                            <m:sup>
                              <m:r>
                                <a:rPr lang="zh-TW" altLang="en-US" sz="2000" i="1">
                                  <a:solidFill>
                                    <a:srgbClr val="000000"/>
                                  </a:solidFill>
                                  <a:latin typeface="Cambria Math" panose="02040503050406030204" pitchFamily="18" charset="0"/>
                                </a:rPr>
                                <m:t>2</m:t>
                              </m:r>
                            </m:sup>
                          </m:sSup>
                          <m:r>
                            <a:rPr lang="zh-TW" altLang="en-US" sz="2000" i="1">
                              <a:solidFill>
                                <a:srgbClr val="000000"/>
                              </a:solidFill>
                              <a:latin typeface="Cambria Math" panose="02040503050406030204" pitchFamily="18" charset="0"/>
                            </a:rPr>
                            <m:t>𝑝</m:t>
                          </m:r>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𝑧</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e>
                      </m:nary>
                      <m:r>
                        <a:rPr lang="zh-TW" altLang="en-US" sz="2000" i="1">
                          <a:solidFill>
                            <a:srgbClr val="000000"/>
                          </a:solidFill>
                          <a:latin typeface="Cambria Math" panose="02040503050406030204" pitchFamily="18" charset="0"/>
                        </a:rPr>
                        <m:t>,</m:t>
                      </m:r>
                    </m:oMath>
                  </m:oMathPara>
                </a14:m>
                <a:endParaRPr lang="zh-TW" altLang="en-US" sz="2000" dirty="0"/>
              </a:p>
            </p:txBody>
          </p:sp>
        </mc:Choice>
        <mc:Fallback>
          <p:sp>
            <p:nvSpPr>
              <p:cNvPr id="7171" name="Object 5">
                <a:extLst>
                  <a:ext uri="{FF2B5EF4-FFF2-40B4-BE49-F238E27FC236}">
                    <a16:creationId xmlns:a16="http://schemas.microsoft.com/office/drawing/2014/main" id="{52114801-D396-4DCF-B297-B04606D85D5C}"/>
                  </a:ext>
                </a:extLst>
              </p:cNvPr>
              <p:cNvSpPr txBox="1">
                <a:spLocks noRot="1" noChangeAspect="1" noMove="1" noResize="1" noEditPoints="1" noAdjustHandles="1" noChangeArrowheads="1" noChangeShapeType="1" noTextEdit="1"/>
              </p:cNvSpPr>
              <p:nvPr/>
            </p:nvSpPr>
            <p:spPr bwMode="auto">
              <a:xfrm>
                <a:off x="1835696" y="1191949"/>
                <a:ext cx="3540174" cy="822325"/>
              </a:xfrm>
              <a:prstGeom prst="rect">
                <a:avLst/>
              </a:prstGeom>
              <a:blipFill>
                <a:blip r:embed="rId4"/>
                <a:stretch>
                  <a:fillRect b="-746"/>
                </a:stretch>
              </a:blipFill>
            </p:spPr>
            <p:txBody>
              <a:bodyPr/>
              <a:lstStyle/>
              <a:p>
                <a:r>
                  <a:rPr lang="zh-TW" altLang="en-US">
                    <a:noFill/>
                  </a:rPr>
                  <a:t> </a:t>
                </a:r>
              </a:p>
            </p:txBody>
          </p:sp>
        </mc:Fallback>
      </mc:AlternateContent>
      <p:pic>
        <p:nvPicPr>
          <p:cNvPr id="7175" name="Picture 6">
            <a:extLst>
              <a:ext uri="{FF2B5EF4-FFF2-40B4-BE49-F238E27FC236}">
                <a16:creationId xmlns:a16="http://schemas.microsoft.com/office/drawing/2014/main" id="{471182B8-C256-465C-ACA7-63DE58B92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238" y="3598863"/>
            <a:ext cx="7343775" cy="32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投影片編號版面配置區 3">
            <a:extLst>
              <a:ext uri="{FF2B5EF4-FFF2-40B4-BE49-F238E27FC236}">
                <a16:creationId xmlns:a16="http://schemas.microsoft.com/office/drawing/2014/main" id="{28906F99-6F44-4023-8EB0-7BE1103376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52BC9DA-FD1E-4970-889C-372A3F8B0EC4}" type="slidenum">
              <a:rPr kumimoji="0" lang="zh-TW" altLang="en-US"/>
              <a:pPr eaLnBrk="1" hangingPunct="1"/>
              <a:t>15</a:t>
            </a:fld>
            <a:endParaRPr kumimoji="0" lang="en-US" altLang="zh-TW"/>
          </a:p>
        </p:txBody>
      </p:sp>
      <p:sp>
        <p:nvSpPr>
          <p:cNvPr id="8197" name="Rectangle 2">
            <a:extLst>
              <a:ext uri="{FF2B5EF4-FFF2-40B4-BE49-F238E27FC236}">
                <a16:creationId xmlns:a16="http://schemas.microsoft.com/office/drawing/2014/main" id="{35A4FBBF-2B21-4439-99BB-2A38C42D4B2E}"/>
              </a:ext>
            </a:extLst>
          </p:cNvPr>
          <p:cNvSpPr>
            <a:spLocks noGrp="1" noChangeArrowheads="1"/>
          </p:cNvSpPr>
          <p:nvPr>
            <p:ph type="title"/>
          </p:nvPr>
        </p:nvSpPr>
        <p:spPr/>
        <p:txBody>
          <a:bodyPr/>
          <a:lstStyle/>
          <a:p>
            <a:pPr eaLnBrk="1" hangingPunct="1"/>
            <a:r>
              <a:rPr lang="en-US" altLang="zh-TW"/>
              <a:t>Restoration By Spatial Filtering</a:t>
            </a:r>
            <a:endParaRPr lang="zh-TW" altLang="en-US"/>
          </a:p>
        </p:txBody>
      </p:sp>
      <mc:AlternateContent xmlns:mc="http://schemas.openxmlformats.org/markup-compatibility/2006">
        <mc:Choice xmlns:a14="http://schemas.microsoft.com/office/drawing/2010/main" Requires="a14">
          <p:sp>
            <p:nvSpPr>
              <p:cNvPr id="8198" name="Rectangle 3">
                <a:extLst>
                  <a:ext uri="{FF2B5EF4-FFF2-40B4-BE49-F238E27FC236}">
                    <a16:creationId xmlns:a16="http://schemas.microsoft.com/office/drawing/2014/main" id="{97C1C22C-2DA0-4806-A100-1B7D2F251D95}"/>
                  </a:ext>
                </a:extLst>
              </p:cNvPr>
              <p:cNvSpPr>
                <a:spLocks noGrp="1" noChangeArrowheads="1"/>
              </p:cNvSpPr>
              <p:nvPr>
                <p:ph type="body" idx="1"/>
              </p:nvPr>
            </p:nvSpPr>
            <p:spPr/>
            <p:txBody>
              <a:bodyPr/>
              <a:lstStyle/>
              <a:p>
                <a:pPr eaLnBrk="1" hangingPunct="1"/>
                <a:r>
                  <a:rPr lang="en-US" altLang="zh-TW" dirty="0"/>
                  <a:t>If the image degradation is only noise, then</a:t>
                </a:r>
              </a:p>
              <a:p>
                <a:pPr algn="r" eaLnBrk="1" hangingPunct="1">
                  <a:buFont typeface="Wingdings" panose="05000000000000000000" pitchFamily="2" charset="2"/>
                  <a:buNone/>
                </a:pPr>
                <a:r>
                  <a:rPr lang="en-US" altLang="zh-TW" dirty="0"/>
                  <a:t>(5.3-1)     </a:t>
                </a:r>
                <a:endParaRPr lang="en-US" altLang="zh-TW" i="1" dirty="0"/>
              </a:p>
              <a:p>
                <a:pPr algn="r" eaLnBrk="1" hangingPunct="1">
                  <a:buFont typeface="Wingdings" panose="05000000000000000000" pitchFamily="2" charset="2"/>
                  <a:buNone/>
                </a:pPr>
                <a:r>
                  <a:rPr lang="en-US" altLang="zh-TW" dirty="0"/>
                  <a:t>(5.3-2)</a:t>
                </a:r>
                <a:endParaRPr lang="en-US" altLang="zh-TW" i="1" dirty="0"/>
              </a:p>
              <a:p>
                <a:pPr lvl="1" eaLnBrk="1" hangingPunct="1"/>
                <a:r>
                  <a:rPr lang="en-US" altLang="zh-TW" dirty="0"/>
                  <a:t>For periodic noise, we can estimate </a:t>
                </a:r>
                <a14:m>
                  <m:oMath xmlns:m="http://schemas.openxmlformats.org/officeDocument/2006/math">
                    <m:r>
                      <a:rPr lang="en-US" altLang="zh-TW" i="1" dirty="0" smtClean="0">
                        <a:latin typeface="Cambria Math" panose="02040503050406030204" pitchFamily="18" charset="0"/>
                      </a:rPr>
                      <m:t>𝑁</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 </m:t>
                    </m:r>
                  </m:oMath>
                </a14:m>
                <a:r>
                  <a:rPr lang="en-US" altLang="zh-TW" dirty="0"/>
                  <a:t>from the spectrum of </a:t>
                </a:r>
                <a14:m>
                  <m:oMath xmlns:m="http://schemas.openxmlformats.org/officeDocument/2006/math">
                    <m:r>
                      <a:rPr lang="en-US" altLang="zh-TW" i="1" dirty="0" smtClean="0">
                        <a:latin typeface="Cambria Math" panose="02040503050406030204" pitchFamily="18" charset="0"/>
                      </a:rPr>
                      <m:t>𝐺</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 </m:t>
                    </m:r>
                  </m:oMath>
                </a14:m>
                <a:r>
                  <a:rPr lang="en-US" altLang="zh-TW" dirty="0"/>
                  <a:t>and the original image can be obtained by subtracting </a:t>
                </a:r>
                <a14:m>
                  <m:oMath xmlns:m="http://schemas.openxmlformats.org/officeDocument/2006/math">
                    <m:r>
                      <a:rPr lang="en-US" altLang="zh-TW" i="1" dirty="0" smtClean="0">
                        <a:latin typeface="Cambria Math" panose="02040503050406030204" pitchFamily="18" charset="0"/>
                      </a:rPr>
                      <m:t>𝑁</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m:t>
                    </m:r>
                  </m:oMath>
                </a14:m>
                <a:r>
                  <a:rPr lang="en-US" altLang="zh-TW" dirty="0"/>
                  <a:t> from </a:t>
                </a:r>
                <a14:m>
                  <m:oMath xmlns:m="http://schemas.openxmlformats.org/officeDocument/2006/math">
                    <m:r>
                      <a:rPr lang="en-US" altLang="zh-TW" i="1" dirty="0" smtClean="0">
                        <a:latin typeface="Cambria Math" panose="02040503050406030204" pitchFamily="18" charset="0"/>
                      </a:rPr>
                      <m:t>𝐺</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m:t>
                    </m:r>
                  </m:oMath>
                </a14:m>
                <a:endParaRPr lang="en-US" altLang="zh-TW" dirty="0"/>
              </a:p>
              <a:p>
                <a:pPr lvl="1" eaLnBrk="1" hangingPunct="1"/>
                <a:r>
                  <a:rPr lang="en-US" altLang="zh-TW" dirty="0"/>
                  <a:t>In general, </a:t>
                </a:r>
                <a14:m>
                  <m:oMath xmlns:m="http://schemas.openxmlformats.org/officeDocument/2006/math">
                    <m:r>
                      <a:rPr lang="en-US" altLang="zh-TW" i="1" dirty="0" smtClean="0">
                        <a:latin typeface="Cambria Math" panose="02040503050406030204" pitchFamily="18" charset="0"/>
                      </a:rPr>
                      <m:t>𝑁</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 </m:t>
                    </m:r>
                  </m:oMath>
                </a14:m>
                <a:r>
                  <a:rPr lang="en-US" altLang="zh-TW" dirty="0"/>
                  <a:t>is unknown.</a:t>
                </a:r>
              </a:p>
              <a:p>
                <a:pPr eaLnBrk="1" hangingPunct="1"/>
                <a:endParaRPr lang="zh-TW" altLang="en-US" sz="2400" dirty="0"/>
              </a:p>
            </p:txBody>
          </p:sp>
        </mc:Choice>
        <mc:Fallback>
          <p:sp>
            <p:nvSpPr>
              <p:cNvPr id="8198" name="Rectangle 3">
                <a:extLst>
                  <a:ext uri="{FF2B5EF4-FFF2-40B4-BE49-F238E27FC236}">
                    <a16:creationId xmlns:a16="http://schemas.microsoft.com/office/drawing/2014/main" id="{97C1C22C-2DA0-4806-A100-1B7D2F251D95}"/>
                  </a:ext>
                </a:extLst>
              </p:cNvPr>
              <p:cNvSpPr>
                <a:spLocks noGrp="1" noRot="1" noChangeAspect="1" noMove="1" noResize="1" noEditPoints="1" noAdjustHandles="1" noChangeArrowheads="1" noChangeShapeType="1" noTextEdit="1"/>
              </p:cNvSpPr>
              <p:nvPr>
                <p:ph type="body" idx="1"/>
              </p:nvPr>
            </p:nvSpPr>
            <p:spPr>
              <a:blipFill>
                <a:blip r:embed="rId2"/>
                <a:stretch>
                  <a:fillRect l="-1378" t="-2105" r="-758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194" name="Object 4">
                <a:extLst>
                  <a:ext uri="{FF2B5EF4-FFF2-40B4-BE49-F238E27FC236}">
                    <a16:creationId xmlns:a16="http://schemas.microsoft.com/office/drawing/2014/main" id="{92C4A3BD-77C8-4D97-8C7B-9515BD266C15}"/>
                  </a:ext>
                </a:extLst>
              </p:cNvPr>
              <p:cNvSpPr txBox="1"/>
              <p:nvPr/>
            </p:nvSpPr>
            <p:spPr bwMode="auto">
              <a:xfrm>
                <a:off x="2555776" y="1925110"/>
                <a:ext cx="3705646" cy="468312"/>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mj-lt"/>
                        </a:rPr>
                        <m:t>𝑔</m:t>
                      </m:r>
                      <m:d>
                        <m:dPr>
                          <m:ctrlPr>
                            <a:rPr lang="zh-TW" altLang="en-US" sz="2400" i="1">
                              <a:solidFill>
                                <a:srgbClr val="000000"/>
                              </a:solidFill>
                              <a:latin typeface="+mj-lt"/>
                            </a:rPr>
                          </m:ctrlPr>
                        </m:dPr>
                        <m:e>
                          <m:r>
                            <a:rPr lang="zh-TW" altLang="en-US" sz="2400" i="1">
                              <a:solidFill>
                                <a:srgbClr val="000000"/>
                              </a:solidFill>
                              <a:latin typeface="+mj-lt"/>
                            </a:rPr>
                            <m:t>𝑥</m:t>
                          </m:r>
                          <m:r>
                            <a:rPr lang="zh-TW" altLang="en-US" sz="2400" i="1">
                              <a:solidFill>
                                <a:srgbClr val="000000"/>
                              </a:solidFill>
                              <a:latin typeface="+mj-lt"/>
                            </a:rPr>
                            <m:t>,</m:t>
                          </m:r>
                          <m:r>
                            <a:rPr lang="zh-TW" altLang="en-US" sz="2400" i="1">
                              <a:solidFill>
                                <a:srgbClr val="000000"/>
                              </a:solidFill>
                              <a:latin typeface="+mj-lt"/>
                            </a:rPr>
                            <m:t>𝑦</m:t>
                          </m:r>
                        </m:e>
                      </m:d>
                      <m:r>
                        <a:rPr lang="zh-TW" altLang="en-US" sz="2400" i="1">
                          <a:solidFill>
                            <a:srgbClr val="000000"/>
                          </a:solidFill>
                          <a:latin typeface="+mj-lt"/>
                        </a:rPr>
                        <m:t>=</m:t>
                      </m:r>
                      <m:r>
                        <a:rPr lang="zh-TW" altLang="en-US" sz="2400" i="1">
                          <a:solidFill>
                            <a:srgbClr val="000000"/>
                          </a:solidFill>
                          <a:latin typeface="+mj-lt"/>
                        </a:rPr>
                        <m:t>𝑓</m:t>
                      </m:r>
                      <m:d>
                        <m:dPr>
                          <m:ctrlPr>
                            <a:rPr lang="zh-TW" altLang="en-US" sz="2400" i="1">
                              <a:solidFill>
                                <a:srgbClr val="000000"/>
                              </a:solidFill>
                              <a:latin typeface="+mj-lt"/>
                            </a:rPr>
                          </m:ctrlPr>
                        </m:dPr>
                        <m:e>
                          <m:r>
                            <a:rPr lang="zh-TW" altLang="en-US" sz="2400" i="1">
                              <a:solidFill>
                                <a:srgbClr val="000000"/>
                              </a:solidFill>
                              <a:latin typeface="+mj-lt"/>
                            </a:rPr>
                            <m:t>𝑥</m:t>
                          </m:r>
                          <m:r>
                            <a:rPr lang="zh-TW" altLang="en-US" sz="2400" i="1">
                              <a:solidFill>
                                <a:srgbClr val="000000"/>
                              </a:solidFill>
                              <a:latin typeface="+mj-lt"/>
                            </a:rPr>
                            <m:t>,</m:t>
                          </m:r>
                          <m:r>
                            <a:rPr lang="zh-TW" altLang="en-US" sz="2400" i="1">
                              <a:solidFill>
                                <a:srgbClr val="000000"/>
                              </a:solidFill>
                              <a:latin typeface="+mj-lt"/>
                            </a:rPr>
                            <m:t>𝑦</m:t>
                          </m:r>
                        </m:e>
                      </m:d>
                      <m:r>
                        <a:rPr lang="zh-TW" altLang="en-US" sz="2400" i="1">
                          <a:solidFill>
                            <a:srgbClr val="000000"/>
                          </a:solidFill>
                          <a:latin typeface="+mj-lt"/>
                        </a:rPr>
                        <m:t>+</m:t>
                      </m:r>
                      <m:r>
                        <a:rPr lang="zh-TW" altLang="en-US" sz="2400" i="1">
                          <a:solidFill>
                            <a:srgbClr val="000000"/>
                          </a:solidFill>
                          <a:latin typeface="+mj-lt"/>
                        </a:rPr>
                        <m:t>𝜂</m:t>
                      </m:r>
                      <m:d>
                        <m:dPr>
                          <m:ctrlPr>
                            <a:rPr lang="zh-TW" altLang="en-US" sz="2400" i="1">
                              <a:solidFill>
                                <a:srgbClr val="000000"/>
                              </a:solidFill>
                              <a:latin typeface="+mj-lt"/>
                            </a:rPr>
                          </m:ctrlPr>
                        </m:dPr>
                        <m:e>
                          <m:r>
                            <a:rPr lang="zh-TW" altLang="en-US" sz="2400" i="1">
                              <a:solidFill>
                                <a:srgbClr val="000000"/>
                              </a:solidFill>
                              <a:latin typeface="+mj-lt"/>
                            </a:rPr>
                            <m:t>𝑥</m:t>
                          </m:r>
                          <m:r>
                            <a:rPr lang="zh-TW" altLang="en-US" sz="2400" i="1">
                              <a:solidFill>
                                <a:srgbClr val="000000"/>
                              </a:solidFill>
                              <a:latin typeface="+mj-lt"/>
                            </a:rPr>
                            <m:t>,</m:t>
                          </m:r>
                          <m:r>
                            <a:rPr lang="zh-TW" altLang="en-US" sz="2400" i="1">
                              <a:solidFill>
                                <a:srgbClr val="000000"/>
                              </a:solidFill>
                              <a:latin typeface="+mj-lt"/>
                            </a:rPr>
                            <m:t>𝑦</m:t>
                          </m:r>
                        </m:e>
                      </m:d>
                      <m:r>
                        <a:rPr lang="en-US" altLang="zh-TW" sz="2400" b="0" i="1" smtClean="0">
                          <a:solidFill>
                            <a:srgbClr val="000000"/>
                          </a:solidFill>
                          <a:latin typeface="+mj-lt"/>
                        </a:rPr>
                        <m:t>,</m:t>
                      </m:r>
                    </m:oMath>
                  </m:oMathPara>
                </a14:m>
                <a:endParaRPr lang="zh-TW" altLang="en-US" sz="2400" dirty="0">
                  <a:latin typeface="+mj-lt"/>
                </a:endParaRPr>
              </a:p>
            </p:txBody>
          </p:sp>
        </mc:Choice>
        <mc:Fallback>
          <p:sp>
            <p:nvSpPr>
              <p:cNvPr id="8194" name="Object 4">
                <a:extLst>
                  <a:ext uri="{FF2B5EF4-FFF2-40B4-BE49-F238E27FC236}">
                    <a16:creationId xmlns:a16="http://schemas.microsoft.com/office/drawing/2014/main" id="{92C4A3BD-77C8-4D97-8C7B-9515BD266C15}"/>
                  </a:ext>
                </a:extLst>
              </p:cNvPr>
              <p:cNvSpPr txBox="1">
                <a:spLocks noRot="1" noChangeAspect="1" noMove="1" noResize="1" noEditPoints="1" noAdjustHandles="1" noChangeArrowheads="1" noChangeShapeType="1" noTextEdit="1"/>
              </p:cNvSpPr>
              <p:nvPr/>
            </p:nvSpPr>
            <p:spPr bwMode="auto">
              <a:xfrm>
                <a:off x="2555776" y="1925110"/>
                <a:ext cx="3705646" cy="468312"/>
              </a:xfrm>
              <a:prstGeom prst="rect">
                <a:avLst/>
              </a:prstGeom>
              <a:blipFill>
                <a:blip r:embed="rId3"/>
                <a:stretch>
                  <a:fillRect l="-164" b="-1688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195" name="Object 5">
                <a:extLst>
                  <a:ext uri="{FF2B5EF4-FFF2-40B4-BE49-F238E27FC236}">
                    <a16:creationId xmlns:a16="http://schemas.microsoft.com/office/drawing/2014/main" id="{EE04C0CA-1194-4F32-854A-681B0EAAF4B3}"/>
                  </a:ext>
                </a:extLst>
              </p:cNvPr>
              <p:cNvSpPr txBox="1"/>
              <p:nvPr/>
            </p:nvSpPr>
            <p:spPr bwMode="auto">
              <a:xfrm>
                <a:off x="2483768" y="2419616"/>
                <a:ext cx="3985741" cy="465137"/>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mj-lt"/>
                        </a:rPr>
                        <m:t>𝐺</m:t>
                      </m:r>
                      <m:r>
                        <a:rPr lang="zh-TW" altLang="en-US" sz="2400" i="1">
                          <a:solidFill>
                            <a:srgbClr val="000000"/>
                          </a:solidFill>
                          <a:latin typeface="+mj-lt"/>
                        </a:rPr>
                        <m:t>(</m:t>
                      </m:r>
                      <m:r>
                        <a:rPr lang="zh-TW" altLang="en-US" sz="2400" i="1">
                          <a:solidFill>
                            <a:srgbClr val="000000"/>
                          </a:solidFill>
                          <a:latin typeface="+mj-lt"/>
                        </a:rPr>
                        <m:t>𝑢</m:t>
                      </m:r>
                      <m:r>
                        <a:rPr lang="zh-TW" altLang="en-US" sz="2400" i="1">
                          <a:solidFill>
                            <a:srgbClr val="000000"/>
                          </a:solidFill>
                          <a:latin typeface="+mj-lt"/>
                        </a:rPr>
                        <m:t>,</m:t>
                      </m:r>
                      <m:r>
                        <a:rPr lang="zh-TW" altLang="en-US" sz="2400" i="1">
                          <a:solidFill>
                            <a:srgbClr val="000000"/>
                          </a:solidFill>
                          <a:latin typeface="+mj-lt"/>
                        </a:rPr>
                        <m:t>𝑣</m:t>
                      </m:r>
                      <m:r>
                        <a:rPr lang="zh-TW" altLang="en-US" sz="2400" i="1">
                          <a:solidFill>
                            <a:srgbClr val="000000"/>
                          </a:solidFill>
                          <a:latin typeface="+mj-lt"/>
                        </a:rPr>
                        <m:t>)=</m:t>
                      </m:r>
                      <m:r>
                        <a:rPr lang="zh-TW" altLang="en-US" sz="2400" i="1">
                          <a:solidFill>
                            <a:srgbClr val="000000"/>
                          </a:solidFill>
                          <a:latin typeface="+mj-lt"/>
                        </a:rPr>
                        <m:t>𝐹</m:t>
                      </m:r>
                      <m:r>
                        <a:rPr lang="zh-TW" altLang="en-US" sz="2400" i="1">
                          <a:solidFill>
                            <a:srgbClr val="000000"/>
                          </a:solidFill>
                          <a:latin typeface="+mj-lt"/>
                        </a:rPr>
                        <m:t>(</m:t>
                      </m:r>
                      <m:r>
                        <a:rPr lang="zh-TW" altLang="en-US" sz="2400" i="1">
                          <a:solidFill>
                            <a:srgbClr val="000000"/>
                          </a:solidFill>
                          <a:latin typeface="+mj-lt"/>
                        </a:rPr>
                        <m:t>𝑢</m:t>
                      </m:r>
                      <m:r>
                        <a:rPr lang="zh-TW" altLang="en-US" sz="2400" i="1">
                          <a:solidFill>
                            <a:srgbClr val="000000"/>
                          </a:solidFill>
                          <a:latin typeface="+mj-lt"/>
                        </a:rPr>
                        <m:t>,</m:t>
                      </m:r>
                      <m:r>
                        <a:rPr lang="zh-TW" altLang="en-US" sz="2400" i="1">
                          <a:solidFill>
                            <a:srgbClr val="000000"/>
                          </a:solidFill>
                          <a:latin typeface="+mj-lt"/>
                        </a:rPr>
                        <m:t>𝑣</m:t>
                      </m:r>
                      <m:r>
                        <a:rPr lang="zh-TW" altLang="en-US" sz="2400" i="1">
                          <a:solidFill>
                            <a:srgbClr val="000000"/>
                          </a:solidFill>
                          <a:latin typeface="+mj-lt"/>
                        </a:rPr>
                        <m:t>)+</m:t>
                      </m:r>
                      <m:r>
                        <a:rPr lang="zh-TW" altLang="en-US" sz="2400" i="1">
                          <a:solidFill>
                            <a:srgbClr val="000000"/>
                          </a:solidFill>
                          <a:latin typeface="+mj-lt"/>
                        </a:rPr>
                        <m:t>𝑁</m:t>
                      </m:r>
                      <m:r>
                        <a:rPr lang="zh-TW" altLang="en-US" sz="2400" i="1">
                          <a:solidFill>
                            <a:srgbClr val="000000"/>
                          </a:solidFill>
                          <a:latin typeface="+mj-lt"/>
                        </a:rPr>
                        <m:t>(</m:t>
                      </m:r>
                      <m:r>
                        <a:rPr lang="zh-TW" altLang="en-US" sz="2400" i="1">
                          <a:solidFill>
                            <a:srgbClr val="000000"/>
                          </a:solidFill>
                          <a:latin typeface="+mj-lt"/>
                        </a:rPr>
                        <m:t>𝑢</m:t>
                      </m:r>
                      <m:r>
                        <a:rPr lang="zh-TW" altLang="en-US" sz="2400" i="1">
                          <a:solidFill>
                            <a:srgbClr val="000000"/>
                          </a:solidFill>
                          <a:latin typeface="+mj-lt"/>
                        </a:rPr>
                        <m:t>,</m:t>
                      </m:r>
                      <m:r>
                        <a:rPr lang="zh-TW" altLang="en-US" sz="2400" i="1">
                          <a:solidFill>
                            <a:srgbClr val="000000"/>
                          </a:solidFill>
                          <a:latin typeface="+mj-lt"/>
                        </a:rPr>
                        <m:t>𝑣</m:t>
                      </m:r>
                      <m:r>
                        <a:rPr lang="zh-TW" altLang="en-US" sz="2400" i="1">
                          <a:solidFill>
                            <a:srgbClr val="000000"/>
                          </a:solidFill>
                          <a:latin typeface="+mj-lt"/>
                        </a:rPr>
                        <m:t>).</m:t>
                      </m:r>
                    </m:oMath>
                  </m:oMathPara>
                </a14:m>
                <a:endParaRPr lang="zh-TW" altLang="en-US" sz="2400" dirty="0">
                  <a:latin typeface="+mj-lt"/>
                </a:endParaRPr>
              </a:p>
            </p:txBody>
          </p:sp>
        </mc:Choice>
        <mc:Fallback>
          <p:sp>
            <p:nvSpPr>
              <p:cNvPr id="8195" name="Object 5">
                <a:extLst>
                  <a:ext uri="{FF2B5EF4-FFF2-40B4-BE49-F238E27FC236}">
                    <a16:creationId xmlns:a16="http://schemas.microsoft.com/office/drawing/2014/main" id="{EE04C0CA-1194-4F32-854A-681B0EAAF4B3}"/>
                  </a:ext>
                </a:extLst>
              </p:cNvPr>
              <p:cNvSpPr txBox="1">
                <a:spLocks noRot="1" noChangeAspect="1" noMove="1" noResize="1" noEditPoints="1" noAdjustHandles="1" noChangeArrowheads="1" noChangeShapeType="1" noTextEdit="1"/>
              </p:cNvSpPr>
              <p:nvPr/>
            </p:nvSpPr>
            <p:spPr bwMode="auto">
              <a:xfrm>
                <a:off x="2483768" y="2419616"/>
                <a:ext cx="3985741" cy="465137"/>
              </a:xfrm>
              <a:prstGeom prst="rect">
                <a:avLst/>
              </a:prstGeom>
              <a:blipFill>
                <a:blip r:embed="rId4"/>
                <a:stretch>
                  <a:fillRect b="-18421"/>
                </a:stretch>
              </a:blipFill>
            </p:spPr>
            <p:txBody>
              <a:bodyPr/>
              <a:lstStyle/>
              <a:p>
                <a:r>
                  <a:rPr lang="zh-TW"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投影片編號版面配置區 3">
            <a:extLst>
              <a:ext uri="{FF2B5EF4-FFF2-40B4-BE49-F238E27FC236}">
                <a16:creationId xmlns:a16="http://schemas.microsoft.com/office/drawing/2014/main" id="{C277A890-D0E0-43D2-BDB6-6CBEA64362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64B3B864-7E5D-41CE-AF77-0152CB485FB7}" type="slidenum">
              <a:rPr kumimoji="0" lang="zh-TW" altLang="en-US"/>
              <a:pPr eaLnBrk="1" hangingPunct="1"/>
              <a:t>16</a:t>
            </a:fld>
            <a:endParaRPr kumimoji="0" lang="en-US" altLang="zh-TW"/>
          </a:p>
        </p:txBody>
      </p:sp>
      <p:sp>
        <p:nvSpPr>
          <p:cNvPr id="9223" name="Rectangle 2">
            <a:extLst>
              <a:ext uri="{FF2B5EF4-FFF2-40B4-BE49-F238E27FC236}">
                <a16:creationId xmlns:a16="http://schemas.microsoft.com/office/drawing/2014/main" id="{5813756A-4CCB-4D2C-83E3-B5B3D6EACD7B}"/>
              </a:ext>
            </a:extLst>
          </p:cNvPr>
          <p:cNvSpPr>
            <a:spLocks noGrp="1" noChangeArrowheads="1"/>
          </p:cNvSpPr>
          <p:nvPr>
            <p:ph type="title"/>
          </p:nvPr>
        </p:nvSpPr>
        <p:spPr/>
        <p:txBody>
          <a:bodyPr/>
          <a:lstStyle/>
          <a:p>
            <a:pPr eaLnBrk="1" hangingPunct="1"/>
            <a:r>
              <a:rPr lang="en-US" altLang="zh-TW"/>
              <a:t>Mean filters</a:t>
            </a:r>
            <a:endParaRPr lang="zh-TW" altLang="en-US"/>
          </a:p>
        </p:txBody>
      </p:sp>
      <mc:AlternateContent xmlns:mc="http://schemas.openxmlformats.org/markup-compatibility/2006">
        <mc:Choice xmlns:a14="http://schemas.microsoft.com/office/drawing/2010/main" Requires="a14">
          <p:sp>
            <p:nvSpPr>
              <p:cNvPr id="9224" name="Rectangle 3">
                <a:extLst>
                  <a:ext uri="{FF2B5EF4-FFF2-40B4-BE49-F238E27FC236}">
                    <a16:creationId xmlns:a16="http://schemas.microsoft.com/office/drawing/2014/main" id="{B74E00E1-7CE0-416F-BF0E-B20A16F65D8B}"/>
                  </a:ext>
                </a:extLst>
              </p:cNvPr>
              <p:cNvSpPr>
                <a:spLocks noGrp="1" noChangeArrowheads="1"/>
              </p:cNvSpPr>
              <p:nvPr>
                <p:ph type="body" idx="1"/>
              </p:nvPr>
            </p:nvSpPr>
            <p:spPr/>
            <p:txBody>
              <a:bodyPr/>
              <a:lstStyle/>
              <a:p>
                <a:pPr eaLnBrk="1" hangingPunct="1"/>
                <a:r>
                  <a:rPr lang="en-US" altLang="zh-TW" dirty="0"/>
                  <a:t>Let </a:t>
                </a:r>
                <a14:m>
                  <m:oMath xmlns:m="http://schemas.openxmlformats.org/officeDocument/2006/math">
                    <m:r>
                      <a:rPr lang="en-US" altLang="zh-TW" i="1" dirty="0" smtClean="0">
                        <a:latin typeface="Cambria Math" panose="02040503050406030204" pitchFamily="18" charset="0"/>
                      </a:rPr>
                      <m:t>𝑆</m:t>
                    </m:r>
                    <m:r>
                      <a:rPr lang="en-US" altLang="zh-TW" i="1" baseline="-25000" dirty="0" err="1">
                        <a:latin typeface="Cambria Math" panose="02040503050406030204" pitchFamily="18" charset="0"/>
                      </a:rPr>
                      <m:t>𝑥𝑦</m:t>
                    </m:r>
                  </m:oMath>
                </a14:m>
                <a:r>
                  <a:rPr lang="en-US" altLang="zh-TW" i="1" baseline="-25000" dirty="0"/>
                  <a:t> </a:t>
                </a:r>
                <a:r>
                  <a:rPr lang="en-US" altLang="zh-TW" dirty="0"/>
                  <a:t>represent the set of coordinates in a rectangular </a:t>
                </a:r>
                <a:r>
                  <a:rPr lang="en-US" altLang="zh-TW" dirty="0" err="1"/>
                  <a:t>subimage</a:t>
                </a:r>
                <a:r>
                  <a:rPr lang="en-US" altLang="zh-TW" dirty="0"/>
                  <a:t> window of size </a:t>
                </a:r>
                <a14:m>
                  <m:oMath xmlns:m="http://schemas.openxmlformats.org/officeDocument/2006/math">
                    <m:r>
                      <a:rPr lang="en-US" altLang="zh-TW" i="1" dirty="0" smtClean="0">
                        <a:latin typeface="Cambria Math" panose="02040503050406030204" pitchFamily="18" charset="0"/>
                      </a:rPr>
                      <m:t>𝑚</m:t>
                    </m:r>
                    <m:r>
                      <a:rPr lang="en-US" altLang="zh-TW" i="1" dirty="0">
                        <a:latin typeface="Cambria Math" panose="02040503050406030204" pitchFamily="18" charset="0"/>
                        <a:ea typeface="Cambria Math" panose="02040503050406030204" pitchFamily="18" charset="0"/>
                        <a:sym typeface="Symbol" panose="05050102010706020507" pitchFamily="18" charset="2"/>
                      </a:rPr>
                      <m:t>×</m:t>
                    </m:r>
                    <m:r>
                      <a:rPr lang="en-US" altLang="zh-TW" i="1" dirty="0" err="1">
                        <a:latin typeface="Cambria Math" panose="02040503050406030204" pitchFamily="18" charset="0"/>
                        <a:sym typeface="Symbol" panose="05050102010706020507" pitchFamily="18" charset="2"/>
                      </a:rPr>
                      <m:t>𝑛</m:t>
                    </m:r>
                  </m:oMath>
                </a14:m>
                <a:r>
                  <a:rPr lang="en-US" altLang="zh-TW" i="1" dirty="0">
                    <a:sym typeface="Symbol" panose="05050102010706020507" pitchFamily="18" charset="2"/>
                  </a:rPr>
                  <a:t>, </a:t>
                </a:r>
                <a:r>
                  <a:rPr lang="en-US" altLang="zh-TW" dirty="0">
                    <a:sym typeface="Symbol" panose="05050102010706020507" pitchFamily="18" charset="2"/>
                  </a:rPr>
                  <a:t>centered at point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m:t>
                    </m:r>
                    <m:r>
                      <a:rPr lang="en-US" altLang="zh-TW" i="1" dirty="0" smtClean="0">
                        <a:latin typeface="Cambria Math" panose="02040503050406030204" pitchFamily="18" charset="0"/>
                        <a:sym typeface="Symbol" panose="05050102010706020507" pitchFamily="18" charset="2"/>
                      </a:rPr>
                      <m:t>𝑥</m:t>
                    </m:r>
                    <m:r>
                      <a:rPr lang="en-US" altLang="zh-TW" i="1" dirty="0" smtClean="0">
                        <a:latin typeface="Cambria Math" panose="02040503050406030204" pitchFamily="18" charset="0"/>
                        <a:sym typeface="Symbol" panose="05050102010706020507" pitchFamily="18" charset="2"/>
                      </a:rPr>
                      <m:t>, </m:t>
                    </m:r>
                    <m:r>
                      <a:rPr lang="en-US" altLang="zh-TW" i="1" dirty="0" smtClean="0">
                        <a:latin typeface="Cambria Math" panose="02040503050406030204" pitchFamily="18" charset="0"/>
                        <a:sym typeface="Symbol" panose="05050102010706020507" pitchFamily="18" charset="2"/>
                      </a:rPr>
                      <m:t>𝑦</m:t>
                    </m:r>
                    <m:r>
                      <a:rPr lang="en-US" altLang="zh-TW" i="1" dirty="0" smtClean="0">
                        <a:latin typeface="Cambria Math" panose="02040503050406030204" pitchFamily="18" charset="0"/>
                        <a:sym typeface="Symbol" panose="05050102010706020507" pitchFamily="18" charset="2"/>
                      </a:rPr>
                      <m:t>). </m:t>
                    </m:r>
                  </m:oMath>
                </a14:m>
                <a:r>
                  <a:rPr lang="en-US" altLang="zh-TW" dirty="0">
                    <a:sym typeface="Symbol" panose="05050102010706020507" pitchFamily="18" charset="2"/>
                  </a:rPr>
                  <a:t>The restored image </a:t>
                </a:r>
                <a14:m>
                  <m:oMath xmlns:m="http://schemas.openxmlformats.org/officeDocument/2006/math">
                    <m:acc>
                      <m:accPr>
                        <m:chr m:val="̂"/>
                        <m:ctrlPr>
                          <a:rPr lang="en-US" altLang="zh-TW" i="1" smtClean="0">
                            <a:latin typeface="Cambria Math" panose="02040503050406030204" pitchFamily="18" charset="0"/>
                            <a:sym typeface="Symbol" panose="05050102010706020507" pitchFamily="18" charset="2"/>
                          </a:rPr>
                        </m:ctrlPr>
                      </m:accPr>
                      <m:e>
                        <m:r>
                          <a:rPr lang="en-US" altLang="zh-TW" b="0" i="1" smtClean="0">
                            <a:latin typeface="Cambria Math" panose="02040503050406030204" pitchFamily="18" charset="0"/>
                            <a:sym typeface="Symbol" panose="05050102010706020507" pitchFamily="18" charset="2"/>
                          </a:rPr>
                          <m:t>𝑓</m:t>
                        </m:r>
                      </m:e>
                    </m:acc>
                  </m:oMath>
                </a14:m>
                <a:r>
                  <a:rPr lang="en-US" altLang="zh-TW" dirty="0">
                    <a:sym typeface="Symbol" panose="05050102010706020507" pitchFamily="18" charset="2"/>
                  </a:rPr>
                  <a:t> at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m:t>
                    </m:r>
                    <m:r>
                      <a:rPr lang="en-US" altLang="zh-TW" i="1" dirty="0" smtClean="0">
                        <a:latin typeface="Cambria Math" panose="02040503050406030204" pitchFamily="18" charset="0"/>
                        <a:sym typeface="Symbol" panose="05050102010706020507" pitchFamily="18" charset="2"/>
                      </a:rPr>
                      <m:t>𝑥</m:t>
                    </m:r>
                    <m:r>
                      <a:rPr lang="en-US" altLang="zh-TW" i="1" dirty="0" smtClean="0">
                        <a:latin typeface="Cambria Math" panose="02040503050406030204" pitchFamily="18" charset="0"/>
                        <a:sym typeface="Symbol" panose="05050102010706020507" pitchFamily="18" charset="2"/>
                      </a:rPr>
                      <m:t>, </m:t>
                    </m:r>
                    <m:r>
                      <a:rPr lang="en-US" altLang="zh-TW" i="1" dirty="0" smtClean="0">
                        <a:latin typeface="Cambria Math" panose="02040503050406030204" pitchFamily="18" charset="0"/>
                        <a:sym typeface="Symbol" panose="05050102010706020507" pitchFamily="18" charset="2"/>
                      </a:rPr>
                      <m:t>𝑦</m:t>
                    </m:r>
                    <m:r>
                      <a:rPr lang="en-US" altLang="zh-TW" i="1" dirty="0" smtClean="0">
                        <a:latin typeface="Cambria Math" panose="02040503050406030204" pitchFamily="18" charset="0"/>
                        <a:sym typeface="Symbol" panose="05050102010706020507" pitchFamily="18" charset="2"/>
                      </a:rPr>
                      <m:t>) </m:t>
                    </m:r>
                  </m:oMath>
                </a14:m>
                <a:r>
                  <a:rPr lang="en-US" altLang="zh-TW" dirty="0">
                    <a:sym typeface="Symbol" panose="05050102010706020507" pitchFamily="18" charset="2"/>
                  </a:rPr>
                  <a:t>is given by:</a:t>
                </a:r>
              </a:p>
              <a:p>
                <a:pPr algn="r" eaLnBrk="1" hangingPunct="1">
                  <a:lnSpc>
                    <a:spcPct val="140000"/>
                  </a:lnSpc>
                  <a:buFont typeface="Wingdings" panose="05000000000000000000" pitchFamily="2" charset="2"/>
                  <a:buNone/>
                </a:pPr>
                <a:r>
                  <a:rPr lang="en-US" altLang="zh-TW" dirty="0">
                    <a:sym typeface="Symbol" panose="05050102010706020507" pitchFamily="18" charset="2"/>
                  </a:rPr>
                  <a:t>(5.3-3)</a:t>
                </a:r>
              </a:p>
              <a:p>
                <a:pPr eaLnBrk="1" hangingPunct="1">
                  <a:spcBef>
                    <a:spcPct val="55000"/>
                  </a:spcBef>
                </a:pPr>
                <a:r>
                  <a:rPr lang="en-US" altLang="zh-TW" dirty="0"/>
                  <a:t>An image restored using a </a:t>
                </a:r>
                <a:r>
                  <a:rPr lang="en-US" altLang="zh-TW" i="1" dirty="0"/>
                  <a:t>geometric mean </a:t>
                </a:r>
                <a:r>
                  <a:rPr lang="en-US" altLang="zh-TW" dirty="0"/>
                  <a:t>filter is given by:</a:t>
                </a:r>
                <a:endParaRPr lang="en-US" altLang="zh-TW" dirty="0">
                  <a:sym typeface="Symbol" panose="05050102010706020507" pitchFamily="18" charset="2"/>
                </a:endParaRPr>
              </a:p>
              <a:p>
                <a:pPr algn="r" eaLnBrk="1" hangingPunct="1">
                  <a:buFont typeface="Wingdings" panose="05000000000000000000" pitchFamily="2" charset="2"/>
                  <a:buNone/>
                </a:pPr>
                <a:r>
                  <a:rPr lang="en-US" altLang="zh-TW" dirty="0">
                    <a:sym typeface="Symbol" panose="05050102010706020507" pitchFamily="18" charset="2"/>
                  </a:rPr>
                  <a:t>(5.3-4)</a:t>
                </a:r>
              </a:p>
              <a:p>
                <a:pPr eaLnBrk="1" hangingPunct="1">
                  <a:lnSpc>
                    <a:spcPct val="210000"/>
                  </a:lnSpc>
                </a:pPr>
                <a:r>
                  <a:rPr lang="en-US" altLang="zh-TW" dirty="0"/>
                  <a:t>The </a:t>
                </a:r>
                <a:r>
                  <a:rPr lang="en-US" altLang="zh-TW" i="1" dirty="0"/>
                  <a:t>harmonic mean </a:t>
                </a:r>
                <a:r>
                  <a:rPr lang="en-US" altLang="zh-TW" dirty="0"/>
                  <a:t>filtering operation is given by:</a:t>
                </a:r>
              </a:p>
              <a:p>
                <a:pPr algn="r" eaLnBrk="1" hangingPunct="1">
                  <a:lnSpc>
                    <a:spcPct val="150000"/>
                  </a:lnSpc>
                  <a:buFont typeface="Wingdings" panose="05000000000000000000" pitchFamily="2" charset="2"/>
                  <a:buNone/>
                </a:pPr>
                <a:r>
                  <a:rPr lang="en-US" altLang="zh-TW" dirty="0"/>
                  <a:t>(5.3-5)</a:t>
                </a:r>
              </a:p>
            </p:txBody>
          </p:sp>
        </mc:Choice>
        <mc:Fallback>
          <p:sp>
            <p:nvSpPr>
              <p:cNvPr id="9224" name="Rectangle 3">
                <a:extLst>
                  <a:ext uri="{FF2B5EF4-FFF2-40B4-BE49-F238E27FC236}">
                    <a16:creationId xmlns:a16="http://schemas.microsoft.com/office/drawing/2014/main" id="{B74E00E1-7CE0-416F-BF0E-B20A16F65D8B}"/>
                  </a:ext>
                </a:extLst>
              </p:cNvPr>
              <p:cNvSpPr>
                <a:spLocks noGrp="1" noRot="1" noChangeAspect="1" noMove="1" noResize="1" noEditPoints="1" noAdjustHandles="1" noChangeArrowheads="1" noChangeShapeType="1" noTextEdit="1"/>
              </p:cNvSpPr>
              <p:nvPr>
                <p:ph type="body" idx="1"/>
              </p:nvPr>
            </p:nvSpPr>
            <p:spPr>
              <a:blipFill>
                <a:blip r:embed="rId2"/>
                <a:stretch>
                  <a:fillRect l="-1378" t="-1929" r="-241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219" name="Object 5">
                <a:extLst>
                  <a:ext uri="{FF2B5EF4-FFF2-40B4-BE49-F238E27FC236}">
                    <a16:creationId xmlns:a16="http://schemas.microsoft.com/office/drawing/2014/main" id="{5A7C8286-D800-4E88-9509-02644ED37C64}"/>
                  </a:ext>
                </a:extLst>
              </p:cNvPr>
              <p:cNvSpPr txBox="1"/>
              <p:nvPr/>
            </p:nvSpPr>
            <p:spPr bwMode="auto">
              <a:xfrm>
                <a:off x="1516062" y="2160588"/>
                <a:ext cx="4208065" cy="1093787"/>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𝑓</m:t>
                          </m:r>
                        </m:e>
                      </m:ac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𝑚𝑛</m:t>
                          </m:r>
                        </m:den>
                      </m:f>
                      <m:nary>
                        <m:naryPr>
                          <m:chr m:val="∑"/>
                          <m:supHide m:val="on"/>
                          <m:ctrlPr>
                            <a:rPr lang="zh-TW" altLang="en-US" sz="2400" i="1">
                              <a:solidFill>
                                <a:srgbClr val="000000"/>
                              </a:solidFill>
                              <a:latin typeface="Cambria Math" panose="02040503050406030204" pitchFamily="18" charset="0"/>
                            </a:rPr>
                          </m:ctrlPr>
                        </m:naryPr>
                        <m: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𝑆</m:t>
                              </m:r>
                            </m:e>
                            <m:sub>
                              <m:r>
                                <a:rPr lang="zh-TW" altLang="en-US" sz="2400" i="1">
                                  <a:solidFill>
                                    <a:srgbClr val="000000"/>
                                  </a:solidFill>
                                  <a:latin typeface="Cambria Math" panose="02040503050406030204" pitchFamily="18" charset="0"/>
                                </a:rPr>
                                <m:t>𝑥𝑦</m:t>
                              </m:r>
                            </m:sub>
                          </m:sSub>
                        </m:sub>
                        <m:sup/>
                        <m:e>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e>
                      </m:nary>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9219" name="Object 5">
                <a:extLst>
                  <a:ext uri="{FF2B5EF4-FFF2-40B4-BE49-F238E27FC236}">
                    <a16:creationId xmlns:a16="http://schemas.microsoft.com/office/drawing/2014/main" id="{5A7C8286-D800-4E88-9509-02644ED37C64}"/>
                  </a:ext>
                </a:extLst>
              </p:cNvPr>
              <p:cNvSpPr txBox="1">
                <a:spLocks noRot="1" noChangeAspect="1" noMove="1" noResize="1" noEditPoints="1" noAdjustHandles="1" noChangeArrowheads="1" noChangeShapeType="1" noTextEdit="1"/>
              </p:cNvSpPr>
              <p:nvPr/>
            </p:nvSpPr>
            <p:spPr bwMode="auto">
              <a:xfrm>
                <a:off x="1516062" y="2160588"/>
                <a:ext cx="4208065" cy="1093787"/>
              </a:xfrm>
              <a:prstGeom prst="rect">
                <a:avLst/>
              </a:prstGeom>
              <a:blipFill>
                <a:blip r:embed="rId3"/>
                <a:stretch>
                  <a:fillRect/>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220" name="Object 6">
                <a:extLst>
                  <a:ext uri="{FF2B5EF4-FFF2-40B4-BE49-F238E27FC236}">
                    <a16:creationId xmlns:a16="http://schemas.microsoft.com/office/drawing/2014/main" id="{DD9DDEF4-0CE6-4627-A611-0195A640B9D6}"/>
                  </a:ext>
                </a:extLst>
              </p:cNvPr>
              <p:cNvSpPr txBox="1"/>
              <p:nvPr/>
            </p:nvSpPr>
            <p:spPr bwMode="auto">
              <a:xfrm>
                <a:off x="1512888" y="3535363"/>
                <a:ext cx="4208065" cy="1439862"/>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𝑓</m:t>
                          </m:r>
                        </m:e>
                      </m:ac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d>
                            <m:dPr>
                              <m:begChr m:val="["/>
                              <m:endChr m:val="]"/>
                              <m:ctrlPr>
                                <a:rPr lang="zh-TW" altLang="en-US" sz="2400" i="1">
                                  <a:solidFill>
                                    <a:srgbClr val="000000"/>
                                  </a:solidFill>
                                  <a:latin typeface="Cambria Math" panose="02040503050406030204" pitchFamily="18" charset="0"/>
                                </a:rPr>
                              </m:ctrlPr>
                            </m:dPr>
                            <m:e>
                              <m:nary>
                                <m:naryPr>
                                  <m:chr m:val="∏"/>
                                  <m:supHide m:val="on"/>
                                  <m:ctrlPr>
                                    <a:rPr lang="zh-TW" altLang="en-US" sz="2400" i="1">
                                      <a:solidFill>
                                        <a:srgbClr val="000000"/>
                                      </a:solidFill>
                                      <a:latin typeface="Cambria Math" panose="02040503050406030204" pitchFamily="18" charset="0"/>
                                    </a:rPr>
                                  </m:ctrlPr>
                                </m:naryPr>
                                <m: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𝑆</m:t>
                                      </m:r>
                                    </m:e>
                                    <m:sub>
                                      <m:r>
                                        <a:rPr lang="zh-TW" altLang="en-US" sz="2400" i="1">
                                          <a:solidFill>
                                            <a:srgbClr val="000000"/>
                                          </a:solidFill>
                                          <a:latin typeface="Cambria Math" panose="02040503050406030204" pitchFamily="18" charset="0"/>
                                        </a:rPr>
                                        <m:t>𝑥𝑦</m:t>
                                      </m:r>
                                    </m:sub>
                                  </m:sSub>
                                </m:sub>
                                <m:sup/>
                                <m:e>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e>
                              </m:nary>
                            </m:e>
                          </m:d>
                        </m:e>
                        <m:sup>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𝑚𝑛</m:t>
                              </m:r>
                            </m:den>
                          </m:f>
                        </m:sup>
                      </m:sSup>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9220" name="Object 6">
                <a:extLst>
                  <a:ext uri="{FF2B5EF4-FFF2-40B4-BE49-F238E27FC236}">
                    <a16:creationId xmlns:a16="http://schemas.microsoft.com/office/drawing/2014/main" id="{DD9DDEF4-0CE6-4627-A611-0195A640B9D6}"/>
                  </a:ext>
                </a:extLst>
              </p:cNvPr>
              <p:cNvSpPr txBox="1">
                <a:spLocks noRot="1" noChangeAspect="1" noMove="1" noResize="1" noEditPoints="1" noAdjustHandles="1" noChangeArrowheads="1" noChangeShapeType="1" noTextEdit="1"/>
              </p:cNvSpPr>
              <p:nvPr/>
            </p:nvSpPr>
            <p:spPr bwMode="auto">
              <a:xfrm>
                <a:off x="1512888" y="3535363"/>
                <a:ext cx="4208065" cy="1439862"/>
              </a:xfrm>
              <a:prstGeom prst="rect">
                <a:avLst/>
              </a:prstGeom>
              <a:blipFill>
                <a:blip r:embed="rId4"/>
                <a:stretch>
                  <a:fillRect/>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221" name="Object 7">
                <a:extLst>
                  <a:ext uri="{FF2B5EF4-FFF2-40B4-BE49-F238E27FC236}">
                    <a16:creationId xmlns:a16="http://schemas.microsoft.com/office/drawing/2014/main" id="{25C47F15-1D31-4D23-86C7-175DCB87756B}"/>
                  </a:ext>
                </a:extLst>
              </p:cNvPr>
              <p:cNvSpPr txBox="1"/>
              <p:nvPr/>
            </p:nvSpPr>
            <p:spPr bwMode="auto">
              <a:xfrm>
                <a:off x="1331640" y="5387463"/>
                <a:ext cx="4023791" cy="1517650"/>
              </a:xfrm>
              <a:prstGeom prst="rect">
                <a:avLst/>
              </a:prstGeom>
              <a:noFill/>
              <a:extLst/>
            </p:spPr>
            <p:txBody>
              <a:bodyPr>
                <a:norm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𝑓</m:t>
                          </m:r>
                        </m:e>
                      </m:ac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𝑚𝑛</m:t>
                          </m:r>
                        </m:num>
                        <m:den>
                          <m:nary>
                            <m:naryPr>
                              <m:chr m:val="∑"/>
                              <m:supHide m:val="on"/>
                              <m:ctrlPr>
                                <a:rPr lang="zh-TW" altLang="en-US" sz="2400" i="1">
                                  <a:solidFill>
                                    <a:srgbClr val="000000"/>
                                  </a:solidFill>
                                  <a:latin typeface="Cambria Math" panose="02040503050406030204" pitchFamily="18" charset="0"/>
                                </a:rPr>
                              </m:ctrlPr>
                            </m:naryPr>
                            <m: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𝑆</m:t>
                                  </m:r>
                                </m:e>
                                <m:sub>
                                  <m:r>
                                    <a:rPr lang="zh-TW" altLang="en-US" sz="2400" i="1">
                                      <a:solidFill>
                                        <a:srgbClr val="000000"/>
                                      </a:solidFill>
                                      <a:latin typeface="Cambria Math" panose="02040503050406030204" pitchFamily="18" charset="0"/>
                                    </a:rPr>
                                    <m:t>𝑥𝑦</m:t>
                                  </m:r>
                                </m:sub>
                              </m:sSub>
                            </m:sub>
                            <m:sup/>
                            <m:e>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den>
                              </m:f>
                            </m:e>
                          </m:nary>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9221" name="Object 7">
                <a:extLst>
                  <a:ext uri="{FF2B5EF4-FFF2-40B4-BE49-F238E27FC236}">
                    <a16:creationId xmlns:a16="http://schemas.microsoft.com/office/drawing/2014/main" id="{25C47F15-1D31-4D23-86C7-175DCB87756B}"/>
                  </a:ext>
                </a:extLst>
              </p:cNvPr>
              <p:cNvSpPr txBox="1">
                <a:spLocks noRot="1" noChangeAspect="1" noMove="1" noResize="1" noEditPoints="1" noAdjustHandles="1" noChangeArrowheads="1" noChangeShapeType="1" noTextEdit="1"/>
              </p:cNvSpPr>
              <p:nvPr/>
            </p:nvSpPr>
            <p:spPr bwMode="auto">
              <a:xfrm>
                <a:off x="1331640" y="5387463"/>
                <a:ext cx="4023791" cy="1517650"/>
              </a:xfrm>
              <a:prstGeom prst="rect">
                <a:avLst/>
              </a:prstGeom>
              <a:blipFill>
                <a:blip r:embed="rId5"/>
                <a:stretch>
                  <a:fillRect/>
                </a:stretch>
              </a:blipFill>
              <a:extLst/>
            </p:spPr>
            <p:txBody>
              <a:bodyPr/>
              <a:lstStyle/>
              <a:p>
                <a:r>
                  <a:rPr lang="zh-TW"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投影片編號版面配置區 3">
            <a:extLst>
              <a:ext uri="{FF2B5EF4-FFF2-40B4-BE49-F238E27FC236}">
                <a16:creationId xmlns:a16="http://schemas.microsoft.com/office/drawing/2014/main" id="{01FD4B7C-7267-4604-847B-417578195A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1AA060F4-FE73-45EA-AACA-B7B325C6A622}" type="slidenum">
              <a:rPr kumimoji="0" lang="zh-TW" altLang="en-US"/>
              <a:pPr eaLnBrk="1" hangingPunct="1"/>
              <a:t>17</a:t>
            </a:fld>
            <a:endParaRPr kumimoji="0" lang="en-US" altLang="zh-TW"/>
          </a:p>
        </p:txBody>
      </p:sp>
      <p:sp>
        <p:nvSpPr>
          <p:cNvPr id="10244" name="Rectangle 2">
            <a:extLst>
              <a:ext uri="{FF2B5EF4-FFF2-40B4-BE49-F238E27FC236}">
                <a16:creationId xmlns:a16="http://schemas.microsoft.com/office/drawing/2014/main" id="{9B4902BE-104B-43A1-BEE1-852DC396AE3F}"/>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10245" name="Rectangle 3">
                <a:extLst>
                  <a:ext uri="{FF2B5EF4-FFF2-40B4-BE49-F238E27FC236}">
                    <a16:creationId xmlns:a16="http://schemas.microsoft.com/office/drawing/2014/main" id="{6C6D8063-823F-4ADA-BB1D-F01E2ACD166B}"/>
                  </a:ext>
                </a:extLst>
              </p:cNvPr>
              <p:cNvSpPr>
                <a:spLocks noGrp="1" noChangeArrowheads="1"/>
              </p:cNvSpPr>
              <p:nvPr>
                <p:ph type="body" idx="1"/>
              </p:nvPr>
            </p:nvSpPr>
            <p:spPr>
              <a:xfrm>
                <a:off x="107950" y="0"/>
                <a:ext cx="8847138" cy="6858000"/>
              </a:xfrm>
            </p:spPr>
            <p:txBody>
              <a:bodyPr/>
              <a:lstStyle/>
              <a:p>
                <a:pPr eaLnBrk="1" hangingPunct="1"/>
                <a:r>
                  <a:rPr lang="en-US" altLang="zh-TW" dirty="0"/>
                  <a:t>The </a:t>
                </a:r>
                <a:r>
                  <a:rPr lang="en-US" altLang="zh-TW" i="1" dirty="0" err="1"/>
                  <a:t>contraharmonic</a:t>
                </a:r>
                <a:r>
                  <a:rPr lang="en-US" altLang="zh-TW" dirty="0"/>
                  <a:t> mean filtering operation yields a restored image based on:</a:t>
                </a:r>
              </a:p>
              <a:p>
                <a:pPr algn="r" eaLnBrk="1" hangingPunct="1">
                  <a:lnSpc>
                    <a:spcPct val="230000"/>
                  </a:lnSpc>
                  <a:buFont typeface="Wingdings" panose="05000000000000000000" pitchFamily="2" charset="2"/>
                  <a:buNone/>
                </a:pPr>
                <a:r>
                  <a:rPr lang="en-US" altLang="zh-TW" dirty="0"/>
                  <a:t>(5.3-6)    </a:t>
                </a:r>
                <a:endParaRPr lang="en-US" altLang="zh-TW" i="1" dirty="0"/>
              </a:p>
              <a:p>
                <a:pPr eaLnBrk="1" hangingPunct="1">
                  <a:lnSpc>
                    <a:spcPct val="90000"/>
                  </a:lnSpc>
                  <a:spcBef>
                    <a:spcPct val="115000"/>
                  </a:spcBef>
                  <a:buFont typeface="Wingdings" panose="05000000000000000000" pitchFamily="2" charset="2"/>
                  <a:buNone/>
                </a:pPr>
                <a:r>
                  <a:rPr lang="zh-TW" altLang="en-US" dirty="0"/>
                  <a:t>	</a:t>
                </a:r>
                <a:r>
                  <a:rPr lang="en-US" altLang="zh-TW" dirty="0"/>
                  <a:t>where </a:t>
                </a:r>
                <a14:m>
                  <m:oMath xmlns:m="http://schemas.openxmlformats.org/officeDocument/2006/math">
                    <m:r>
                      <a:rPr lang="en-US" altLang="zh-TW" i="1" dirty="0" smtClean="0">
                        <a:latin typeface="Cambria Math" panose="02040503050406030204" pitchFamily="18" charset="0"/>
                      </a:rPr>
                      <m:t>𝑄</m:t>
                    </m:r>
                  </m:oMath>
                </a14:m>
                <a:r>
                  <a:rPr lang="en-US" altLang="zh-TW" i="1" dirty="0"/>
                  <a:t> </a:t>
                </a:r>
                <a:r>
                  <a:rPr lang="en-US" altLang="zh-TW" dirty="0"/>
                  <a:t>is called the </a:t>
                </a:r>
                <a:r>
                  <a:rPr lang="en-US" altLang="zh-TW" i="1" dirty="0"/>
                  <a:t>order</a:t>
                </a:r>
                <a:r>
                  <a:rPr lang="en-US" altLang="zh-TW" dirty="0"/>
                  <a:t> of the filter.</a:t>
                </a:r>
              </a:p>
              <a:p>
                <a:pPr lvl="1" eaLnBrk="1" hangingPunct="1">
                  <a:lnSpc>
                    <a:spcPct val="80000"/>
                  </a:lnSpc>
                </a:pPr>
                <a:r>
                  <a:rPr lang="en-US" altLang="zh-TW" dirty="0"/>
                  <a:t>This filter is well suited for reducing or virtually eliminating the effects of salt-and-pepper noise. For positive values of </a:t>
                </a:r>
                <a14:m>
                  <m:oMath xmlns:m="http://schemas.openxmlformats.org/officeDocument/2006/math">
                    <m:r>
                      <a:rPr lang="en-US" altLang="zh-TW" i="1" dirty="0" smtClean="0">
                        <a:latin typeface="Cambria Math" panose="02040503050406030204" pitchFamily="18" charset="0"/>
                      </a:rPr>
                      <m:t>𝑄</m:t>
                    </m:r>
                  </m:oMath>
                </a14:m>
                <a:r>
                  <a:rPr lang="en-US" altLang="zh-TW" dirty="0"/>
                  <a:t>, the filter eliminates pepper noise. For negative values of </a:t>
                </a:r>
                <a14:m>
                  <m:oMath xmlns:m="http://schemas.openxmlformats.org/officeDocument/2006/math">
                    <m:r>
                      <a:rPr lang="en-US" altLang="zh-TW" i="1" dirty="0" smtClean="0">
                        <a:latin typeface="Cambria Math" panose="02040503050406030204" pitchFamily="18" charset="0"/>
                      </a:rPr>
                      <m:t>𝑄</m:t>
                    </m:r>
                  </m:oMath>
                </a14:m>
                <a:r>
                  <a:rPr lang="en-US" altLang="zh-TW" i="1" dirty="0"/>
                  <a:t> </a:t>
                </a:r>
                <a:r>
                  <a:rPr lang="en-US" altLang="zh-TW" dirty="0"/>
                  <a:t>it eliminates salt noise.</a:t>
                </a:r>
                <a:endParaRPr lang="zh-TW" altLang="en-US" dirty="0"/>
              </a:p>
              <a:p>
                <a:pPr lvl="1" eaLnBrk="1" hangingPunct="1">
                  <a:lnSpc>
                    <a:spcPct val="80000"/>
                  </a:lnSpc>
                  <a:spcBef>
                    <a:spcPct val="0"/>
                  </a:spcBef>
                </a:pPr>
                <a:r>
                  <a:rPr lang="en-US" altLang="zh-TW" dirty="0"/>
                  <a:t>Note that the </a:t>
                </a:r>
                <a:r>
                  <a:rPr lang="en-US" altLang="zh-TW" dirty="0" err="1"/>
                  <a:t>contraharmonic</a:t>
                </a:r>
                <a:r>
                  <a:rPr lang="en-US" altLang="zh-TW" dirty="0"/>
                  <a:t> filter reduces to the arithmetic mean if </a:t>
                </a:r>
                <a14:m>
                  <m:oMath xmlns:m="http://schemas.openxmlformats.org/officeDocument/2006/math">
                    <m:r>
                      <a:rPr lang="en-US" altLang="zh-TW" i="1" dirty="0" smtClean="0">
                        <a:latin typeface="Cambria Math" panose="02040503050406030204" pitchFamily="18" charset="0"/>
                      </a:rPr>
                      <m:t>𝑄</m:t>
                    </m:r>
                  </m:oMath>
                </a14:m>
                <a:r>
                  <a:rPr lang="en-US" altLang="zh-TW" i="1" dirty="0"/>
                  <a:t> = </a:t>
                </a:r>
                <a:r>
                  <a:rPr lang="en-US" altLang="zh-TW" dirty="0"/>
                  <a:t>0, and to the harmonic mean filter if </a:t>
                </a:r>
                <a14:m>
                  <m:oMath xmlns:m="http://schemas.openxmlformats.org/officeDocument/2006/math">
                    <m:r>
                      <a:rPr lang="en-US" altLang="zh-TW" i="1" dirty="0" smtClean="0">
                        <a:latin typeface="Cambria Math" panose="02040503050406030204" pitchFamily="18" charset="0"/>
                      </a:rPr>
                      <m:t>𝑄</m:t>
                    </m:r>
                  </m:oMath>
                </a14:m>
                <a:r>
                  <a:rPr lang="en-US" altLang="zh-TW" dirty="0"/>
                  <a:t> = -1.</a:t>
                </a:r>
                <a:endParaRPr lang="zh-TW" altLang="en-US" dirty="0"/>
              </a:p>
              <a:p>
                <a:pPr eaLnBrk="1" hangingPunct="1">
                  <a:lnSpc>
                    <a:spcPct val="80000"/>
                  </a:lnSpc>
                </a:pPr>
                <a:r>
                  <a:rPr lang="en-US" altLang="zh-TW" dirty="0"/>
                  <a:t>Fig. 5.7(a) shows an X-ray image of a circuit board, and Fig. 5.7(b) shows the image corrupted with additive Gaussian noise of zero mean and variance of 400. Fig. 5.7(c) and (d) shows, respectively, the result of filtering the noisy image with an arithmetic mean filter of size </a:t>
                </a:r>
                <a14:m>
                  <m:oMath xmlns:m="http://schemas.openxmlformats.org/officeDocument/2006/math">
                    <m:r>
                      <a:rPr lang="en-US" altLang="zh-TW" i="1" dirty="0" smtClean="0">
                        <a:latin typeface="Cambria Math" panose="02040503050406030204" pitchFamily="18" charset="0"/>
                      </a:rPr>
                      <m:t>3</m:t>
                    </m:r>
                    <m:r>
                      <a:rPr lang="en-US" altLang="zh-TW" i="1" dirty="0">
                        <a:latin typeface="Cambria Math" panose="02040503050406030204" pitchFamily="18" charset="0"/>
                        <a:ea typeface="Cambria Math" panose="02040503050406030204" pitchFamily="18" charset="0"/>
                        <a:sym typeface="Symbol" panose="05050102010706020507" pitchFamily="18" charset="2"/>
                      </a:rPr>
                      <m:t>×</m:t>
                    </m:r>
                    <m:r>
                      <a:rPr lang="en-US" altLang="zh-TW" i="1" dirty="0">
                        <a:latin typeface="Cambria Math" panose="02040503050406030204" pitchFamily="18" charset="0"/>
                        <a:sym typeface="Symbol" panose="05050102010706020507" pitchFamily="18" charset="2"/>
                      </a:rPr>
                      <m:t>3 </m:t>
                    </m:r>
                  </m:oMath>
                </a14:m>
                <a:r>
                  <a:rPr lang="en-US" altLang="zh-TW" dirty="0">
                    <a:sym typeface="Symbol" panose="05050102010706020507" pitchFamily="18" charset="2"/>
                  </a:rPr>
                  <a:t>and a geometric mean filter of the same size.</a:t>
                </a:r>
                <a:endParaRPr lang="zh-TW" altLang="en-US" dirty="0">
                  <a:sym typeface="Symbol" panose="05050102010706020507" pitchFamily="18" charset="2"/>
                </a:endParaRPr>
              </a:p>
            </p:txBody>
          </p:sp>
        </mc:Choice>
        <mc:Fallback>
          <p:sp>
            <p:nvSpPr>
              <p:cNvPr id="10245" name="Rectangle 3">
                <a:extLst>
                  <a:ext uri="{FF2B5EF4-FFF2-40B4-BE49-F238E27FC236}">
                    <a16:creationId xmlns:a16="http://schemas.microsoft.com/office/drawing/2014/main" id="{6C6D8063-823F-4ADA-BB1D-F01E2ACD166B}"/>
                  </a:ext>
                </a:extLst>
              </p:cNvPr>
              <p:cNvSpPr>
                <a:spLocks noGrp="1" noRot="1" noChangeAspect="1" noMove="1" noResize="1" noEditPoints="1" noAdjustHandles="1" noChangeArrowheads="1" noChangeShapeType="1" noTextEdit="1"/>
              </p:cNvSpPr>
              <p:nvPr>
                <p:ph type="body" idx="1"/>
              </p:nvPr>
            </p:nvSpPr>
            <p:spPr>
              <a:xfrm>
                <a:off x="107950" y="0"/>
                <a:ext cx="8847138" cy="6858000"/>
              </a:xfrm>
              <a:blipFill>
                <a:blip r:embed="rId2"/>
                <a:stretch>
                  <a:fillRect l="-1378" t="-1600" r="-6547" b="-168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242" name="Object 4">
                <a:extLst>
                  <a:ext uri="{FF2B5EF4-FFF2-40B4-BE49-F238E27FC236}">
                    <a16:creationId xmlns:a16="http://schemas.microsoft.com/office/drawing/2014/main" id="{5295CAA7-DDC3-40F3-ADE8-507B50B85936}"/>
                  </a:ext>
                </a:extLst>
              </p:cNvPr>
              <p:cNvSpPr txBox="1"/>
              <p:nvPr/>
            </p:nvSpPr>
            <p:spPr bwMode="auto">
              <a:xfrm>
                <a:off x="1259632" y="908720"/>
                <a:ext cx="4958184" cy="1730375"/>
              </a:xfrm>
              <a:prstGeom prst="rect">
                <a:avLst/>
              </a:prstGeom>
              <a:noFill/>
              <a:extLst/>
            </p:spPr>
            <p:txBody>
              <a:bodyPr>
                <a:normAutofit/>
              </a:bodyPr>
              <a:lstStyle/>
              <a:p>
                <a:pPr/>
                <a14:m>
                  <m:oMathPara xmlns:m="http://schemas.openxmlformats.org/officeDocument/2006/math">
                    <m:oMathParaPr>
                      <m:jc m:val="centerGroup"/>
                    </m:oMathParaPr>
                    <m:oMath xmlns:m="http://schemas.openxmlformats.org/officeDocument/2006/math">
                      <m:acc>
                        <m:accPr>
                          <m:chr m:val="̂"/>
                          <m:ctrlPr>
                            <a:rPr lang="zh-TW" altLang="en-US" sz="2800" i="1">
                              <a:solidFill>
                                <a:srgbClr val="000000"/>
                              </a:solidFill>
                              <a:latin typeface="Cambria Math" panose="02040503050406030204" pitchFamily="18" charset="0"/>
                            </a:rPr>
                          </m:ctrlPr>
                        </m:accPr>
                        <m:e>
                          <m:r>
                            <a:rPr lang="zh-TW" altLang="en-US" sz="2800" i="1">
                              <a:solidFill>
                                <a:srgbClr val="000000"/>
                              </a:solidFill>
                              <a:latin typeface="Cambria Math" panose="02040503050406030204" pitchFamily="18" charset="0"/>
                            </a:rPr>
                            <m:t>𝑓</m:t>
                          </m:r>
                        </m:e>
                      </m:acc>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𝑥</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𝑦</m:t>
                      </m:r>
                      <m:r>
                        <a:rPr lang="zh-TW" altLang="en-US" sz="2800" i="1">
                          <a:solidFill>
                            <a:srgbClr val="000000"/>
                          </a:solidFill>
                          <a:latin typeface="Cambria Math" panose="02040503050406030204" pitchFamily="18" charset="0"/>
                        </a:rPr>
                        <m:t>)=</m:t>
                      </m:r>
                      <m:f>
                        <m:fPr>
                          <m:ctrlPr>
                            <a:rPr lang="zh-TW" altLang="en-US" sz="2800" i="1">
                              <a:solidFill>
                                <a:srgbClr val="000000"/>
                              </a:solidFill>
                              <a:latin typeface="Cambria Math" panose="02040503050406030204" pitchFamily="18" charset="0"/>
                            </a:rPr>
                          </m:ctrlPr>
                        </m:fPr>
                        <m:num>
                          <m:nary>
                            <m:naryPr>
                              <m:chr m:val="∑"/>
                              <m:supHide m:val="on"/>
                              <m:ctrlPr>
                                <a:rPr lang="zh-TW" altLang="en-US" sz="2800" i="1">
                                  <a:solidFill>
                                    <a:srgbClr val="000000"/>
                                  </a:solidFill>
                                  <a:latin typeface="Cambria Math" panose="02040503050406030204" pitchFamily="18" charset="0"/>
                                </a:rPr>
                              </m:ctrlPr>
                            </m:naryPr>
                            <m:sub>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𝑠</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𝑡</m:t>
                              </m:r>
                              <m:r>
                                <a:rPr lang="zh-TW" altLang="en-US" sz="2800" i="1">
                                  <a:solidFill>
                                    <a:srgbClr val="000000"/>
                                  </a:solidFill>
                                  <a:latin typeface="Cambria Math" panose="020405030504060302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𝑆</m:t>
                                  </m:r>
                                </m:e>
                                <m:sub>
                                  <m:r>
                                    <a:rPr lang="zh-TW" altLang="en-US" sz="2800" i="1">
                                      <a:solidFill>
                                        <a:srgbClr val="000000"/>
                                      </a:solidFill>
                                      <a:latin typeface="Cambria Math" panose="02040503050406030204" pitchFamily="18" charset="0"/>
                                    </a:rPr>
                                    <m:t>𝑥𝑦</m:t>
                                  </m:r>
                                </m:sub>
                              </m:sSub>
                            </m:sub>
                            <m:sup/>
                            <m:e>
                              <m:r>
                                <a:rPr lang="zh-TW" altLang="en-US" sz="2800" i="1">
                                  <a:solidFill>
                                    <a:srgbClr val="000000"/>
                                  </a:solidFill>
                                  <a:latin typeface="Cambria Math" panose="02040503050406030204" pitchFamily="18" charset="0"/>
                                </a:rPr>
                                <m:t>𝑔</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𝑠</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𝑡</m:t>
                              </m:r>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m:t>
                                  </m:r>
                                </m:e>
                                <m:sup>
                                  <m:r>
                                    <a:rPr lang="zh-TW" altLang="en-US" sz="2800" i="1">
                                      <a:solidFill>
                                        <a:srgbClr val="000000"/>
                                      </a:solidFill>
                                      <a:latin typeface="Cambria Math" panose="02040503050406030204" pitchFamily="18" charset="0"/>
                                    </a:rPr>
                                    <m:t>𝑄</m:t>
                                  </m:r>
                                  <m:r>
                                    <a:rPr lang="zh-TW" altLang="en-US" sz="2800" i="1">
                                      <a:solidFill>
                                        <a:srgbClr val="000000"/>
                                      </a:solidFill>
                                      <a:latin typeface="Cambria Math" panose="02040503050406030204" pitchFamily="18" charset="0"/>
                                    </a:rPr>
                                    <m:t>+1</m:t>
                                  </m:r>
                                </m:sup>
                              </m:sSup>
                            </m:e>
                          </m:nary>
                        </m:num>
                        <m:den>
                          <m:nary>
                            <m:naryPr>
                              <m:chr m:val="∑"/>
                              <m:supHide m:val="on"/>
                              <m:ctrlPr>
                                <a:rPr lang="zh-TW" altLang="en-US" sz="2800" i="1">
                                  <a:solidFill>
                                    <a:srgbClr val="000000"/>
                                  </a:solidFill>
                                  <a:latin typeface="Cambria Math" panose="02040503050406030204" pitchFamily="18" charset="0"/>
                                </a:rPr>
                              </m:ctrlPr>
                            </m:naryPr>
                            <m:sub>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𝑠</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𝑡</m:t>
                              </m:r>
                              <m:r>
                                <a:rPr lang="zh-TW" altLang="en-US" sz="2800" i="1">
                                  <a:solidFill>
                                    <a:srgbClr val="000000"/>
                                  </a:solidFill>
                                  <a:latin typeface="Cambria Math" panose="02040503050406030204" pitchFamily="18" charset="0"/>
                                </a:rPr>
                                <m:t>)∈</m:t>
                              </m:r>
                              <m:sSub>
                                <m:sSubPr>
                                  <m:ctrlPr>
                                    <a:rPr lang="zh-TW" altLang="en-US" sz="2800" i="1">
                                      <a:solidFill>
                                        <a:srgbClr val="000000"/>
                                      </a:solidFill>
                                      <a:latin typeface="Cambria Math" panose="02040503050406030204" pitchFamily="18" charset="0"/>
                                    </a:rPr>
                                  </m:ctrlPr>
                                </m:sSubPr>
                                <m:e>
                                  <m:r>
                                    <a:rPr lang="zh-TW" altLang="en-US" sz="2800" i="1">
                                      <a:solidFill>
                                        <a:srgbClr val="000000"/>
                                      </a:solidFill>
                                      <a:latin typeface="Cambria Math" panose="02040503050406030204" pitchFamily="18" charset="0"/>
                                    </a:rPr>
                                    <m:t>𝑆</m:t>
                                  </m:r>
                                </m:e>
                                <m:sub>
                                  <m:r>
                                    <a:rPr lang="zh-TW" altLang="en-US" sz="2800" i="1">
                                      <a:solidFill>
                                        <a:srgbClr val="000000"/>
                                      </a:solidFill>
                                      <a:latin typeface="Cambria Math" panose="02040503050406030204" pitchFamily="18" charset="0"/>
                                    </a:rPr>
                                    <m:t>𝑥𝑦</m:t>
                                  </m:r>
                                </m:sub>
                              </m:sSub>
                            </m:sub>
                            <m:sup/>
                            <m:e>
                              <m:r>
                                <a:rPr lang="zh-TW" altLang="en-US" sz="2800" i="1">
                                  <a:solidFill>
                                    <a:srgbClr val="000000"/>
                                  </a:solidFill>
                                  <a:latin typeface="Cambria Math" panose="02040503050406030204" pitchFamily="18" charset="0"/>
                                </a:rPr>
                                <m:t>𝑔</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𝑠</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𝑡</m:t>
                              </m:r>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m:t>
                                  </m:r>
                                </m:e>
                                <m:sup>
                                  <m:r>
                                    <a:rPr lang="zh-TW" altLang="en-US" sz="2800" i="1">
                                      <a:solidFill>
                                        <a:srgbClr val="000000"/>
                                      </a:solidFill>
                                      <a:latin typeface="Cambria Math" panose="02040503050406030204" pitchFamily="18" charset="0"/>
                                    </a:rPr>
                                    <m:t>𝑄</m:t>
                                  </m:r>
                                </m:sup>
                              </m:sSup>
                            </m:e>
                          </m:nary>
                        </m:den>
                      </m:f>
                      <m:r>
                        <a:rPr lang="zh-TW" altLang="en-US" sz="2800" i="1">
                          <a:solidFill>
                            <a:srgbClr val="000000"/>
                          </a:solidFill>
                          <a:latin typeface="Cambria Math" panose="02040503050406030204" pitchFamily="18" charset="0"/>
                        </a:rPr>
                        <m:t>,</m:t>
                      </m:r>
                    </m:oMath>
                  </m:oMathPara>
                </a14:m>
                <a:endParaRPr lang="zh-TW" altLang="en-US" sz="2800" dirty="0"/>
              </a:p>
            </p:txBody>
          </p:sp>
        </mc:Choice>
        <mc:Fallback>
          <p:sp>
            <p:nvSpPr>
              <p:cNvPr id="10242" name="Object 4">
                <a:extLst>
                  <a:ext uri="{FF2B5EF4-FFF2-40B4-BE49-F238E27FC236}">
                    <a16:creationId xmlns:a16="http://schemas.microsoft.com/office/drawing/2014/main" id="{5295CAA7-DDC3-40F3-ADE8-507B50B85936}"/>
                  </a:ext>
                </a:extLst>
              </p:cNvPr>
              <p:cNvSpPr txBox="1">
                <a:spLocks noRot="1" noChangeAspect="1" noMove="1" noResize="1" noEditPoints="1" noAdjustHandles="1" noChangeArrowheads="1" noChangeShapeType="1" noTextEdit="1"/>
              </p:cNvSpPr>
              <p:nvPr/>
            </p:nvSpPr>
            <p:spPr bwMode="auto">
              <a:xfrm>
                <a:off x="1259632" y="908720"/>
                <a:ext cx="4958184" cy="1730375"/>
              </a:xfrm>
              <a:prstGeom prst="rect">
                <a:avLst/>
              </a:prstGeom>
              <a:blipFill>
                <a:blip r:embed="rId3"/>
                <a:stretch>
                  <a:fillRect/>
                </a:stretch>
              </a:blipFill>
              <a:extLst/>
            </p:spPr>
            <p:txBody>
              <a:bodyPr/>
              <a:lstStyle/>
              <a:p>
                <a:r>
                  <a:rPr lang="zh-TW"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3">
            <a:extLst>
              <a:ext uri="{FF2B5EF4-FFF2-40B4-BE49-F238E27FC236}">
                <a16:creationId xmlns:a16="http://schemas.microsoft.com/office/drawing/2014/main" id="{4D2BBD87-9D39-4F2B-ADF7-6A30BEC6D0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90B02BC-64D2-498A-BE40-0B60B9EFF3B7}" type="slidenum">
              <a:rPr kumimoji="0" lang="zh-TW" altLang="en-US"/>
              <a:pPr eaLnBrk="1" hangingPunct="1"/>
              <a:t>18</a:t>
            </a:fld>
            <a:endParaRPr kumimoji="0" lang="en-US" altLang="zh-TW"/>
          </a:p>
        </p:txBody>
      </p:sp>
      <p:sp>
        <p:nvSpPr>
          <p:cNvPr id="55299" name="Rectangle 2">
            <a:extLst>
              <a:ext uri="{FF2B5EF4-FFF2-40B4-BE49-F238E27FC236}">
                <a16:creationId xmlns:a16="http://schemas.microsoft.com/office/drawing/2014/main" id="{5E967045-6F05-44D7-B488-24F3437D8AAD}"/>
              </a:ext>
            </a:extLst>
          </p:cNvPr>
          <p:cNvSpPr>
            <a:spLocks noGrp="1" noChangeArrowheads="1"/>
          </p:cNvSpPr>
          <p:nvPr>
            <p:ph type="title"/>
          </p:nvPr>
        </p:nvSpPr>
        <p:spPr/>
        <p:txBody>
          <a:bodyPr/>
          <a:lstStyle/>
          <a:p>
            <a:pPr eaLnBrk="1" hangingPunct="1"/>
            <a:endParaRPr lang="zh-TW" altLang="en-US"/>
          </a:p>
        </p:txBody>
      </p:sp>
      <p:pic>
        <p:nvPicPr>
          <p:cNvPr id="55300" name="Picture 4">
            <a:extLst>
              <a:ext uri="{FF2B5EF4-FFF2-40B4-BE49-F238E27FC236}">
                <a16:creationId xmlns:a16="http://schemas.microsoft.com/office/drawing/2014/main" id="{03F4D349-17E4-4334-AD64-8ED069B72CC1}"/>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3850" y="276225"/>
            <a:ext cx="8280400" cy="6392863"/>
          </a:xfr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投影片編號版面配置區 3">
            <a:extLst>
              <a:ext uri="{FF2B5EF4-FFF2-40B4-BE49-F238E27FC236}">
                <a16:creationId xmlns:a16="http://schemas.microsoft.com/office/drawing/2014/main" id="{40568091-3A94-4F26-8038-94399EFFFF4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467928B8-BDA9-4FBB-9400-183DCB725691}" type="slidenum">
              <a:rPr kumimoji="0" lang="zh-TW" altLang="en-US"/>
              <a:pPr eaLnBrk="1" hangingPunct="1"/>
              <a:t>19</a:t>
            </a:fld>
            <a:endParaRPr kumimoji="0" lang="en-US" altLang="zh-TW"/>
          </a:p>
        </p:txBody>
      </p:sp>
      <p:sp>
        <p:nvSpPr>
          <p:cNvPr id="56323" name="Rectangle 2">
            <a:extLst>
              <a:ext uri="{FF2B5EF4-FFF2-40B4-BE49-F238E27FC236}">
                <a16:creationId xmlns:a16="http://schemas.microsoft.com/office/drawing/2014/main" id="{D05624EA-2CEF-4E9A-8797-2A0D6235D069}"/>
              </a:ext>
            </a:extLst>
          </p:cNvPr>
          <p:cNvSpPr>
            <a:spLocks noGrp="1" noChangeArrowheads="1"/>
          </p:cNvSpPr>
          <p:nvPr>
            <p:ph type="title"/>
          </p:nvPr>
        </p:nvSpPr>
        <p:spPr/>
        <p:txBody>
          <a:bodyPr/>
          <a:lstStyle/>
          <a:p>
            <a:pPr eaLnBrk="1" hangingPunct="1"/>
            <a:endParaRPr lang="zh-TW" altLang="en-US"/>
          </a:p>
        </p:txBody>
      </p:sp>
      <p:sp>
        <p:nvSpPr>
          <p:cNvPr id="56324" name="Rectangle 3">
            <a:extLst>
              <a:ext uri="{FF2B5EF4-FFF2-40B4-BE49-F238E27FC236}">
                <a16:creationId xmlns:a16="http://schemas.microsoft.com/office/drawing/2014/main" id="{AD3E9C63-1CAC-4355-A43B-32D91E44C97E}"/>
              </a:ext>
            </a:extLst>
          </p:cNvPr>
          <p:cNvSpPr>
            <a:spLocks noGrp="1" noChangeArrowheads="1"/>
          </p:cNvSpPr>
          <p:nvPr>
            <p:ph type="body" idx="1"/>
          </p:nvPr>
        </p:nvSpPr>
        <p:spPr>
          <a:xfrm>
            <a:off x="107950" y="692150"/>
            <a:ext cx="8847138" cy="5905500"/>
          </a:xfrm>
        </p:spPr>
        <p:txBody>
          <a:bodyPr/>
          <a:lstStyle/>
          <a:p>
            <a:pPr eaLnBrk="1" hangingPunct="1"/>
            <a:r>
              <a:rPr lang="en-US" altLang="zh-TW">
                <a:sym typeface="Symbol" panose="05050102010706020507" pitchFamily="18" charset="2"/>
              </a:rPr>
              <a:t>Fig. 5.8(a) shows the circuit image corrupted by pepper noise with probability of 0.1. Similarly, Fig. 5.8(b) shows the image corrupted by salt noise with the same probability. Fig. 5.8(c) shows the result of filtering Fig. 5.8(a) using a contraharmonic mean filter with </a:t>
            </a:r>
            <a:r>
              <a:rPr lang="en-US" altLang="zh-TW" i="1">
                <a:sym typeface="Symbol" panose="05050102010706020507" pitchFamily="18" charset="2"/>
              </a:rPr>
              <a:t>Q = </a:t>
            </a:r>
            <a:r>
              <a:rPr lang="en-US" altLang="zh-TW">
                <a:sym typeface="Symbol" panose="05050102010706020507" pitchFamily="18" charset="2"/>
              </a:rPr>
              <a:t>1.5, and Fig. 5.8(d) shows the result of filtering Fig. 5.8(b) with </a:t>
            </a:r>
            <a:r>
              <a:rPr lang="en-US" altLang="zh-TW" i="1">
                <a:sym typeface="Symbol" panose="05050102010706020507" pitchFamily="18" charset="2"/>
              </a:rPr>
              <a:t>Q</a:t>
            </a:r>
            <a:r>
              <a:rPr lang="en-US" altLang="zh-TW">
                <a:sym typeface="Symbol" panose="05050102010706020507" pitchFamily="18" charset="2"/>
              </a:rPr>
              <a:t> = -1.5.</a:t>
            </a:r>
          </a:p>
          <a:p>
            <a:pPr eaLnBrk="1" hangingPunct="1"/>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投影片編號版面配置區 3">
            <a:extLst>
              <a:ext uri="{FF2B5EF4-FFF2-40B4-BE49-F238E27FC236}">
                <a16:creationId xmlns:a16="http://schemas.microsoft.com/office/drawing/2014/main" id="{E59F8C68-530A-49A2-A591-44A5FDD74B4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E05EE23E-DE01-4D24-87F0-72BE080C8BE3}" type="slidenum">
              <a:rPr kumimoji="0" lang="zh-TW" altLang="en-US"/>
              <a:pPr eaLnBrk="1" hangingPunct="1"/>
              <a:t>2</a:t>
            </a:fld>
            <a:endParaRPr kumimoji="0" lang="en-US" altLang="zh-TW"/>
          </a:p>
        </p:txBody>
      </p:sp>
      <p:sp>
        <p:nvSpPr>
          <p:cNvPr id="1032" name="Rectangle 2">
            <a:extLst>
              <a:ext uri="{FF2B5EF4-FFF2-40B4-BE49-F238E27FC236}">
                <a16:creationId xmlns:a16="http://schemas.microsoft.com/office/drawing/2014/main" id="{1EA99D41-E788-42CD-B07A-0BF7D3B0894F}"/>
              </a:ext>
            </a:extLst>
          </p:cNvPr>
          <p:cNvSpPr>
            <a:spLocks noGrp="1" noChangeArrowheads="1"/>
          </p:cNvSpPr>
          <p:nvPr>
            <p:ph type="title"/>
          </p:nvPr>
        </p:nvSpPr>
        <p:spPr/>
        <p:txBody>
          <a:bodyPr/>
          <a:lstStyle/>
          <a:p>
            <a:pPr eaLnBrk="1" hangingPunct="1"/>
            <a:r>
              <a:rPr lang="en-US" altLang="zh-TW"/>
              <a:t>Model of Image Degradation/Restoration Process</a:t>
            </a:r>
            <a:endParaRPr lang="zh-TW" altLang="en-US"/>
          </a:p>
        </p:txBody>
      </p:sp>
      <mc:AlternateContent xmlns:mc="http://schemas.openxmlformats.org/markup-compatibility/2006">
        <mc:Choice xmlns:a14="http://schemas.microsoft.com/office/drawing/2010/main" Requires="a14">
          <p:sp>
            <p:nvSpPr>
              <p:cNvPr id="1033" name="Rectangle 3">
                <a:extLst>
                  <a:ext uri="{FF2B5EF4-FFF2-40B4-BE49-F238E27FC236}">
                    <a16:creationId xmlns:a16="http://schemas.microsoft.com/office/drawing/2014/main" id="{5BE5F81F-27BC-45DD-81D3-E54A53D44190}"/>
                  </a:ext>
                </a:extLst>
              </p:cNvPr>
              <p:cNvSpPr>
                <a:spLocks noGrp="1" noChangeArrowheads="1"/>
              </p:cNvSpPr>
              <p:nvPr>
                <p:ph type="body" idx="1"/>
              </p:nvPr>
            </p:nvSpPr>
            <p:spPr/>
            <p:txBody>
              <a:bodyPr/>
              <a:lstStyle/>
              <a:p>
                <a:pPr eaLnBrk="1" hangingPunct="1"/>
                <a:r>
                  <a:rPr lang="en-US" altLang="zh-TW" dirty="0"/>
                  <a:t>As shown in Fig. 5.1, given a degraded image </a:t>
                </a:r>
                <a14:m>
                  <m:oMath xmlns:m="http://schemas.openxmlformats.org/officeDocument/2006/math">
                    <m:r>
                      <a:rPr lang="en-US" altLang="zh-TW" i="1" dirty="0" smtClean="0">
                        <a:latin typeface="Cambria Math" panose="02040503050406030204" pitchFamily="18" charset="0"/>
                      </a:rPr>
                      <m:t>𝑔</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m:t>
                    </m:r>
                  </m:oMath>
                </a14:m>
                <a:r>
                  <a:rPr lang="en-US" altLang="zh-TW" dirty="0"/>
                  <a:t>, and some knowledge about the degradation function </a:t>
                </a:r>
                <a14:m>
                  <m:oMath xmlns:m="http://schemas.openxmlformats.org/officeDocument/2006/math">
                    <m:r>
                      <a:rPr lang="en-US" altLang="zh-TW" i="1" dirty="0" smtClean="0">
                        <a:latin typeface="Cambria Math" panose="02040503050406030204" pitchFamily="18" charset="0"/>
                      </a:rPr>
                      <m:t>𝐻</m:t>
                    </m:r>
                  </m:oMath>
                </a14:m>
                <a:r>
                  <a:rPr lang="en-US" altLang="zh-TW" dirty="0"/>
                  <a:t> and the additive noise </a:t>
                </a:r>
                <a14:m>
                  <m:oMath xmlns:m="http://schemas.openxmlformats.org/officeDocument/2006/math">
                    <m:r>
                      <a:rPr lang="zh-TW" altLang="en-US" i="1">
                        <a:solidFill>
                          <a:srgbClr val="000000"/>
                        </a:solidFill>
                        <a:latin typeface="Cambria Math" panose="02040503050406030204" pitchFamily="18" charset="0"/>
                      </a:rPr>
                      <m:t>𝜂</m:t>
                    </m:r>
                    <m:d>
                      <m:dPr>
                        <m:ctrlPr>
                          <a:rPr lang="zh-TW" altLang="en-US" i="1">
                            <a:solidFill>
                              <a:srgbClr val="000000"/>
                            </a:solidFill>
                            <a:latin typeface="Cambria Math" panose="02040503050406030204" pitchFamily="18" charset="0"/>
                          </a:rPr>
                        </m:ctrlPr>
                      </m:dPr>
                      <m:e>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𝑦</m:t>
                        </m:r>
                      </m:e>
                    </m:d>
                    <m:r>
                      <a:rPr lang="en-US" altLang="zh-TW">
                        <a:solidFill>
                          <a:srgbClr val="000000"/>
                        </a:solidFill>
                        <a:latin typeface="Cambria Math" panose="02040503050406030204" pitchFamily="18" charset="0"/>
                      </a:rPr>
                      <m:t>,</m:t>
                    </m:r>
                  </m:oMath>
                </a14:m>
                <a:r>
                  <a:rPr lang="en-US" altLang="zh-TW" dirty="0"/>
                  <a:t> the objective of restoration is to obtain an estimate </a:t>
                </a:r>
                <a14:m>
                  <m:oMath xmlns:m="http://schemas.openxmlformats.org/officeDocument/2006/math">
                    <m:acc>
                      <m:accPr>
                        <m:chr m:val="̂"/>
                        <m:ctrlPr>
                          <a:rPr lang="zh-TW" altLang="en-US" i="1">
                            <a:solidFill>
                              <a:srgbClr val="000000"/>
                            </a:solidFill>
                            <a:latin typeface="Cambria Math" panose="02040503050406030204" pitchFamily="18" charset="0"/>
                          </a:rPr>
                        </m:ctrlPr>
                      </m:accPr>
                      <m:e>
                        <m:r>
                          <a:rPr lang="zh-TW" altLang="en-US" i="1">
                            <a:solidFill>
                              <a:srgbClr val="000000"/>
                            </a:solidFill>
                            <a:latin typeface="Cambria Math" panose="02040503050406030204" pitchFamily="18" charset="0"/>
                          </a:rPr>
                          <m:t>𝑓</m:t>
                        </m:r>
                      </m:e>
                    </m:acc>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𝑦</m:t>
                    </m:r>
                    <m:r>
                      <a:rPr lang="zh-TW" altLang="en-US" i="1">
                        <a:solidFill>
                          <a:srgbClr val="000000"/>
                        </a:solidFill>
                        <a:latin typeface="Cambria Math" panose="02040503050406030204" pitchFamily="18" charset="0"/>
                      </a:rPr>
                      <m:t>)</m:t>
                    </m:r>
                  </m:oMath>
                </a14:m>
                <a:r>
                  <a:rPr lang="en-US" altLang="zh-TW" dirty="0"/>
                  <a:t> of the original image </a:t>
                </a:r>
                <a14:m>
                  <m:oMath xmlns:m="http://schemas.openxmlformats.org/officeDocument/2006/math">
                    <m:r>
                      <a:rPr lang="en-US" altLang="zh-TW" i="1" dirty="0" smtClean="0">
                        <a:latin typeface="Cambria Math" panose="02040503050406030204" pitchFamily="18" charset="0"/>
                      </a:rPr>
                      <m:t>𝑓</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m:t>
                    </m:r>
                  </m:oMath>
                </a14:m>
                <a:r>
                  <a:rPr lang="en-US" altLang="zh-TW" dirty="0"/>
                  <a:t>.</a:t>
                </a:r>
              </a:p>
              <a:p>
                <a:pPr lvl="1" algn="dist" eaLnBrk="1" hangingPunct="1"/>
                <a:r>
                  <a:rPr lang="en-US" altLang="zh-TW" dirty="0"/>
                  <a:t>The more we know about </a:t>
                </a:r>
                <a14:m>
                  <m:oMath xmlns:m="http://schemas.openxmlformats.org/officeDocument/2006/math">
                    <m:r>
                      <a:rPr lang="en-US" altLang="zh-TW" i="1" dirty="0" smtClean="0">
                        <a:latin typeface="Cambria Math" panose="02040503050406030204" pitchFamily="18" charset="0"/>
                      </a:rPr>
                      <m:t>𝐻</m:t>
                    </m:r>
                  </m:oMath>
                </a14:m>
                <a:r>
                  <a:rPr lang="en-US" altLang="zh-TW" dirty="0"/>
                  <a:t> and </a:t>
                </a:r>
                <a14:m>
                  <m:oMath xmlns:m="http://schemas.openxmlformats.org/officeDocument/2006/math">
                    <m:r>
                      <a:rPr lang="zh-TW" altLang="en-US" i="1" smtClean="0">
                        <a:latin typeface="Cambria Math" panose="02040503050406030204" pitchFamily="18" charset="0"/>
                      </a:rPr>
                      <m:t>𝜂</m:t>
                    </m:r>
                  </m:oMath>
                </a14:m>
                <a:r>
                  <a:rPr lang="en-US" altLang="zh-TW" i="1" dirty="0"/>
                  <a:t>, </a:t>
                </a:r>
                <a:r>
                  <a:rPr lang="en-US" altLang="zh-TW" dirty="0"/>
                  <a:t>the closer </a:t>
                </a:r>
                <a14:m>
                  <m:oMath xmlns:m="http://schemas.openxmlformats.org/officeDocument/2006/math">
                    <m:acc>
                      <m:accPr>
                        <m:chr m:val="̂"/>
                        <m:ctrlPr>
                          <a:rPr lang="zh-TW" altLang="en-US" i="1">
                            <a:solidFill>
                              <a:srgbClr val="000000"/>
                            </a:solidFill>
                            <a:latin typeface="Cambria Math" panose="02040503050406030204" pitchFamily="18" charset="0"/>
                          </a:rPr>
                        </m:ctrlPr>
                      </m:accPr>
                      <m:e>
                        <m:r>
                          <a:rPr lang="zh-TW" altLang="en-US" i="1">
                            <a:solidFill>
                              <a:srgbClr val="000000"/>
                            </a:solidFill>
                            <a:latin typeface="Cambria Math" panose="02040503050406030204" pitchFamily="18" charset="0"/>
                          </a:rPr>
                          <m:t>𝑓</m:t>
                        </m:r>
                      </m:e>
                    </m:acc>
                    <m:d>
                      <m:dPr>
                        <m:ctrlPr>
                          <a:rPr lang="zh-TW" altLang="en-US" i="1">
                            <a:solidFill>
                              <a:srgbClr val="000000"/>
                            </a:solidFill>
                            <a:latin typeface="Cambria Math" panose="02040503050406030204" pitchFamily="18" charset="0"/>
                          </a:rPr>
                        </m:ctrlPr>
                      </m:dPr>
                      <m:e>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𝑦</m:t>
                        </m:r>
                      </m:e>
                    </m:d>
                    <m:r>
                      <a:rPr lang="en-US" altLang="zh-TW" b="0" i="1" smtClean="0">
                        <a:solidFill>
                          <a:srgbClr val="000000"/>
                        </a:solidFill>
                        <a:latin typeface="Cambria Math" panose="02040503050406030204" pitchFamily="18" charset="0"/>
                      </a:rPr>
                      <m:t> </m:t>
                    </m:r>
                  </m:oMath>
                </a14:m>
                <a:r>
                  <a:rPr lang="en-US" altLang="zh-TW" dirty="0"/>
                  <a:t>will be to</a:t>
                </a:r>
                <a:r>
                  <a:rPr lang="en-US" altLang="zh-TW" i="1" dirty="0"/>
                  <a:t> </a:t>
                </a:r>
              </a:p>
              <a:p>
                <a:pPr lvl="1" eaLnBrk="1" hangingPunct="1">
                  <a:buFont typeface="Wingdings" panose="05000000000000000000" pitchFamily="2" charset="2"/>
                  <a:buNone/>
                </a:pPr>
                <a:r>
                  <a:rPr lang="en-US" altLang="zh-TW" i="1" dirty="0"/>
                  <a:t>	</a:t>
                </a:r>
                <a14:m>
                  <m:oMath xmlns:m="http://schemas.openxmlformats.org/officeDocument/2006/math">
                    <m:r>
                      <a:rPr lang="en-US" altLang="zh-TW" i="1" dirty="0" smtClean="0">
                        <a:latin typeface="Cambria Math" panose="02040503050406030204" pitchFamily="18" charset="0"/>
                      </a:rPr>
                      <m:t>𝑓</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m:t>
                    </m:r>
                  </m:oMath>
                </a14:m>
                <a:r>
                  <a:rPr lang="en-US" altLang="zh-TW" dirty="0"/>
                  <a:t>.</a:t>
                </a:r>
              </a:p>
              <a:p>
                <a:pPr eaLnBrk="1" hangingPunct="1"/>
                <a:endParaRPr lang="zh-TW" altLang="en-US" sz="2400" dirty="0"/>
              </a:p>
            </p:txBody>
          </p:sp>
        </mc:Choice>
        <mc:Fallback>
          <p:sp>
            <p:nvSpPr>
              <p:cNvPr id="1033" name="Rectangle 3">
                <a:extLst>
                  <a:ext uri="{FF2B5EF4-FFF2-40B4-BE49-F238E27FC236}">
                    <a16:creationId xmlns:a16="http://schemas.microsoft.com/office/drawing/2014/main" id="{5BE5F81F-27BC-45DD-81D3-E54A53D44190}"/>
                  </a:ext>
                </a:extLst>
              </p:cNvPr>
              <p:cNvSpPr>
                <a:spLocks noGrp="1" noRot="1" noChangeAspect="1" noMove="1" noResize="1" noEditPoints="1" noAdjustHandles="1" noChangeArrowheads="1" noChangeShapeType="1" noTextEdit="1"/>
              </p:cNvSpPr>
              <p:nvPr>
                <p:ph type="body" idx="1"/>
              </p:nvPr>
            </p:nvSpPr>
            <p:spPr>
              <a:blipFill>
                <a:blip r:embed="rId2"/>
                <a:stretch>
                  <a:fillRect l="-1378" t="-2105" r="-2412"/>
                </a:stretch>
              </a:blipFill>
            </p:spPr>
            <p:txBody>
              <a:bodyPr/>
              <a:lstStyle/>
              <a:p>
                <a:r>
                  <a:rPr lang="zh-TW" altLang="en-US">
                    <a:noFill/>
                  </a:rPr>
                  <a:t> </a:t>
                </a:r>
              </a:p>
            </p:txBody>
          </p:sp>
        </mc:Fallback>
      </mc:AlternateContent>
      <p:pic>
        <p:nvPicPr>
          <p:cNvPr id="1034" name="Picture 6">
            <a:extLst>
              <a:ext uri="{FF2B5EF4-FFF2-40B4-BE49-F238E27FC236}">
                <a16:creationId xmlns:a16="http://schemas.microsoft.com/office/drawing/2014/main" id="{EB42A437-F23D-467E-8B41-D833D406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4168775"/>
            <a:ext cx="907256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編號版面配置區 3">
            <a:extLst>
              <a:ext uri="{FF2B5EF4-FFF2-40B4-BE49-F238E27FC236}">
                <a16:creationId xmlns:a16="http://schemas.microsoft.com/office/drawing/2014/main" id="{128F1885-6350-4278-937C-35020C01A85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0A073EE2-6094-40B4-B690-01CA6C736E3D}" type="slidenum">
              <a:rPr kumimoji="0" lang="zh-TW" altLang="en-US"/>
              <a:pPr eaLnBrk="1" hangingPunct="1"/>
              <a:t>20</a:t>
            </a:fld>
            <a:endParaRPr kumimoji="0" lang="en-US" altLang="zh-TW"/>
          </a:p>
        </p:txBody>
      </p:sp>
      <p:sp>
        <p:nvSpPr>
          <p:cNvPr id="57347" name="Rectangle 2">
            <a:extLst>
              <a:ext uri="{FF2B5EF4-FFF2-40B4-BE49-F238E27FC236}">
                <a16:creationId xmlns:a16="http://schemas.microsoft.com/office/drawing/2014/main" id="{89805A48-3846-4B74-BFB8-CBA983B029FD}"/>
              </a:ext>
            </a:extLst>
          </p:cNvPr>
          <p:cNvSpPr>
            <a:spLocks noGrp="1" noChangeArrowheads="1"/>
          </p:cNvSpPr>
          <p:nvPr>
            <p:ph type="title"/>
          </p:nvPr>
        </p:nvSpPr>
        <p:spPr/>
        <p:txBody>
          <a:bodyPr/>
          <a:lstStyle/>
          <a:p>
            <a:pPr eaLnBrk="1" hangingPunct="1"/>
            <a:endParaRPr lang="zh-TW" altLang="en-US"/>
          </a:p>
        </p:txBody>
      </p:sp>
      <p:pic>
        <p:nvPicPr>
          <p:cNvPr id="57348" name="Picture 4">
            <a:extLst>
              <a:ext uri="{FF2B5EF4-FFF2-40B4-BE49-F238E27FC236}">
                <a16:creationId xmlns:a16="http://schemas.microsoft.com/office/drawing/2014/main" id="{B2EED8B5-66BB-47A4-A36D-F8D1BCDAA01C}"/>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3850" y="384175"/>
            <a:ext cx="8102600" cy="6249988"/>
          </a:xfr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投影片編號版面配置區 3">
            <a:extLst>
              <a:ext uri="{FF2B5EF4-FFF2-40B4-BE49-F238E27FC236}">
                <a16:creationId xmlns:a16="http://schemas.microsoft.com/office/drawing/2014/main" id="{0B3830A7-B2EA-4F9B-AD17-5B4F5635AF4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7E0AB675-A1D3-41D9-90ED-81265D2408BC}" type="slidenum">
              <a:rPr kumimoji="0" lang="zh-TW" altLang="en-US"/>
              <a:pPr eaLnBrk="1" hangingPunct="1"/>
              <a:t>21</a:t>
            </a:fld>
            <a:endParaRPr kumimoji="0" lang="en-US" altLang="zh-TW"/>
          </a:p>
        </p:txBody>
      </p:sp>
      <p:sp>
        <p:nvSpPr>
          <p:cNvPr id="58371" name="Rectangle 2">
            <a:extLst>
              <a:ext uri="{FF2B5EF4-FFF2-40B4-BE49-F238E27FC236}">
                <a16:creationId xmlns:a16="http://schemas.microsoft.com/office/drawing/2014/main" id="{66AACCD6-C689-4C89-967E-7EABC7FC6193}"/>
              </a:ext>
            </a:extLst>
          </p:cNvPr>
          <p:cNvSpPr>
            <a:spLocks noGrp="1" noChangeArrowheads="1"/>
          </p:cNvSpPr>
          <p:nvPr>
            <p:ph type="title"/>
          </p:nvPr>
        </p:nvSpPr>
        <p:spPr/>
        <p:txBody>
          <a:bodyPr/>
          <a:lstStyle/>
          <a:p>
            <a:pPr eaLnBrk="1" hangingPunct="1"/>
            <a:endParaRPr lang="zh-TW" altLang="en-US"/>
          </a:p>
        </p:txBody>
      </p:sp>
      <p:sp>
        <p:nvSpPr>
          <p:cNvPr id="58372" name="Rectangle 3">
            <a:extLst>
              <a:ext uri="{FF2B5EF4-FFF2-40B4-BE49-F238E27FC236}">
                <a16:creationId xmlns:a16="http://schemas.microsoft.com/office/drawing/2014/main" id="{43F3FDFA-36D8-4480-A864-5344E51008FB}"/>
              </a:ext>
            </a:extLst>
          </p:cNvPr>
          <p:cNvSpPr>
            <a:spLocks noGrp="1" noChangeArrowheads="1"/>
          </p:cNvSpPr>
          <p:nvPr>
            <p:ph type="body" idx="1"/>
          </p:nvPr>
        </p:nvSpPr>
        <p:spPr/>
        <p:txBody>
          <a:bodyPr/>
          <a:lstStyle/>
          <a:p>
            <a:pPr eaLnBrk="1" hangingPunct="1"/>
            <a:r>
              <a:rPr lang="en-US" altLang="zh-TW"/>
              <a:t>In general, the arithmetic and geometric mean filters are well suited for random noise like Gaussian or uniform noise. The contraharmonic filter is well suited for impulse noise, but it has the disadvantage that it must be known whether the noise is dark or light in order to select the proper sign for </a:t>
            </a:r>
            <a:r>
              <a:rPr lang="en-US" altLang="zh-TW" i="1"/>
              <a:t>Q</a:t>
            </a:r>
            <a:r>
              <a:rPr lang="en-US" altLang="zh-TW"/>
              <a:t>. Fig. 5.9 shows results of choosing the wrong sign for </a:t>
            </a:r>
            <a:r>
              <a:rPr lang="en-US" altLang="zh-TW" i="1"/>
              <a:t>Q </a:t>
            </a:r>
            <a:r>
              <a:rPr lang="en-US" altLang="zh-TW"/>
              <a:t>can be disastrous. </a:t>
            </a:r>
            <a:endParaRPr lang="zh-TW" altLang="en-US"/>
          </a:p>
        </p:txBody>
      </p:sp>
      <p:pic>
        <p:nvPicPr>
          <p:cNvPr id="58373" name="Picture 4">
            <a:extLst>
              <a:ext uri="{FF2B5EF4-FFF2-40B4-BE49-F238E27FC236}">
                <a16:creationId xmlns:a16="http://schemas.microsoft.com/office/drawing/2014/main" id="{A07E34F2-35A0-4B92-92B4-FCE6336B9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379788"/>
            <a:ext cx="8353425"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投影片編號版面配置區 3">
            <a:extLst>
              <a:ext uri="{FF2B5EF4-FFF2-40B4-BE49-F238E27FC236}">
                <a16:creationId xmlns:a16="http://schemas.microsoft.com/office/drawing/2014/main" id="{A27B3097-0DB4-46FE-A4BB-0989F809BE8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0C8B8028-06E7-42D6-B2E8-0D45836DFF67}" type="slidenum">
              <a:rPr kumimoji="0" lang="zh-TW" altLang="en-US"/>
              <a:pPr eaLnBrk="1" hangingPunct="1"/>
              <a:t>22</a:t>
            </a:fld>
            <a:endParaRPr kumimoji="0" lang="en-US" altLang="zh-TW"/>
          </a:p>
        </p:txBody>
      </p:sp>
      <p:sp>
        <p:nvSpPr>
          <p:cNvPr id="11270" name="Rectangle 2">
            <a:extLst>
              <a:ext uri="{FF2B5EF4-FFF2-40B4-BE49-F238E27FC236}">
                <a16:creationId xmlns:a16="http://schemas.microsoft.com/office/drawing/2014/main" id="{A4C2F486-BA61-445D-B488-66EA0AB06FEE}"/>
              </a:ext>
            </a:extLst>
          </p:cNvPr>
          <p:cNvSpPr>
            <a:spLocks noGrp="1" noChangeArrowheads="1"/>
          </p:cNvSpPr>
          <p:nvPr>
            <p:ph type="title"/>
          </p:nvPr>
        </p:nvSpPr>
        <p:spPr/>
        <p:txBody>
          <a:bodyPr/>
          <a:lstStyle/>
          <a:p>
            <a:pPr eaLnBrk="1" hangingPunct="1"/>
            <a:r>
              <a:rPr lang="en-US" altLang="zh-TW"/>
              <a:t>Order-statistics filters</a:t>
            </a:r>
            <a:endParaRPr lang="zh-TW" altLang="en-US"/>
          </a:p>
        </p:txBody>
      </p:sp>
      <p:sp>
        <p:nvSpPr>
          <p:cNvPr id="11271" name="Rectangle 3">
            <a:extLst>
              <a:ext uri="{FF2B5EF4-FFF2-40B4-BE49-F238E27FC236}">
                <a16:creationId xmlns:a16="http://schemas.microsoft.com/office/drawing/2014/main" id="{A7C02942-11F6-4CA6-8A8D-2CA0DD757E18}"/>
              </a:ext>
            </a:extLst>
          </p:cNvPr>
          <p:cNvSpPr>
            <a:spLocks noGrp="1" noChangeArrowheads="1"/>
          </p:cNvSpPr>
          <p:nvPr>
            <p:ph type="body" idx="1"/>
          </p:nvPr>
        </p:nvSpPr>
        <p:spPr/>
        <p:txBody>
          <a:bodyPr/>
          <a:lstStyle/>
          <a:p>
            <a:pPr eaLnBrk="1" hangingPunct="1"/>
            <a:r>
              <a:rPr lang="en-US" altLang="zh-TW" dirty="0"/>
              <a:t>Order-statistics filters are spatial filters whose response is based on ordering (ranking) the pixels contained in the image area encompassed by the filter.</a:t>
            </a:r>
          </a:p>
          <a:p>
            <a:pPr eaLnBrk="1" hangingPunct="1"/>
            <a:r>
              <a:rPr lang="en-US" altLang="zh-TW" dirty="0"/>
              <a:t>The median filter is defined as:</a:t>
            </a:r>
          </a:p>
          <a:p>
            <a:pPr algn="r" eaLnBrk="1" hangingPunct="1">
              <a:buFont typeface="Wingdings" panose="05000000000000000000" pitchFamily="2" charset="2"/>
              <a:buNone/>
            </a:pPr>
            <a:r>
              <a:rPr lang="en-US" altLang="zh-TW" dirty="0"/>
              <a:t>(5.3-7)  </a:t>
            </a:r>
            <a:endParaRPr lang="en-US" altLang="zh-TW" i="1" dirty="0"/>
          </a:p>
          <a:p>
            <a:pPr lvl="1" eaLnBrk="1" hangingPunct="1">
              <a:spcBef>
                <a:spcPct val="60000"/>
              </a:spcBef>
            </a:pPr>
            <a:r>
              <a:rPr lang="en-US" altLang="zh-TW" dirty="0"/>
              <a:t>Median filters are particularly effective in the presence of both bipolar and unipolar impulse noise. </a:t>
            </a:r>
            <a:endParaRPr lang="zh-TW" altLang="en-US" dirty="0"/>
          </a:p>
          <a:p>
            <a:pPr eaLnBrk="1" hangingPunct="1"/>
            <a:r>
              <a:rPr lang="en-US" altLang="zh-TW" dirty="0"/>
              <a:t>The max and min filters are defined, respectively, as:</a:t>
            </a:r>
          </a:p>
          <a:p>
            <a:pPr algn="r" eaLnBrk="1" hangingPunct="1">
              <a:buFont typeface="Wingdings" panose="05000000000000000000" pitchFamily="2" charset="2"/>
              <a:buNone/>
            </a:pPr>
            <a:r>
              <a:rPr lang="en-US" altLang="zh-TW" dirty="0"/>
              <a:t>(5.3-8)</a:t>
            </a:r>
          </a:p>
          <a:p>
            <a:pPr algn="r" eaLnBrk="1" hangingPunct="1">
              <a:lnSpc>
                <a:spcPct val="140000"/>
              </a:lnSpc>
              <a:buFont typeface="Wingdings" panose="05000000000000000000" pitchFamily="2" charset="2"/>
              <a:buNone/>
            </a:pPr>
            <a:r>
              <a:rPr lang="en-US" altLang="zh-TW" dirty="0"/>
              <a:t>(5.3-9)</a:t>
            </a:r>
          </a:p>
        </p:txBody>
      </p:sp>
      <mc:AlternateContent xmlns:mc="http://schemas.openxmlformats.org/markup-compatibility/2006">
        <mc:Choice xmlns:a14="http://schemas.microsoft.com/office/drawing/2010/main" Requires="a14">
          <p:sp>
            <p:nvSpPr>
              <p:cNvPr id="11266" name="Object 4">
                <a:extLst>
                  <a:ext uri="{FF2B5EF4-FFF2-40B4-BE49-F238E27FC236}">
                    <a16:creationId xmlns:a16="http://schemas.microsoft.com/office/drawing/2014/main" id="{0EA85185-8651-4BFF-9143-9C66B98E7068}"/>
                  </a:ext>
                </a:extLst>
              </p:cNvPr>
              <p:cNvSpPr txBox="1"/>
              <p:nvPr/>
            </p:nvSpPr>
            <p:spPr bwMode="auto">
              <a:xfrm>
                <a:off x="1331118" y="3226858"/>
                <a:ext cx="3681413" cy="757237"/>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𝑓</m:t>
                          </m:r>
                        </m:e>
                      </m:ac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)= </m:t>
                      </m:r>
                      <m:limLow>
                        <m:limLowPr>
                          <m:ctrlPr>
                            <a:rPr lang="zh-TW" altLang="en-US" sz="2400" i="1">
                              <a:solidFill>
                                <a:srgbClr val="000000"/>
                              </a:solidFill>
                              <a:latin typeface="Cambria Math" panose="02040503050406030204" pitchFamily="18" charset="0"/>
                            </a:rPr>
                          </m:ctrlPr>
                        </m:limLowPr>
                        <m:e>
                          <m:r>
                            <m:rPr>
                              <m:sty m:val="p"/>
                            </m:rPr>
                            <a:rPr lang="zh-TW" altLang="en-US" sz="2400" i="1">
                              <a:solidFill>
                                <a:srgbClr val="000000"/>
                              </a:solidFill>
                              <a:latin typeface="Cambria Math" panose="02040503050406030204" pitchFamily="18" charset="0"/>
                            </a:rPr>
                            <m:t>median</m:t>
                          </m:r>
                        </m:e>
                        <m:lim>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0">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𝑆</m:t>
                              </m:r>
                            </m:e>
                            <m:sub>
                              <m:r>
                                <a:rPr lang="zh-TW" altLang="en-US" sz="2400" i="1">
                                  <a:solidFill>
                                    <a:srgbClr val="000000"/>
                                  </a:solidFill>
                                  <a:latin typeface="Cambria Math" panose="02040503050406030204" pitchFamily="18" charset="0"/>
                                </a:rPr>
                                <m:t>𝑥𝑦</m:t>
                              </m:r>
                            </m:sub>
                          </m:sSub>
                        </m:lim>
                      </m:limLow>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11266" name="Object 4">
                <a:extLst>
                  <a:ext uri="{FF2B5EF4-FFF2-40B4-BE49-F238E27FC236}">
                    <a16:creationId xmlns:a16="http://schemas.microsoft.com/office/drawing/2014/main" id="{0EA85185-8651-4BFF-9143-9C66B98E7068}"/>
                  </a:ext>
                </a:extLst>
              </p:cNvPr>
              <p:cNvSpPr txBox="1">
                <a:spLocks noRot="1" noChangeAspect="1" noMove="1" noResize="1" noEditPoints="1" noAdjustHandles="1" noChangeArrowheads="1" noChangeShapeType="1" noTextEdit="1"/>
              </p:cNvSpPr>
              <p:nvPr/>
            </p:nvSpPr>
            <p:spPr bwMode="auto">
              <a:xfrm>
                <a:off x="1331118" y="3226858"/>
                <a:ext cx="3681413" cy="757237"/>
              </a:xfrm>
              <a:prstGeom prst="rect">
                <a:avLst/>
              </a:prstGeom>
              <a:blipFill>
                <a:blip r:embed="rId2"/>
                <a:stretch>
                  <a:fillRect/>
                </a:stretch>
              </a:blipFill>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67" name="Object 5">
                <a:extLst>
                  <a:ext uri="{FF2B5EF4-FFF2-40B4-BE49-F238E27FC236}">
                    <a16:creationId xmlns:a16="http://schemas.microsoft.com/office/drawing/2014/main" id="{63DDC143-6137-4DC6-8664-73B65AC5EBAD}"/>
                  </a:ext>
                </a:extLst>
              </p:cNvPr>
              <p:cNvSpPr txBox="1"/>
              <p:nvPr/>
            </p:nvSpPr>
            <p:spPr bwMode="auto">
              <a:xfrm>
                <a:off x="1295400" y="5163343"/>
                <a:ext cx="3681413" cy="760413"/>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smtClean="0">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𝑓</m:t>
                          </m:r>
                        </m:e>
                      </m:acc>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e>
                      </m:d>
                      <m:r>
                        <a:rPr lang="zh-TW" altLang="en-US" sz="2400" i="1">
                          <a:solidFill>
                            <a:srgbClr val="000000"/>
                          </a:solidFill>
                          <a:latin typeface="Cambria Math" panose="02040503050406030204" pitchFamily="18" charset="0"/>
                        </a:rPr>
                        <m:t>=</m:t>
                      </m:r>
                      <m:limLow>
                        <m:limLowPr>
                          <m:ctrlPr>
                            <a:rPr lang="zh-TW" altLang="en-US" sz="2400" i="1">
                              <a:solidFill>
                                <a:srgbClr val="000000"/>
                              </a:solidFill>
                              <a:latin typeface="Cambria Math" panose="02040503050406030204" pitchFamily="18" charset="0"/>
                            </a:rPr>
                          </m:ctrlPr>
                        </m:limLowPr>
                        <m:e>
                          <m:r>
                            <m:rPr>
                              <m:sty m:val="p"/>
                            </m:rPr>
                            <a:rPr lang="zh-TW" altLang="en-US" sz="2400" i="0">
                              <a:solidFill>
                                <a:srgbClr val="000000"/>
                              </a:solidFill>
                              <a:latin typeface="Cambria Math" panose="02040503050406030204" pitchFamily="18" charset="0"/>
                            </a:rPr>
                            <m:t>max</m:t>
                          </m:r>
                        </m:e>
                        <m:lim>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e>
                          </m:d>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𝑆</m:t>
                              </m:r>
                            </m:e>
                            <m:sub>
                              <m:r>
                                <a:rPr lang="zh-TW" altLang="en-US" sz="2400" i="1">
                                  <a:solidFill>
                                    <a:srgbClr val="000000"/>
                                  </a:solidFill>
                                  <a:latin typeface="Cambria Math" panose="02040503050406030204" pitchFamily="18" charset="0"/>
                                </a:rPr>
                                <m:t>𝑥𝑦</m:t>
                              </m:r>
                            </m:sub>
                          </m:sSub>
                        </m:lim>
                      </m:limLow>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𝑔</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e>
                          </m:d>
                        </m:e>
                      </m:d>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xmlns="">
          <p:sp>
            <p:nvSpPr>
              <p:cNvPr id="11267" name="Object 5">
                <a:extLst>
                  <a:ext uri="{FF2B5EF4-FFF2-40B4-BE49-F238E27FC236}">
                    <a16:creationId xmlns:a16="http://schemas.microsoft.com/office/drawing/2014/main" id="{63DDC143-6137-4DC6-8664-73B65AC5EBAD}"/>
                  </a:ext>
                </a:extLst>
              </p:cNvPr>
              <p:cNvSpPr txBox="1">
                <a:spLocks noRot="1" noChangeAspect="1" noMove="1" noResize="1" noEditPoints="1" noAdjustHandles="1" noChangeArrowheads="1" noChangeShapeType="1" noTextEdit="1"/>
              </p:cNvSpPr>
              <p:nvPr/>
            </p:nvSpPr>
            <p:spPr bwMode="auto">
              <a:xfrm>
                <a:off x="1295400" y="5163343"/>
                <a:ext cx="3681413" cy="76041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68" name="Object 6">
                <a:extLst>
                  <a:ext uri="{FF2B5EF4-FFF2-40B4-BE49-F238E27FC236}">
                    <a16:creationId xmlns:a16="http://schemas.microsoft.com/office/drawing/2014/main" id="{757BD114-5896-4557-BE82-8BBF803EB747}"/>
                  </a:ext>
                </a:extLst>
              </p:cNvPr>
              <p:cNvSpPr txBox="1"/>
              <p:nvPr/>
            </p:nvSpPr>
            <p:spPr bwMode="auto">
              <a:xfrm>
                <a:off x="1295400" y="5803900"/>
                <a:ext cx="3636640" cy="769938"/>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𝑓</m:t>
                          </m:r>
                        </m:e>
                      </m:ac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limLow>
                        <m:limLowPr>
                          <m:ctrlPr>
                            <a:rPr lang="zh-TW" altLang="en-US" sz="2400" i="1">
                              <a:solidFill>
                                <a:srgbClr val="000000"/>
                              </a:solidFill>
                              <a:latin typeface="Cambria Math" panose="02040503050406030204" pitchFamily="18" charset="0"/>
                            </a:rPr>
                          </m:ctrlPr>
                        </m:limLowPr>
                        <m:e>
                          <m:r>
                            <m:rPr>
                              <m:sty m:val="p"/>
                            </m:rPr>
                            <a:rPr lang="zh-TW" altLang="en-US" sz="2400" i="0">
                              <a:solidFill>
                                <a:srgbClr val="000000"/>
                              </a:solidFill>
                              <a:latin typeface="Cambria Math" panose="02040503050406030204" pitchFamily="18" charset="0"/>
                            </a:rPr>
                            <m:t>min</m:t>
                          </m:r>
                        </m:e>
                        <m:lim>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𝑆</m:t>
                              </m:r>
                            </m:e>
                            <m:sub>
                              <m:r>
                                <a:rPr lang="zh-TW" altLang="en-US" sz="2400" i="1">
                                  <a:solidFill>
                                    <a:srgbClr val="000000"/>
                                  </a:solidFill>
                                  <a:latin typeface="Cambria Math" panose="02040503050406030204" pitchFamily="18" charset="0"/>
                                </a:rPr>
                                <m:t>𝑥𝑦</m:t>
                              </m:r>
                            </m:sub>
                          </m:sSub>
                        </m:lim>
                      </m:limLow>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11268" name="Object 6">
                <a:extLst>
                  <a:ext uri="{FF2B5EF4-FFF2-40B4-BE49-F238E27FC236}">
                    <a16:creationId xmlns:a16="http://schemas.microsoft.com/office/drawing/2014/main" id="{757BD114-5896-4557-BE82-8BBF803EB747}"/>
                  </a:ext>
                </a:extLst>
              </p:cNvPr>
              <p:cNvSpPr txBox="1">
                <a:spLocks noRot="1" noChangeAspect="1" noMove="1" noResize="1" noEditPoints="1" noAdjustHandles="1" noChangeArrowheads="1" noChangeShapeType="1" noTextEdit="1"/>
              </p:cNvSpPr>
              <p:nvPr/>
            </p:nvSpPr>
            <p:spPr bwMode="auto">
              <a:xfrm>
                <a:off x="1295400" y="5803900"/>
                <a:ext cx="3636640" cy="769938"/>
              </a:xfrm>
              <a:prstGeom prst="rect">
                <a:avLst/>
              </a:prstGeom>
              <a:blipFill>
                <a:blip r:embed="rId6"/>
                <a:stretch>
                  <a:fillRect/>
                </a:stretch>
              </a:blipFill>
            </p:spPr>
            <p:txBody>
              <a:bodyPr/>
              <a:lstStyle/>
              <a:p>
                <a:r>
                  <a:rPr lang="zh-TW"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投影片編號版面配置區 3">
            <a:extLst>
              <a:ext uri="{FF2B5EF4-FFF2-40B4-BE49-F238E27FC236}">
                <a16:creationId xmlns:a16="http://schemas.microsoft.com/office/drawing/2014/main" id="{F3F43163-FD4F-4D69-BB03-D9310CB96E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A2DF423-FB1E-4792-B5D1-36C2C8F10C21}" type="slidenum">
              <a:rPr kumimoji="0" lang="zh-TW" altLang="en-US"/>
              <a:pPr eaLnBrk="1" hangingPunct="1"/>
              <a:t>23</a:t>
            </a:fld>
            <a:endParaRPr kumimoji="0" lang="en-US" altLang="zh-TW"/>
          </a:p>
        </p:txBody>
      </p:sp>
      <p:sp>
        <p:nvSpPr>
          <p:cNvPr id="12293" name="Rectangle 2">
            <a:extLst>
              <a:ext uri="{FF2B5EF4-FFF2-40B4-BE49-F238E27FC236}">
                <a16:creationId xmlns:a16="http://schemas.microsoft.com/office/drawing/2014/main" id="{52537DE5-6F37-4366-B119-C94614389593}"/>
              </a:ext>
            </a:extLst>
          </p:cNvPr>
          <p:cNvSpPr>
            <a:spLocks noGrp="1" noChangeArrowheads="1"/>
          </p:cNvSpPr>
          <p:nvPr>
            <p:ph type="title"/>
          </p:nvPr>
        </p:nvSpPr>
        <p:spPr/>
        <p:txBody>
          <a:bodyPr/>
          <a:lstStyle/>
          <a:p>
            <a:pPr eaLnBrk="1" hangingPunct="1"/>
            <a:endParaRPr lang="zh-TW" altLang="en-US"/>
          </a:p>
        </p:txBody>
      </p:sp>
      <p:sp>
        <p:nvSpPr>
          <p:cNvPr id="12294" name="Rectangle 3">
            <a:extLst>
              <a:ext uri="{FF2B5EF4-FFF2-40B4-BE49-F238E27FC236}">
                <a16:creationId xmlns:a16="http://schemas.microsoft.com/office/drawing/2014/main" id="{AD204E6F-ED49-4EB6-9042-07219ACF2FC3}"/>
              </a:ext>
            </a:extLst>
          </p:cNvPr>
          <p:cNvSpPr>
            <a:spLocks noGrp="1" noChangeArrowheads="1"/>
          </p:cNvSpPr>
          <p:nvPr>
            <p:ph type="body" idx="1"/>
          </p:nvPr>
        </p:nvSpPr>
        <p:spPr>
          <a:xfrm>
            <a:off x="107950" y="0"/>
            <a:ext cx="8847138" cy="6858000"/>
          </a:xfrm>
        </p:spPr>
        <p:txBody>
          <a:bodyPr/>
          <a:lstStyle/>
          <a:p>
            <a:pPr eaLnBrk="1" hangingPunct="1"/>
            <a:r>
              <a:rPr lang="en-US" altLang="zh-TW"/>
              <a:t>The midpoint filter is given by:</a:t>
            </a:r>
          </a:p>
          <a:p>
            <a:pPr algn="r" eaLnBrk="1" hangingPunct="1">
              <a:lnSpc>
                <a:spcPct val="160000"/>
              </a:lnSpc>
              <a:buFont typeface="Wingdings" panose="05000000000000000000" pitchFamily="2" charset="2"/>
              <a:buNone/>
            </a:pPr>
            <a:r>
              <a:rPr lang="en-US" altLang="zh-TW"/>
              <a:t>(5.3-10)    </a:t>
            </a:r>
            <a:endParaRPr lang="en-US" altLang="zh-TW" i="1"/>
          </a:p>
          <a:p>
            <a:pPr lvl="1" eaLnBrk="1" hangingPunct="1">
              <a:spcBef>
                <a:spcPct val="85000"/>
              </a:spcBef>
            </a:pPr>
            <a:r>
              <a:rPr lang="en-US" altLang="zh-TW"/>
              <a:t>Note that this filter combines order statistics and averaging. This filter works best for randomly distributed noise, like Gaussian or uniform noise.</a:t>
            </a:r>
            <a:endParaRPr lang="zh-TW" altLang="en-US"/>
          </a:p>
          <a:p>
            <a:pPr eaLnBrk="1" hangingPunct="1"/>
            <a:r>
              <a:rPr lang="en-US" altLang="zh-TW"/>
              <a:t>If we delete the </a:t>
            </a:r>
            <a:r>
              <a:rPr lang="en-US" altLang="zh-TW" i="1"/>
              <a:t>d</a:t>
            </a:r>
            <a:r>
              <a:rPr lang="en-US" altLang="zh-TW"/>
              <a:t>/2 lowest and the </a:t>
            </a:r>
            <a:r>
              <a:rPr lang="en-US" altLang="zh-TW" i="1"/>
              <a:t>d</a:t>
            </a:r>
            <a:r>
              <a:rPr lang="en-US" altLang="zh-TW"/>
              <a:t>/2 highest gray-level values of </a:t>
            </a:r>
            <a:r>
              <a:rPr lang="en-US" altLang="zh-TW" i="1"/>
              <a:t>g</a:t>
            </a:r>
            <a:r>
              <a:rPr lang="en-US" altLang="zh-TW"/>
              <a:t>(</a:t>
            </a:r>
            <a:r>
              <a:rPr lang="en-US" altLang="zh-TW" i="1"/>
              <a:t>s</a:t>
            </a:r>
            <a:r>
              <a:rPr lang="en-US" altLang="zh-TW"/>
              <a:t>, </a:t>
            </a:r>
            <a:r>
              <a:rPr lang="en-US" altLang="zh-TW" i="1"/>
              <a:t>t</a:t>
            </a:r>
            <a:r>
              <a:rPr lang="en-US" altLang="zh-TW"/>
              <a:t>) in the neighborhood </a:t>
            </a:r>
            <a:r>
              <a:rPr lang="en-US" altLang="zh-TW" i="1"/>
              <a:t>S</a:t>
            </a:r>
            <a:r>
              <a:rPr lang="en-US" altLang="zh-TW" i="1" baseline="-25000"/>
              <a:t>xy</a:t>
            </a:r>
            <a:r>
              <a:rPr lang="en-US" altLang="zh-TW" i="1"/>
              <a:t> </a:t>
            </a:r>
            <a:r>
              <a:rPr lang="en-US" altLang="zh-TW"/>
              <a:t>and let </a:t>
            </a:r>
            <a:r>
              <a:rPr lang="en-US" altLang="zh-TW" i="1"/>
              <a:t>g</a:t>
            </a:r>
            <a:r>
              <a:rPr lang="en-US" altLang="zh-TW" i="1" baseline="-25000"/>
              <a:t>r</a:t>
            </a:r>
            <a:r>
              <a:rPr lang="en-US" altLang="zh-TW"/>
              <a:t>(</a:t>
            </a:r>
            <a:r>
              <a:rPr lang="en-US" altLang="zh-TW" i="1"/>
              <a:t>s</a:t>
            </a:r>
            <a:r>
              <a:rPr lang="en-US" altLang="zh-TW"/>
              <a:t>, </a:t>
            </a:r>
            <a:r>
              <a:rPr lang="en-US" altLang="zh-TW" i="1"/>
              <a:t>t</a:t>
            </a:r>
            <a:r>
              <a:rPr lang="en-US" altLang="zh-TW"/>
              <a:t>) represent the remaining </a:t>
            </a:r>
            <a:r>
              <a:rPr lang="en-US" altLang="zh-TW" i="1"/>
              <a:t>mn </a:t>
            </a:r>
            <a:r>
              <a:rPr lang="en-US" altLang="zh-TW" i="1">
                <a:latin typeface="Arial" panose="020B0604020202020204" pitchFamily="34" charset="0"/>
              </a:rPr>
              <a:t>–</a:t>
            </a:r>
            <a:r>
              <a:rPr lang="en-US" altLang="zh-TW" i="1"/>
              <a:t> d </a:t>
            </a:r>
            <a:r>
              <a:rPr lang="en-US" altLang="zh-TW"/>
              <a:t>pixels. A filter formed by averaging these remaining pixels is called an </a:t>
            </a:r>
            <a:r>
              <a:rPr lang="en-US" altLang="zh-TW" i="1"/>
              <a:t>alpha-trimmed mean</a:t>
            </a:r>
            <a:r>
              <a:rPr lang="en-US" altLang="zh-TW"/>
              <a:t> filter:</a:t>
            </a:r>
          </a:p>
          <a:p>
            <a:pPr algn="r" eaLnBrk="1" hangingPunct="1">
              <a:lnSpc>
                <a:spcPct val="110000"/>
              </a:lnSpc>
              <a:buFont typeface="Wingdings" panose="05000000000000000000" pitchFamily="2" charset="2"/>
              <a:buNone/>
            </a:pPr>
            <a:r>
              <a:rPr lang="en-US" altLang="zh-TW"/>
              <a:t>(5.3-11)</a:t>
            </a:r>
          </a:p>
          <a:p>
            <a:pPr lvl="1" eaLnBrk="1" hangingPunct="1">
              <a:spcBef>
                <a:spcPct val="90000"/>
              </a:spcBef>
            </a:pPr>
            <a:r>
              <a:rPr lang="en-US" altLang="zh-TW"/>
              <a:t>The alpha-trimmed filter is useful in situations involving multiple types of noise, such as a combination of salt-and-pepper and Gaussian noise.</a:t>
            </a:r>
            <a:endParaRPr lang="zh-TW" altLang="en-US"/>
          </a:p>
        </p:txBody>
      </p:sp>
      <p:graphicFrame>
        <p:nvGraphicFramePr>
          <p:cNvPr id="12290" name="Object 4">
            <a:extLst>
              <a:ext uri="{FF2B5EF4-FFF2-40B4-BE49-F238E27FC236}">
                <a16:creationId xmlns:a16="http://schemas.microsoft.com/office/drawing/2014/main" id="{9D8E5752-4851-4E54-90FE-B30243789853}"/>
              </a:ext>
            </a:extLst>
          </p:cNvPr>
          <p:cNvGraphicFramePr>
            <a:graphicFrameLocks noChangeAspect="1"/>
          </p:cNvGraphicFramePr>
          <p:nvPr/>
        </p:nvGraphicFramePr>
        <p:xfrm>
          <a:off x="1187450" y="458788"/>
          <a:ext cx="6342063" cy="1046162"/>
        </p:xfrm>
        <a:graphic>
          <a:graphicData uri="http://schemas.openxmlformats.org/presentationml/2006/ole">
            <mc:AlternateContent xmlns:mc="http://schemas.openxmlformats.org/markup-compatibility/2006">
              <mc:Choice xmlns:v="urn:schemas-microsoft-com:vml" Requires="v">
                <p:oleObj spid="_x0000_s12377" name="方程式" r:id="rId3" imgW="2679480" imgH="431640" progId="Equation.3">
                  <p:embed/>
                </p:oleObj>
              </mc:Choice>
              <mc:Fallback>
                <p:oleObj name="方程式" r:id="rId3" imgW="2679480" imgH="431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58788"/>
                        <a:ext cx="6342063" cy="1046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2291" name="Object 5">
                <a:extLst>
                  <a:ext uri="{FF2B5EF4-FFF2-40B4-BE49-F238E27FC236}">
                    <a16:creationId xmlns:a16="http://schemas.microsoft.com/office/drawing/2014/main" id="{1E5C326C-8A6F-4746-BE93-60C75D94F2DB}"/>
                  </a:ext>
                </a:extLst>
              </p:cNvPr>
              <p:cNvSpPr txBox="1"/>
              <p:nvPr/>
            </p:nvSpPr>
            <p:spPr bwMode="auto">
              <a:xfrm>
                <a:off x="1259632" y="4725144"/>
                <a:ext cx="5224462" cy="1125538"/>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smtClean="0">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𝑓</m:t>
                          </m:r>
                        </m:e>
                      </m:acc>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e>
                      </m:d>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𝑚𝑛</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𝑑</m:t>
                          </m:r>
                        </m:den>
                      </m:f>
                      <m:nary>
                        <m:naryPr>
                          <m:chr m:val="∑"/>
                          <m:supHide m:val="on"/>
                          <m:ctrlPr>
                            <a:rPr lang="zh-TW" altLang="en-US" sz="2400" i="1">
                              <a:solidFill>
                                <a:srgbClr val="000000"/>
                              </a:solidFill>
                              <a:latin typeface="Cambria Math" panose="02040503050406030204" pitchFamily="18" charset="0"/>
                            </a:rPr>
                          </m:ctrlPr>
                        </m:naryPr>
                        <m:sub>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e>
                          </m:d>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𝑆</m:t>
                              </m:r>
                            </m:e>
                            <m:sub>
                              <m:r>
                                <a:rPr lang="zh-TW" altLang="en-US" sz="2400" i="1">
                                  <a:solidFill>
                                    <a:srgbClr val="000000"/>
                                  </a:solidFill>
                                  <a:latin typeface="Cambria Math" panose="02040503050406030204" pitchFamily="18" charset="0"/>
                                </a:rPr>
                                <m:t>𝑥𝑦</m:t>
                              </m:r>
                            </m:sub>
                          </m:sSub>
                        </m:sub>
                        <m:sup/>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𝑔</m:t>
                              </m:r>
                            </m:e>
                            <m:sub>
                              <m:r>
                                <a:rPr lang="zh-TW" altLang="en-US" sz="2400" i="1">
                                  <a:solidFill>
                                    <a:srgbClr val="000000"/>
                                  </a:solidFill>
                                  <a:latin typeface="Cambria Math" panose="02040503050406030204" pitchFamily="18" charset="0"/>
                                </a:rPr>
                                <m:t>𝑟</m:t>
                              </m:r>
                            </m:sub>
                          </m:sSub>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e>
                          </m:d>
                        </m:e>
                      </m:nary>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xmlns="">
          <p:sp>
            <p:nvSpPr>
              <p:cNvPr id="12291" name="Object 5">
                <a:extLst>
                  <a:ext uri="{FF2B5EF4-FFF2-40B4-BE49-F238E27FC236}">
                    <a16:creationId xmlns:a16="http://schemas.microsoft.com/office/drawing/2014/main" id="{1E5C326C-8A6F-4746-BE93-60C75D94F2DB}"/>
                  </a:ext>
                </a:extLst>
              </p:cNvPr>
              <p:cNvSpPr txBox="1">
                <a:spLocks noRot="1" noChangeAspect="1" noMove="1" noResize="1" noEditPoints="1" noAdjustHandles="1" noChangeArrowheads="1" noChangeShapeType="1" noTextEdit="1"/>
              </p:cNvSpPr>
              <p:nvPr/>
            </p:nvSpPr>
            <p:spPr bwMode="auto">
              <a:xfrm>
                <a:off x="1259632" y="4725144"/>
                <a:ext cx="5224462" cy="1125538"/>
              </a:xfrm>
              <a:prstGeom prst="rect">
                <a:avLst/>
              </a:prstGeom>
              <a:blipFill>
                <a:blip r:embed="rId5"/>
                <a:stretch>
                  <a:fillRect/>
                </a:stretch>
              </a:blipFill>
            </p:spPr>
            <p:txBody>
              <a:bodyPr/>
              <a:lstStyle/>
              <a:p>
                <a:r>
                  <a:rPr lang="zh-TW"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編號版面配置區 3">
            <a:extLst>
              <a:ext uri="{FF2B5EF4-FFF2-40B4-BE49-F238E27FC236}">
                <a16:creationId xmlns:a16="http://schemas.microsoft.com/office/drawing/2014/main" id="{0761DB2E-7F6B-4B0C-AA7D-693335D06FB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8D825549-097C-4B4E-8698-0CF04D13FE5B}" type="slidenum">
              <a:rPr kumimoji="0" lang="zh-TW" altLang="en-US"/>
              <a:pPr eaLnBrk="1" hangingPunct="1"/>
              <a:t>24</a:t>
            </a:fld>
            <a:endParaRPr kumimoji="0" lang="en-US" altLang="zh-TW"/>
          </a:p>
        </p:txBody>
      </p:sp>
      <p:sp>
        <p:nvSpPr>
          <p:cNvPr id="59395" name="Rectangle 2">
            <a:extLst>
              <a:ext uri="{FF2B5EF4-FFF2-40B4-BE49-F238E27FC236}">
                <a16:creationId xmlns:a16="http://schemas.microsoft.com/office/drawing/2014/main" id="{3F2D7198-A9FE-4ED4-B090-66CC6D28A41A}"/>
              </a:ext>
            </a:extLst>
          </p:cNvPr>
          <p:cNvSpPr>
            <a:spLocks noGrp="1" noChangeArrowheads="1"/>
          </p:cNvSpPr>
          <p:nvPr>
            <p:ph type="title"/>
          </p:nvPr>
        </p:nvSpPr>
        <p:spPr/>
        <p:txBody>
          <a:bodyPr/>
          <a:lstStyle/>
          <a:p>
            <a:pPr eaLnBrk="1" hangingPunct="1"/>
            <a:endParaRPr lang="zh-TW" altLang="en-US"/>
          </a:p>
        </p:txBody>
      </p:sp>
      <p:sp>
        <p:nvSpPr>
          <p:cNvPr id="59396" name="Rectangle 3">
            <a:extLst>
              <a:ext uri="{FF2B5EF4-FFF2-40B4-BE49-F238E27FC236}">
                <a16:creationId xmlns:a16="http://schemas.microsoft.com/office/drawing/2014/main" id="{D2430445-6D79-495C-A49F-07E62FFA3E40}"/>
              </a:ext>
            </a:extLst>
          </p:cNvPr>
          <p:cNvSpPr>
            <a:spLocks noGrp="1" noChangeArrowheads="1"/>
          </p:cNvSpPr>
          <p:nvPr>
            <p:ph type="body" idx="1"/>
          </p:nvPr>
        </p:nvSpPr>
        <p:spPr>
          <a:xfrm>
            <a:off x="107950" y="0"/>
            <a:ext cx="8847138" cy="6597650"/>
          </a:xfrm>
        </p:spPr>
        <p:txBody>
          <a:bodyPr/>
          <a:lstStyle/>
          <a:p>
            <a:pPr eaLnBrk="1" hangingPunct="1">
              <a:lnSpc>
                <a:spcPct val="90000"/>
              </a:lnSpc>
            </a:pPr>
            <a:r>
              <a:rPr lang="en-US" altLang="zh-TW"/>
              <a:t>Fig. 5.10(a) shows the circuit image corrupted by impulse noise with probabilities </a:t>
            </a:r>
            <a:r>
              <a:rPr lang="en-US" altLang="zh-TW" i="1"/>
              <a:t>P</a:t>
            </a:r>
            <a:r>
              <a:rPr lang="en-US" altLang="zh-TW" i="1" baseline="-25000"/>
              <a:t>a</a:t>
            </a:r>
            <a:r>
              <a:rPr lang="en-US" altLang="zh-TW"/>
              <a:t>=</a:t>
            </a:r>
            <a:r>
              <a:rPr lang="en-US" altLang="zh-TW" i="1"/>
              <a:t>P</a:t>
            </a:r>
            <a:r>
              <a:rPr lang="en-US" altLang="zh-TW" i="1" baseline="-25000"/>
              <a:t>b</a:t>
            </a:r>
            <a:r>
              <a:rPr lang="en-US" altLang="zh-TW"/>
              <a:t>=0.1. Fig. 5.10(b)~(d) shows the results of 3</a:t>
            </a:r>
            <a:r>
              <a:rPr lang="en-US" altLang="zh-TW" sz="1400"/>
              <a:t> </a:t>
            </a:r>
            <a:r>
              <a:rPr lang="en-US" altLang="zh-TW">
                <a:sym typeface="Symbol" panose="05050102010706020507" pitchFamily="18" charset="2"/>
              </a:rPr>
              <a:t></a:t>
            </a:r>
            <a:r>
              <a:rPr lang="en-US" altLang="zh-TW" sz="1400">
                <a:sym typeface="Symbol" panose="05050102010706020507" pitchFamily="18" charset="2"/>
              </a:rPr>
              <a:t> </a:t>
            </a:r>
            <a:r>
              <a:rPr lang="en-US" altLang="zh-TW">
                <a:sym typeface="Symbol" panose="05050102010706020507" pitchFamily="18" charset="2"/>
              </a:rPr>
              <a:t>3 median filtering using 1, 2, and 3 iterations.</a:t>
            </a:r>
            <a:endParaRPr lang="zh-TW" altLang="en-US"/>
          </a:p>
        </p:txBody>
      </p:sp>
      <p:pic>
        <p:nvPicPr>
          <p:cNvPr id="59397" name="Picture 4">
            <a:extLst>
              <a:ext uri="{FF2B5EF4-FFF2-40B4-BE49-F238E27FC236}">
                <a16:creationId xmlns:a16="http://schemas.microsoft.com/office/drawing/2014/main" id="{EEF3456C-5EC8-4C70-9596-9D7BA2FA9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1193800"/>
            <a:ext cx="7058025" cy="544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投影片編號版面配置區 3">
            <a:extLst>
              <a:ext uri="{FF2B5EF4-FFF2-40B4-BE49-F238E27FC236}">
                <a16:creationId xmlns:a16="http://schemas.microsoft.com/office/drawing/2014/main" id="{852A8B92-4977-4F39-84F7-E99C5FA7DE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029E39FB-F801-4826-A848-DD1AD0AF18CF}" type="slidenum">
              <a:rPr kumimoji="0" lang="zh-TW" altLang="en-US"/>
              <a:pPr eaLnBrk="1" hangingPunct="1"/>
              <a:t>25</a:t>
            </a:fld>
            <a:endParaRPr kumimoji="0" lang="en-US" altLang="zh-TW"/>
          </a:p>
        </p:txBody>
      </p:sp>
      <p:sp>
        <p:nvSpPr>
          <p:cNvPr id="60419" name="Rectangle 2">
            <a:extLst>
              <a:ext uri="{FF2B5EF4-FFF2-40B4-BE49-F238E27FC236}">
                <a16:creationId xmlns:a16="http://schemas.microsoft.com/office/drawing/2014/main" id="{34286756-FE71-4F9C-8172-28C626206CB1}"/>
              </a:ext>
            </a:extLst>
          </p:cNvPr>
          <p:cNvSpPr>
            <a:spLocks noGrp="1" noChangeArrowheads="1"/>
          </p:cNvSpPr>
          <p:nvPr>
            <p:ph type="title"/>
          </p:nvPr>
        </p:nvSpPr>
        <p:spPr/>
        <p:txBody>
          <a:bodyPr/>
          <a:lstStyle/>
          <a:p>
            <a:pPr eaLnBrk="1" hangingPunct="1"/>
            <a:endParaRPr lang="zh-TW" altLang="en-US"/>
          </a:p>
        </p:txBody>
      </p:sp>
      <p:sp>
        <p:nvSpPr>
          <p:cNvPr id="60420" name="Rectangle 3">
            <a:extLst>
              <a:ext uri="{FF2B5EF4-FFF2-40B4-BE49-F238E27FC236}">
                <a16:creationId xmlns:a16="http://schemas.microsoft.com/office/drawing/2014/main" id="{726D6682-EEA0-44B6-9CC7-63E65F595FCA}"/>
              </a:ext>
            </a:extLst>
          </p:cNvPr>
          <p:cNvSpPr>
            <a:spLocks noGrp="1" noChangeArrowheads="1"/>
          </p:cNvSpPr>
          <p:nvPr>
            <p:ph type="body" idx="1"/>
          </p:nvPr>
        </p:nvSpPr>
        <p:spPr/>
        <p:txBody>
          <a:bodyPr/>
          <a:lstStyle/>
          <a:p>
            <a:pPr eaLnBrk="1" hangingPunct="1"/>
            <a:r>
              <a:rPr lang="en-US" altLang="zh-TW">
                <a:sym typeface="Symbol" panose="05050102010706020507" pitchFamily="18" charset="2"/>
              </a:rPr>
              <a:t>Fig. 5.11(a) shows the result of applying </a:t>
            </a:r>
            <a:r>
              <a:rPr lang="en-US" altLang="zh-TW"/>
              <a:t>3 </a:t>
            </a:r>
            <a:r>
              <a:rPr lang="en-US" altLang="zh-TW">
                <a:sym typeface="Symbol" panose="05050102010706020507" pitchFamily="18" charset="2"/>
              </a:rPr>
              <a:t> 3 max filtering to the pepper noise image of Fig. 5.8(a) and Fig. 5.11(b) shows the result of applying </a:t>
            </a:r>
            <a:r>
              <a:rPr lang="en-US" altLang="zh-TW"/>
              <a:t>3 </a:t>
            </a:r>
            <a:r>
              <a:rPr lang="en-US" altLang="zh-TW">
                <a:sym typeface="Symbol" panose="05050102010706020507" pitchFamily="18" charset="2"/>
              </a:rPr>
              <a:t> 3 min filtering to the image in Fig. 5.8(b).</a:t>
            </a:r>
            <a:endParaRPr lang="zh-TW" altLang="en-US"/>
          </a:p>
        </p:txBody>
      </p:sp>
      <p:pic>
        <p:nvPicPr>
          <p:cNvPr id="60421" name="Picture 4">
            <a:extLst>
              <a:ext uri="{FF2B5EF4-FFF2-40B4-BE49-F238E27FC236}">
                <a16:creationId xmlns:a16="http://schemas.microsoft.com/office/drawing/2014/main" id="{EB0786FD-CA29-43BB-9769-3DF88277A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197100"/>
            <a:ext cx="8207375"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投影片編號版面配置區 3">
            <a:extLst>
              <a:ext uri="{FF2B5EF4-FFF2-40B4-BE49-F238E27FC236}">
                <a16:creationId xmlns:a16="http://schemas.microsoft.com/office/drawing/2014/main" id="{347CC7E9-8C8A-4730-943A-B20A6B212A2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40BB8B1C-D5E0-4008-AEE6-7DA113C11F3E}" type="slidenum">
              <a:rPr kumimoji="0" lang="zh-TW" altLang="en-US"/>
              <a:pPr eaLnBrk="1" hangingPunct="1"/>
              <a:t>26</a:t>
            </a:fld>
            <a:endParaRPr kumimoji="0" lang="en-US" altLang="zh-TW"/>
          </a:p>
        </p:txBody>
      </p:sp>
      <p:sp>
        <p:nvSpPr>
          <p:cNvPr id="61443" name="Rectangle 2">
            <a:extLst>
              <a:ext uri="{FF2B5EF4-FFF2-40B4-BE49-F238E27FC236}">
                <a16:creationId xmlns:a16="http://schemas.microsoft.com/office/drawing/2014/main" id="{9D05CE1E-9EE4-48ED-8707-0DD984A8AD31}"/>
              </a:ext>
            </a:extLst>
          </p:cNvPr>
          <p:cNvSpPr>
            <a:spLocks noGrp="1" noChangeArrowheads="1"/>
          </p:cNvSpPr>
          <p:nvPr>
            <p:ph type="title"/>
          </p:nvPr>
        </p:nvSpPr>
        <p:spPr/>
        <p:txBody>
          <a:bodyPr/>
          <a:lstStyle/>
          <a:p>
            <a:pPr eaLnBrk="1" hangingPunct="1"/>
            <a:endParaRPr lang="zh-TW" altLang="en-US"/>
          </a:p>
        </p:txBody>
      </p:sp>
      <p:sp>
        <p:nvSpPr>
          <p:cNvPr id="61444" name="Rectangle 3">
            <a:extLst>
              <a:ext uri="{FF2B5EF4-FFF2-40B4-BE49-F238E27FC236}">
                <a16:creationId xmlns:a16="http://schemas.microsoft.com/office/drawing/2014/main" id="{35E127BF-B66C-448E-B35B-2FE466F0DFF7}"/>
              </a:ext>
            </a:extLst>
          </p:cNvPr>
          <p:cNvSpPr>
            <a:spLocks noGrp="1" noChangeArrowheads="1"/>
          </p:cNvSpPr>
          <p:nvPr>
            <p:ph type="body" idx="1"/>
          </p:nvPr>
        </p:nvSpPr>
        <p:spPr>
          <a:xfrm>
            <a:off x="107950" y="115888"/>
            <a:ext cx="4824413" cy="6626225"/>
          </a:xfrm>
        </p:spPr>
        <p:txBody>
          <a:bodyPr/>
          <a:lstStyle/>
          <a:p>
            <a:pPr eaLnBrk="1" hangingPunct="1">
              <a:lnSpc>
                <a:spcPct val="90000"/>
              </a:lnSpc>
            </a:pPr>
            <a:r>
              <a:rPr lang="en-US" altLang="zh-TW">
                <a:sym typeface="Symbol" panose="05050102010706020507" pitchFamily="18" charset="2"/>
              </a:rPr>
              <a:t>Fig. 5.12(a) shows the circuit image corrupted by additive, uniform noise of variance 800 and zero mean and then by additive salt-and-pepper noise with </a:t>
            </a:r>
            <a:r>
              <a:rPr lang="en-US" altLang="zh-TW" i="1"/>
              <a:t>P</a:t>
            </a:r>
            <a:r>
              <a:rPr lang="en-US" altLang="zh-TW" i="1" baseline="-25000"/>
              <a:t>a</a:t>
            </a:r>
            <a:r>
              <a:rPr lang="en-US" altLang="zh-TW"/>
              <a:t>=</a:t>
            </a:r>
            <a:r>
              <a:rPr lang="en-US" altLang="zh-TW" i="1"/>
              <a:t>P</a:t>
            </a:r>
            <a:r>
              <a:rPr lang="en-US" altLang="zh-TW" i="1" baseline="-25000"/>
              <a:t>b</a:t>
            </a:r>
            <a:r>
              <a:rPr lang="en-US" altLang="zh-TW"/>
              <a:t>=0.1 (shown in Fig. 5.12(b)).</a:t>
            </a:r>
          </a:p>
          <a:p>
            <a:pPr lvl="1" eaLnBrk="1" hangingPunct="1">
              <a:lnSpc>
                <a:spcPct val="90000"/>
              </a:lnSpc>
            </a:pPr>
            <a:r>
              <a:rPr lang="en-US" altLang="zh-TW"/>
              <a:t>Fig. 5.12(c)~(f) shows the results obtained by using 5</a:t>
            </a:r>
            <a:r>
              <a:rPr lang="en-US" altLang="zh-TW" sz="1400"/>
              <a:t> </a:t>
            </a:r>
            <a:r>
              <a:rPr lang="en-US" altLang="zh-TW">
                <a:sym typeface="Symbol" panose="05050102010706020507" pitchFamily="18" charset="2"/>
              </a:rPr>
              <a:t></a:t>
            </a:r>
            <a:r>
              <a:rPr lang="en-US" altLang="zh-TW" sz="1400">
                <a:sym typeface="Symbol" panose="05050102010706020507" pitchFamily="18" charset="2"/>
              </a:rPr>
              <a:t> </a:t>
            </a:r>
            <a:r>
              <a:rPr lang="en-US" altLang="zh-TW">
                <a:sym typeface="Symbol" panose="05050102010706020507" pitchFamily="18" charset="2"/>
              </a:rPr>
              <a:t>5 arithmetic mean, geometric mean, median, and alpha-trimmed mean (with </a:t>
            </a:r>
            <a:r>
              <a:rPr lang="en-US" altLang="zh-TW" i="1">
                <a:sym typeface="Symbol" panose="05050102010706020507" pitchFamily="18" charset="2"/>
              </a:rPr>
              <a:t>d</a:t>
            </a:r>
            <a:r>
              <a:rPr lang="en-US" altLang="zh-TW">
                <a:sym typeface="Symbol" panose="05050102010706020507" pitchFamily="18" charset="2"/>
              </a:rPr>
              <a:t>=5).</a:t>
            </a:r>
          </a:p>
          <a:p>
            <a:pPr lvl="1" eaLnBrk="1" hangingPunct="1">
              <a:lnSpc>
                <a:spcPct val="90000"/>
              </a:lnSpc>
            </a:pPr>
            <a:r>
              <a:rPr lang="en-US" altLang="zh-TW">
                <a:sym typeface="Symbol" panose="05050102010706020507" pitchFamily="18" charset="2"/>
              </a:rPr>
              <a:t>For a high value of </a:t>
            </a:r>
            <a:r>
              <a:rPr lang="en-US" altLang="zh-TW" i="1">
                <a:sym typeface="Symbol" panose="05050102010706020507" pitchFamily="18" charset="2"/>
              </a:rPr>
              <a:t>d</a:t>
            </a:r>
            <a:r>
              <a:rPr lang="en-US" altLang="zh-TW">
                <a:sym typeface="Symbol" panose="05050102010706020507" pitchFamily="18" charset="2"/>
              </a:rPr>
              <a:t>, the alpha-trimmed filter approaches the median filter, but still retains some smoothing capabilities. </a:t>
            </a:r>
            <a:endParaRPr lang="zh-TW" altLang="en-US"/>
          </a:p>
        </p:txBody>
      </p:sp>
      <p:pic>
        <p:nvPicPr>
          <p:cNvPr id="61445" name="Picture 5">
            <a:extLst>
              <a:ext uri="{FF2B5EF4-FFF2-40B4-BE49-F238E27FC236}">
                <a16:creationId xmlns:a16="http://schemas.microsoft.com/office/drawing/2014/main" id="{641E1692-0EFE-4717-93CF-C5A7DED5B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938" y="60325"/>
            <a:ext cx="3676650" cy="589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
            <a:extLst>
              <a:ext uri="{FF2B5EF4-FFF2-40B4-BE49-F238E27FC236}">
                <a16:creationId xmlns:a16="http://schemas.microsoft.com/office/drawing/2014/main" id="{FE39D903-56F9-4DFA-8CDD-F19BC93F2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813" y="5980113"/>
            <a:ext cx="56181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投影片編號版面配置區 3">
            <a:extLst>
              <a:ext uri="{FF2B5EF4-FFF2-40B4-BE49-F238E27FC236}">
                <a16:creationId xmlns:a16="http://schemas.microsoft.com/office/drawing/2014/main" id="{C7BB1A89-984E-49F4-8654-0C648D45502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0DA312B-F78A-49FA-94F2-74D40704BFF1}" type="slidenum">
              <a:rPr kumimoji="0" lang="zh-TW" altLang="en-US"/>
              <a:pPr eaLnBrk="1" hangingPunct="1"/>
              <a:t>27</a:t>
            </a:fld>
            <a:endParaRPr kumimoji="0" lang="en-US" altLang="zh-TW"/>
          </a:p>
        </p:txBody>
      </p:sp>
      <p:sp>
        <p:nvSpPr>
          <p:cNvPr id="13317" name="Rectangle 2">
            <a:extLst>
              <a:ext uri="{FF2B5EF4-FFF2-40B4-BE49-F238E27FC236}">
                <a16:creationId xmlns:a16="http://schemas.microsoft.com/office/drawing/2014/main" id="{B0B73AA6-6FBB-4CB8-8B0D-EB2B8D0C932C}"/>
              </a:ext>
            </a:extLst>
          </p:cNvPr>
          <p:cNvSpPr>
            <a:spLocks noGrp="1" noChangeArrowheads="1"/>
          </p:cNvSpPr>
          <p:nvPr>
            <p:ph type="title"/>
          </p:nvPr>
        </p:nvSpPr>
        <p:spPr/>
        <p:txBody>
          <a:bodyPr/>
          <a:lstStyle/>
          <a:p>
            <a:pPr eaLnBrk="1" hangingPunct="1"/>
            <a:r>
              <a:rPr lang="en-US" altLang="zh-TW"/>
              <a:t>Adaptive Filters</a:t>
            </a:r>
            <a:endParaRPr lang="zh-TW" altLang="en-US"/>
          </a:p>
        </p:txBody>
      </p:sp>
      <mc:AlternateContent xmlns:mc="http://schemas.openxmlformats.org/markup-compatibility/2006">
        <mc:Choice xmlns:a14="http://schemas.microsoft.com/office/drawing/2010/main" Requires="a14">
          <p:sp>
            <p:nvSpPr>
              <p:cNvPr id="13318" name="Rectangle 3">
                <a:extLst>
                  <a:ext uri="{FF2B5EF4-FFF2-40B4-BE49-F238E27FC236}">
                    <a16:creationId xmlns:a16="http://schemas.microsoft.com/office/drawing/2014/main" id="{3DB0F072-4B25-42EA-B44F-EF96026FCF5B}"/>
                  </a:ext>
                </a:extLst>
              </p:cNvPr>
              <p:cNvSpPr>
                <a:spLocks noGrp="1" noChangeArrowheads="1"/>
              </p:cNvSpPr>
              <p:nvPr>
                <p:ph type="body" idx="1"/>
              </p:nvPr>
            </p:nvSpPr>
            <p:spPr/>
            <p:txBody>
              <a:bodyPr/>
              <a:lstStyle/>
              <a:p>
                <a:pPr eaLnBrk="1" hangingPunct="1"/>
                <a:r>
                  <a:rPr lang="en-US" altLang="zh-TW" dirty="0"/>
                  <a:t>Here the behavior of adaptive filters changes based on statistical characteristics of the image inside the </a:t>
                </a:r>
                <a14:m>
                  <m:oMath xmlns:m="http://schemas.openxmlformats.org/officeDocument/2006/math">
                    <m:r>
                      <a:rPr lang="en-US" altLang="zh-TW" i="1" dirty="0" smtClean="0">
                        <a:latin typeface="Cambria Math" panose="02040503050406030204" pitchFamily="18" charset="0"/>
                      </a:rPr>
                      <m:t>𝑚</m:t>
                    </m:r>
                    <m:r>
                      <a:rPr lang="en-US" altLang="zh-TW" i="1" dirty="0" smtClean="0">
                        <a:latin typeface="Cambria Math" panose="02040503050406030204" pitchFamily="18" charset="0"/>
                        <a:ea typeface="Cambria Math" panose="02040503050406030204" pitchFamily="18" charset="0"/>
                        <a:sym typeface="Symbol" panose="05050102010706020507" pitchFamily="18" charset="2"/>
                      </a:rPr>
                      <m:t>×</m:t>
                    </m:r>
                    <m:r>
                      <a:rPr lang="en-US" altLang="zh-TW" i="1" dirty="0" err="1">
                        <a:latin typeface="Cambria Math" panose="02040503050406030204" pitchFamily="18" charset="0"/>
                        <a:sym typeface="Symbol" panose="05050102010706020507" pitchFamily="18" charset="2"/>
                      </a:rPr>
                      <m:t>𝑛</m:t>
                    </m:r>
                  </m:oMath>
                </a14:m>
                <a:r>
                  <a:rPr lang="en-US" altLang="zh-TW" dirty="0">
                    <a:sym typeface="Symbol" panose="05050102010706020507" pitchFamily="18" charset="2"/>
                  </a:rPr>
                  <a:t> rectangular filtering window </a:t>
                </a:r>
                <a14:m>
                  <m:oMath xmlns:m="http://schemas.openxmlformats.org/officeDocument/2006/math">
                    <m:sSub>
                      <m:sSubPr>
                        <m:ctrlPr>
                          <a:rPr lang="en-US" altLang="zh-TW" i="1" dirty="0" smtClean="0">
                            <a:latin typeface="Cambria Math" panose="02040503050406030204" pitchFamily="18" charset="0"/>
                            <a:sym typeface="Symbol" panose="05050102010706020507" pitchFamily="18" charset="2"/>
                          </a:rPr>
                        </m:ctrlPr>
                      </m:sSubPr>
                      <m:e>
                        <m:r>
                          <a:rPr lang="en-US" altLang="zh-TW" b="0" i="1" dirty="0" smtClean="0">
                            <a:latin typeface="Cambria Math" panose="02040503050406030204" pitchFamily="18" charset="0"/>
                            <a:sym typeface="Symbol" panose="05050102010706020507" pitchFamily="18" charset="2"/>
                          </a:rPr>
                          <m:t>𝑆</m:t>
                        </m:r>
                      </m:e>
                      <m:sub>
                        <m:r>
                          <a:rPr lang="en-US" altLang="zh-TW" b="0" i="1" dirty="0" smtClean="0">
                            <a:latin typeface="Cambria Math" panose="02040503050406030204" pitchFamily="18" charset="0"/>
                            <a:sym typeface="Symbol" panose="05050102010706020507" pitchFamily="18" charset="2"/>
                          </a:rPr>
                          <m:t>𝑥𝑦</m:t>
                        </m:r>
                      </m:sub>
                    </m:sSub>
                  </m:oMath>
                </a14:m>
                <a:r>
                  <a:rPr lang="en-US" altLang="zh-TW" dirty="0">
                    <a:sym typeface="Symbol" panose="05050102010706020507" pitchFamily="18" charset="2"/>
                  </a:rPr>
                  <a:t>.</a:t>
                </a:r>
              </a:p>
              <a:p>
                <a:pPr eaLnBrk="1" hangingPunct="1"/>
                <a:r>
                  <a:rPr lang="en-US" altLang="zh-TW" dirty="0">
                    <a:sym typeface="Symbol" panose="05050102010706020507" pitchFamily="18" charset="2"/>
                  </a:rPr>
                  <a:t>The response of the filter at the central point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m:t>
                    </m:r>
                    <m:r>
                      <a:rPr lang="en-US" altLang="zh-TW" i="1" dirty="0" smtClean="0">
                        <a:latin typeface="Cambria Math" panose="02040503050406030204" pitchFamily="18" charset="0"/>
                        <a:sym typeface="Symbol" panose="05050102010706020507" pitchFamily="18" charset="2"/>
                      </a:rPr>
                      <m:t>𝑥</m:t>
                    </m:r>
                    <m:r>
                      <a:rPr lang="en-US" altLang="zh-TW" i="1" dirty="0" smtClean="0">
                        <a:latin typeface="Cambria Math" panose="02040503050406030204" pitchFamily="18" charset="0"/>
                        <a:sym typeface="Symbol" panose="05050102010706020507" pitchFamily="18" charset="2"/>
                      </a:rPr>
                      <m:t>, </m:t>
                    </m:r>
                    <m:r>
                      <a:rPr lang="en-US" altLang="zh-TW" i="1" dirty="0" smtClean="0">
                        <a:latin typeface="Cambria Math" panose="02040503050406030204" pitchFamily="18" charset="0"/>
                        <a:sym typeface="Symbol" panose="05050102010706020507" pitchFamily="18" charset="2"/>
                      </a:rPr>
                      <m:t>𝑦</m:t>
                    </m:r>
                    <m:r>
                      <a:rPr lang="en-US" altLang="zh-TW" i="1" dirty="0" smtClean="0">
                        <a:latin typeface="Cambria Math" panose="02040503050406030204" pitchFamily="18" charset="0"/>
                        <a:sym typeface="Symbol" panose="05050102010706020507" pitchFamily="18" charset="2"/>
                      </a:rPr>
                      <m:t>) </m:t>
                    </m:r>
                  </m:oMath>
                </a14:m>
                <a:r>
                  <a:rPr lang="en-US" altLang="zh-TW" dirty="0">
                    <a:sym typeface="Symbol" panose="05050102010706020507" pitchFamily="18" charset="2"/>
                  </a:rPr>
                  <a:t>of </a:t>
                </a:r>
                <a14:m>
                  <m:oMath xmlns:m="http://schemas.openxmlformats.org/officeDocument/2006/math">
                    <m:sSub>
                      <m:sSubPr>
                        <m:ctrlPr>
                          <a:rPr lang="en-US" altLang="zh-TW" i="1" dirty="0">
                            <a:latin typeface="Cambria Math" panose="02040503050406030204" pitchFamily="18" charset="0"/>
                            <a:sym typeface="Symbol" panose="05050102010706020507" pitchFamily="18" charset="2"/>
                          </a:rPr>
                        </m:ctrlPr>
                      </m:sSubPr>
                      <m:e>
                        <m:r>
                          <a:rPr lang="en-US" altLang="zh-TW" i="1" dirty="0">
                            <a:latin typeface="Cambria Math" panose="02040503050406030204" pitchFamily="18" charset="0"/>
                            <a:sym typeface="Symbol" panose="05050102010706020507" pitchFamily="18" charset="2"/>
                          </a:rPr>
                          <m:t>𝑆</m:t>
                        </m:r>
                      </m:e>
                      <m:sub>
                        <m:r>
                          <a:rPr lang="en-US" altLang="zh-TW" i="1" dirty="0">
                            <a:latin typeface="Cambria Math" panose="02040503050406030204" pitchFamily="18" charset="0"/>
                            <a:sym typeface="Symbol" panose="05050102010706020507" pitchFamily="18" charset="2"/>
                          </a:rPr>
                          <m:t>𝑥𝑦</m:t>
                        </m:r>
                      </m:sub>
                    </m:sSub>
                  </m:oMath>
                </a14:m>
                <a:r>
                  <a:rPr lang="en-US" altLang="zh-TW" dirty="0">
                    <a:sym typeface="Symbol" panose="05050102010706020507" pitchFamily="18" charset="2"/>
                  </a:rPr>
                  <a:t> is based on:</a:t>
                </a:r>
                <a:endParaRPr lang="en-US" altLang="zh-TW" baseline="30000" dirty="0">
                  <a:sym typeface="Symbol" panose="05050102010706020507" pitchFamily="18" charset="2"/>
                </a:endParaRPr>
              </a:p>
              <a:p>
                <a:pPr eaLnBrk="1" hangingPunct="1">
                  <a:buFont typeface="Wingdings" panose="05000000000000000000" pitchFamily="2" charset="2"/>
                  <a:buNone/>
                </a:pPr>
                <a:r>
                  <a:rPr lang="en-US" altLang="zh-TW" dirty="0">
                    <a:sym typeface="Symbol" panose="05050102010706020507" pitchFamily="18" charset="2"/>
                  </a:rPr>
                  <a:t>	(a)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𝑔</m:t>
                    </m:r>
                    <m:r>
                      <a:rPr lang="en-US" altLang="zh-TW" i="1" dirty="0" smtClean="0">
                        <a:latin typeface="Cambria Math" panose="02040503050406030204" pitchFamily="18" charset="0"/>
                        <a:sym typeface="Symbol" panose="05050102010706020507" pitchFamily="18" charset="2"/>
                      </a:rPr>
                      <m:t>(</m:t>
                    </m:r>
                    <m:r>
                      <a:rPr lang="en-US" altLang="zh-TW" i="1" dirty="0" smtClean="0">
                        <a:latin typeface="Cambria Math" panose="02040503050406030204" pitchFamily="18" charset="0"/>
                        <a:sym typeface="Symbol" panose="05050102010706020507" pitchFamily="18" charset="2"/>
                      </a:rPr>
                      <m:t>𝑥</m:t>
                    </m:r>
                    <m:r>
                      <a:rPr lang="en-US" altLang="zh-TW" i="1" dirty="0" smtClean="0">
                        <a:latin typeface="Cambria Math" panose="02040503050406030204" pitchFamily="18" charset="0"/>
                        <a:sym typeface="Symbol" panose="05050102010706020507" pitchFamily="18" charset="2"/>
                      </a:rPr>
                      <m:t>, </m:t>
                    </m:r>
                    <m:r>
                      <a:rPr lang="en-US" altLang="zh-TW" i="1" dirty="0" smtClean="0">
                        <a:latin typeface="Cambria Math" panose="02040503050406030204" pitchFamily="18" charset="0"/>
                        <a:sym typeface="Symbol" panose="05050102010706020507" pitchFamily="18" charset="2"/>
                      </a:rPr>
                      <m:t>𝑦</m:t>
                    </m:r>
                    <m:r>
                      <a:rPr lang="en-US" altLang="zh-TW" i="1" dirty="0" smtClean="0">
                        <a:latin typeface="Cambria Math" panose="02040503050406030204" pitchFamily="18" charset="0"/>
                        <a:sym typeface="Symbol" panose="05050102010706020507" pitchFamily="18" charset="2"/>
                      </a:rPr>
                      <m:t>), </m:t>
                    </m:r>
                  </m:oMath>
                </a14:m>
                <a:r>
                  <a:rPr lang="en-US" altLang="zh-TW" dirty="0">
                    <a:sym typeface="Symbol" panose="05050102010706020507" pitchFamily="18" charset="2"/>
                  </a:rPr>
                  <a:t>the value of the noisy image at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m:t>
                    </m:r>
                    <m:r>
                      <a:rPr lang="en-US" altLang="zh-TW" i="1" dirty="0" smtClean="0">
                        <a:latin typeface="Cambria Math" panose="02040503050406030204" pitchFamily="18" charset="0"/>
                        <a:sym typeface="Symbol" panose="05050102010706020507" pitchFamily="18" charset="2"/>
                      </a:rPr>
                      <m:t>𝑥</m:t>
                    </m:r>
                    <m:r>
                      <a:rPr lang="en-US" altLang="zh-TW" i="1" dirty="0" smtClean="0">
                        <a:latin typeface="Cambria Math" panose="02040503050406030204" pitchFamily="18" charset="0"/>
                        <a:sym typeface="Symbol" panose="05050102010706020507" pitchFamily="18" charset="2"/>
                      </a:rPr>
                      <m:t>, </m:t>
                    </m:r>
                    <m:r>
                      <a:rPr lang="en-US" altLang="zh-TW" i="1" dirty="0" smtClean="0">
                        <a:latin typeface="Cambria Math" panose="02040503050406030204" pitchFamily="18" charset="0"/>
                        <a:sym typeface="Symbol" panose="05050102010706020507" pitchFamily="18" charset="2"/>
                      </a:rPr>
                      <m:t>𝑦</m:t>
                    </m:r>
                    <m:r>
                      <a:rPr lang="en-US" altLang="zh-TW" i="1" dirty="0" smtClean="0">
                        <a:latin typeface="Cambria Math" panose="02040503050406030204" pitchFamily="18" charset="0"/>
                        <a:sym typeface="Symbol" panose="05050102010706020507" pitchFamily="18" charset="2"/>
                      </a:rPr>
                      <m:t>)</m:t>
                    </m:r>
                  </m:oMath>
                </a14:m>
                <a:r>
                  <a:rPr lang="en-US" altLang="zh-TW" dirty="0">
                    <a:sym typeface="Symbol" panose="05050102010706020507" pitchFamily="18" charset="2"/>
                  </a:rPr>
                  <a:t>;</a:t>
                </a:r>
              </a:p>
              <a:p>
                <a:pPr eaLnBrk="1" hangingPunct="1">
                  <a:buFont typeface="Wingdings" panose="05000000000000000000" pitchFamily="2" charset="2"/>
                  <a:buNone/>
                </a:pPr>
                <a:r>
                  <a:rPr lang="en-US" altLang="zh-TW" dirty="0">
                    <a:sym typeface="Symbol" panose="05050102010706020507" pitchFamily="18" charset="2"/>
                  </a:rPr>
                  <a:t>	(b)  </a:t>
                </a:r>
                <a14:m>
                  <m:oMath xmlns:m="http://schemas.openxmlformats.org/officeDocument/2006/math">
                    <m:sSubSup>
                      <m:sSubSupPr>
                        <m:ctrlPr>
                          <a:rPr lang="en-US" altLang="zh-TW" i="1" smtClean="0">
                            <a:latin typeface="Cambria Math" panose="02040503050406030204" pitchFamily="18" charset="0"/>
                            <a:sym typeface="Symbol" panose="05050102010706020507" pitchFamily="18" charset="2"/>
                          </a:rPr>
                        </m:ctrlPr>
                      </m:sSubSupPr>
                      <m:e>
                        <m:r>
                          <a:rPr lang="zh-TW" altLang="en-US" i="1" smtClean="0">
                            <a:latin typeface="Cambria Math" panose="02040503050406030204" pitchFamily="18" charset="0"/>
                            <a:sym typeface="Symbol" panose="05050102010706020507" pitchFamily="18" charset="2"/>
                          </a:rPr>
                          <m:t>𝜎</m:t>
                        </m:r>
                      </m:e>
                      <m:sub>
                        <m:r>
                          <a:rPr lang="zh-TW" altLang="en-US" i="1" smtClean="0">
                            <a:latin typeface="Cambria Math" panose="02040503050406030204" pitchFamily="18" charset="0"/>
                            <a:sym typeface="Symbol" panose="05050102010706020507" pitchFamily="18" charset="2"/>
                          </a:rPr>
                          <m:t>𝜂</m:t>
                        </m:r>
                      </m:sub>
                      <m:sup>
                        <m:r>
                          <a:rPr lang="en-US" altLang="zh-TW" b="0" i="1" smtClean="0">
                            <a:latin typeface="Cambria Math" panose="02040503050406030204" pitchFamily="18" charset="0"/>
                            <a:sym typeface="Symbol" panose="05050102010706020507" pitchFamily="18" charset="2"/>
                          </a:rPr>
                          <m:t>2</m:t>
                        </m:r>
                      </m:sup>
                    </m:sSubSup>
                  </m:oMath>
                </a14:m>
                <a:r>
                  <a:rPr lang="en-US" altLang="zh-TW" dirty="0">
                    <a:sym typeface="Symbol" panose="05050102010706020507" pitchFamily="18" charset="2"/>
                  </a:rPr>
                  <a:t>, the variance of the noise corrupting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𝑓</m:t>
                    </m:r>
                    <m:r>
                      <a:rPr lang="en-US" altLang="zh-TW" i="1" dirty="0" smtClean="0">
                        <a:latin typeface="Cambria Math" panose="02040503050406030204" pitchFamily="18" charset="0"/>
                        <a:sym typeface="Symbol" panose="05050102010706020507" pitchFamily="18" charset="2"/>
                      </a:rPr>
                      <m:t>(</m:t>
                    </m:r>
                    <m:r>
                      <a:rPr lang="en-US" altLang="zh-TW" i="1" dirty="0" smtClean="0">
                        <a:latin typeface="Cambria Math" panose="02040503050406030204" pitchFamily="18" charset="0"/>
                        <a:sym typeface="Symbol" panose="05050102010706020507" pitchFamily="18" charset="2"/>
                      </a:rPr>
                      <m:t>𝑥</m:t>
                    </m:r>
                    <m:r>
                      <a:rPr lang="en-US" altLang="zh-TW" i="1" dirty="0" smtClean="0">
                        <a:latin typeface="Cambria Math" panose="02040503050406030204" pitchFamily="18" charset="0"/>
                        <a:sym typeface="Symbol" panose="05050102010706020507" pitchFamily="18" charset="2"/>
                      </a:rPr>
                      <m:t>, </m:t>
                    </m:r>
                    <m:r>
                      <a:rPr lang="en-US" altLang="zh-TW" i="1" dirty="0" smtClean="0">
                        <a:latin typeface="Cambria Math" panose="02040503050406030204" pitchFamily="18" charset="0"/>
                        <a:sym typeface="Symbol" panose="05050102010706020507" pitchFamily="18" charset="2"/>
                      </a:rPr>
                      <m:t>𝑦</m:t>
                    </m:r>
                    <m:r>
                      <a:rPr lang="en-US" altLang="zh-TW" i="1" dirty="0" smtClean="0">
                        <a:latin typeface="Cambria Math" panose="02040503050406030204" pitchFamily="18" charset="0"/>
                        <a:sym typeface="Symbol" panose="05050102010706020507" pitchFamily="18" charset="2"/>
                      </a:rPr>
                      <m:t>)</m:t>
                    </m:r>
                  </m:oMath>
                </a14:m>
                <a:r>
                  <a:rPr lang="en-US" altLang="zh-TW" dirty="0">
                    <a:sym typeface="Symbol" panose="05050102010706020507" pitchFamily="18" charset="2"/>
                  </a:rPr>
                  <a:t> to form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𝑔</m:t>
                    </m:r>
                    <m:r>
                      <a:rPr lang="en-US" altLang="zh-TW" i="1" dirty="0" smtClean="0">
                        <a:latin typeface="Cambria Math" panose="02040503050406030204" pitchFamily="18" charset="0"/>
                        <a:sym typeface="Symbol" panose="05050102010706020507" pitchFamily="18" charset="2"/>
                      </a:rPr>
                      <m:t>(</m:t>
                    </m:r>
                    <m:r>
                      <a:rPr lang="en-US" altLang="zh-TW" i="1" dirty="0" smtClean="0">
                        <a:latin typeface="Cambria Math" panose="02040503050406030204" pitchFamily="18" charset="0"/>
                        <a:sym typeface="Symbol" panose="05050102010706020507" pitchFamily="18" charset="2"/>
                      </a:rPr>
                      <m:t>𝑥</m:t>
                    </m:r>
                    <m:r>
                      <a:rPr lang="en-US" altLang="zh-TW" i="1" dirty="0" smtClean="0">
                        <a:latin typeface="Cambria Math" panose="02040503050406030204" pitchFamily="18" charset="0"/>
                        <a:sym typeface="Symbol" panose="05050102010706020507" pitchFamily="18" charset="2"/>
                      </a:rPr>
                      <m:t>, </m:t>
                    </m:r>
                    <m:r>
                      <a:rPr lang="en-US" altLang="zh-TW" i="1" dirty="0" smtClean="0">
                        <a:latin typeface="Cambria Math" panose="02040503050406030204" pitchFamily="18" charset="0"/>
                        <a:sym typeface="Symbol" panose="05050102010706020507" pitchFamily="18" charset="2"/>
                      </a:rPr>
                      <m:t>𝑦</m:t>
                    </m:r>
                    <m:r>
                      <a:rPr lang="en-US" altLang="zh-TW" i="1" dirty="0" smtClean="0">
                        <a:latin typeface="Cambria Math" panose="02040503050406030204" pitchFamily="18" charset="0"/>
                        <a:sym typeface="Symbol" panose="05050102010706020507" pitchFamily="18" charset="2"/>
                      </a:rPr>
                      <m:t>)</m:t>
                    </m:r>
                  </m:oMath>
                </a14:m>
                <a:r>
                  <a:rPr lang="en-US" altLang="zh-TW" dirty="0">
                    <a:sym typeface="Symbol" panose="05050102010706020507" pitchFamily="18" charset="2"/>
                  </a:rPr>
                  <a:t>;</a:t>
                </a:r>
              </a:p>
              <a:p>
                <a:pPr eaLnBrk="1" hangingPunct="1">
                  <a:buNone/>
                </a:pPr>
                <a:r>
                  <a:rPr lang="en-US" altLang="zh-TW" dirty="0">
                    <a:sym typeface="Symbol" panose="05050102010706020507" pitchFamily="18" charset="2"/>
                  </a:rPr>
                  <a:t>	(c)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𝑚</m:t>
                    </m:r>
                    <m:r>
                      <a:rPr lang="en-US" altLang="zh-TW" i="1" baseline="-25000" dirty="0">
                        <a:latin typeface="Cambria Math" panose="02040503050406030204" pitchFamily="18" charset="0"/>
                        <a:sym typeface="Symbol" panose="05050102010706020507" pitchFamily="18" charset="2"/>
                      </a:rPr>
                      <m:t>𝐿</m:t>
                    </m:r>
                  </m:oMath>
                </a14:m>
                <a:r>
                  <a:rPr lang="en-US" altLang="zh-TW" dirty="0">
                    <a:sym typeface="Symbol" panose="05050102010706020507" pitchFamily="18" charset="2"/>
                  </a:rPr>
                  <a:t>, the local mean of the pixels in </a:t>
                </a:r>
                <a14:m>
                  <m:oMath xmlns:m="http://schemas.openxmlformats.org/officeDocument/2006/math">
                    <m:sSub>
                      <m:sSubPr>
                        <m:ctrlPr>
                          <a:rPr lang="en-US" altLang="zh-TW" i="1" dirty="0">
                            <a:latin typeface="Cambria Math" panose="02040503050406030204" pitchFamily="18" charset="0"/>
                            <a:sym typeface="Symbol" panose="05050102010706020507" pitchFamily="18" charset="2"/>
                          </a:rPr>
                        </m:ctrlPr>
                      </m:sSubPr>
                      <m:e>
                        <m:r>
                          <a:rPr lang="en-US" altLang="zh-TW" i="1" dirty="0">
                            <a:latin typeface="Cambria Math" panose="02040503050406030204" pitchFamily="18" charset="0"/>
                            <a:sym typeface="Symbol" panose="05050102010706020507" pitchFamily="18" charset="2"/>
                          </a:rPr>
                          <m:t>𝑆</m:t>
                        </m:r>
                      </m:e>
                      <m:sub>
                        <m:r>
                          <a:rPr lang="en-US" altLang="zh-TW" i="1" dirty="0">
                            <a:latin typeface="Cambria Math" panose="02040503050406030204" pitchFamily="18" charset="0"/>
                            <a:sym typeface="Symbol" panose="05050102010706020507" pitchFamily="18" charset="2"/>
                          </a:rPr>
                          <m:t>𝑥𝑦</m:t>
                        </m:r>
                      </m:sub>
                    </m:sSub>
                    <m:r>
                      <a:rPr lang="en-US" altLang="zh-TW" i="1" dirty="0">
                        <a:latin typeface="Cambria Math" panose="02040503050406030204" pitchFamily="18" charset="0"/>
                        <a:sym typeface="Symbol" panose="05050102010706020507" pitchFamily="18" charset="2"/>
                      </a:rPr>
                      <m:t>;</m:t>
                    </m:r>
                  </m:oMath>
                </a14:m>
                <a:endParaRPr lang="en-US" altLang="zh-TW" dirty="0">
                  <a:sym typeface="Symbol" panose="05050102010706020507" pitchFamily="18" charset="2"/>
                </a:endParaRPr>
              </a:p>
              <a:p>
                <a:pPr eaLnBrk="1" hangingPunct="1">
                  <a:buNone/>
                </a:pPr>
                <a:r>
                  <a:rPr lang="en-US" altLang="zh-TW" dirty="0">
                    <a:sym typeface="Symbol" panose="05050102010706020507" pitchFamily="18" charset="2"/>
                  </a:rPr>
                  <a:t>	(d)  </a:t>
                </a:r>
                <a14:m>
                  <m:oMath xmlns:m="http://schemas.openxmlformats.org/officeDocument/2006/math">
                    <m:sSubSup>
                      <m:sSubSupPr>
                        <m:ctrlPr>
                          <a:rPr lang="en-US" altLang="zh-TW" i="1">
                            <a:latin typeface="Cambria Math" panose="02040503050406030204" pitchFamily="18" charset="0"/>
                            <a:sym typeface="Symbol" panose="05050102010706020507" pitchFamily="18" charset="2"/>
                          </a:rPr>
                        </m:ctrlPr>
                      </m:sSubSupPr>
                      <m:e>
                        <m:r>
                          <a:rPr lang="zh-TW" altLang="en-US" i="1">
                            <a:latin typeface="Cambria Math" panose="02040503050406030204" pitchFamily="18" charset="0"/>
                            <a:sym typeface="Symbol" panose="05050102010706020507" pitchFamily="18" charset="2"/>
                          </a:rPr>
                          <m:t>𝜎</m:t>
                        </m:r>
                      </m:e>
                      <m:sub>
                        <m:r>
                          <a:rPr lang="en-US" altLang="zh-TW" b="0" i="1" smtClean="0">
                            <a:latin typeface="Cambria Math" panose="02040503050406030204" pitchFamily="18" charset="0"/>
                            <a:sym typeface="Symbol" panose="05050102010706020507" pitchFamily="18" charset="2"/>
                          </a:rPr>
                          <m:t>𝐿</m:t>
                        </m:r>
                      </m:sub>
                      <m:sup>
                        <m:r>
                          <a:rPr lang="en-US" altLang="zh-TW" i="1">
                            <a:latin typeface="Cambria Math" panose="02040503050406030204" pitchFamily="18" charset="0"/>
                            <a:sym typeface="Symbol" panose="05050102010706020507" pitchFamily="18" charset="2"/>
                          </a:rPr>
                          <m:t>2</m:t>
                        </m:r>
                      </m:sup>
                    </m:sSubSup>
                  </m:oMath>
                </a14:m>
                <a:r>
                  <a:rPr lang="en-US" altLang="zh-TW" dirty="0">
                    <a:sym typeface="Symbol" panose="05050102010706020507" pitchFamily="18" charset="2"/>
                  </a:rPr>
                  <a:t>, the local variance of the pixels in </a:t>
                </a:r>
                <a14:m>
                  <m:oMath xmlns:m="http://schemas.openxmlformats.org/officeDocument/2006/math">
                    <m:sSub>
                      <m:sSubPr>
                        <m:ctrlPr>
                          <a:rPr lang="en-US" altLang="zh-TW" i="1" dirty="0">
                            <a:latin typeface="Cambria Math" panose="02040503050406030204" pitchFamily="18" charset="0"/>
                            <a:sym typeface="Symbol" panose="05050102010706020507" pitchFamily="18" charset="2"/>
                          </a:rPr>
                        </m:ctrlPr>
                      </m:sSubPr>
                      <m:e>
                        <m:r>
                          <a:rPr lang="en-US" altLang="zh-TW" i="1" dirty="0">
                            <a:latin typeface="Cambria Math" panose="02040503050406030204" pitchFamily="18" charset="0"/>
                            <a:sym typeface="Symbol" panose="05050102010706020507" pitchFamily="18" charset="2"/>
                          </a:rPr>
                          <m:t>𝑆</m:t>
                        </m:r>
                      </m:e>
                      <m:sub>
                        <m:r>
                          <a:rPr lang="en-US" altLang="zh-TW" i="1" dirty="0">
                            <a:latin typeface="Cambria Math" panose="02040503050406030204" pitchFamily="18" charset="0"/>
                            <a:sym typeface="Symbol" panose="05050102010706020507" pitchFamily="18" charset="2"/>
                          </a:rPr>
                          <m:t>𝑥𝑦</m:t>
                        </m:r>
                      </m:sub>
                    </m:sSub>
                    <m:r>
                      <a:rPr lang="en-US" altLang="zh-TW" i="1" dirty="0">
                        <a:latin typeface="Cambria Math" panose="02040503050406030204" pitchFamily="18" charset="0"/>
                        <a:sym typeface="Symbol" panose="05050102010706020507" pitchFamily="18" charset="2"/>
                      </a:rPr>
                      <m:t>.</m:t>
                    </m:r>
                  </m:oMath>
                </a14:m>
                <a:r>
                  <a:rPr lang="en-US" altLang="zh-TW" baseline="-25000" dirty="0">
                    <a:sym typeface="Symbol" panose="05050102010706020507" pitchFamily="18" charset="2"/>
                  </a:rPr>
                  <a:t> </a:t>
                </a:r>
                <a:endParaRPr lang="zh-TW" altLang="en-US" dirty="0"/>
              </a:p>
            </p:txBody>
          </p:sp>
        </mc:Choice>
        <mc:Fallback>
          <p:sp>
            <p:nvSpPr>
              <p:cNvPr id="13318" name="Rectangle 3">
                <a:extLst>
                  <a:ext uri="{FF2B5EF4-FFF2-40B4-BE49-F238E27FC236}">
                    <a16:creationId xmlns:a16="http://schemas.microsoft.com/office/drawing/2014/main" id="{3DB0F072-4B25-42EA-B44F-EF96026FCF5B}"/>
                  </a:ext>
                </a:extLst>
              </p:cNvPr>
              <p:cNvSpPr>
                <a:spLocks noGrp="1" noRot="1" noChangeAspect="1" noMove="1" noResize="1" noEditPoints="1" noAdjustHandles="1" noChangeArrowheads="1" noChangeShapeType="1" noTextEdit="1"/>
              </p:cNvSpPr>
              <p:nvPr>
                <p:ph type="body" idx="1"/>
              </p:nvPr>
            </p:nvSpPr>
            <p:spPr>
              <a:blipFill>
                <a:blip r:embed="rId2"/>
                <a:stretch>
                  <a:fillRect l="-1378" t="-2105" r="-2412"/>
                </a:stretch>
              </a:blipFill>
            </p:spPr>
            <p:txBody>
              <a:bodyPr/>
              <a:lstStyle/>
              <a:p>
                <a:r>
                  <a:rPr lang="zh-TW"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投影片編號版面配置區 3">
            <a:extLst>
              <a:ext uri="{FF2B5EF4-FFF2-40B4-BE49-F238E27FC236}">
                <a16:creationId xmlns:a16="http://schemas.microsoft.com/office/drawing/2014/main" id="{E5840AF4-E073-415A-A0C2-71DDBB91A60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9CDC6B61-92C5-4AC7-A177-40E021C3DD7D}" type="slidenum">
              <a:rPr kumimoji="0" lang="zh-TW" altLang="en-US"/>
              <a:pPr eaLnBrk="1" hangingPunct="1"/>
              <a:t>28</a:t>
            </a:fld>
            <a:endParaRPr kumimoji="0" lang="en-US" altLang="zh-TW"/>
          </a:p>
        </p:txBody>
      </p:sp>
      <p:sp>
        <p:nvSpPr>
          <p:cNvPr id="14343" name="Rectangle 2">
            <a:extLst>
              <a:ext uri="{FF2B5EF4-FFF2-40B4-BE49-F238E27FC236}">
                <a16:creationId xmlns:a16="http://schemas.microsoft.com/office/drawing/2014/main" id="{FC1CE3A2-4F95-41B6-BD02-5EFBCA89EB42}"/>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14344" name="Rectangle 3">
                <a:extLst>
                  <a:ext uri="{FF2B5EF4-FFF2-40B4-BE49-F238E27FC236}">
                    <a16:creationId xmlns:a16="http://schemas.microsoft.com/office/drawing/2014/main" id="{F0B6336C-5BC1-464F-97E1-E1BB2108D14A}"/>
                  </a:ext>
                </a:extLst>
              </p:cNvPr>
              <p:cNvSpPr>
                <a:spLocks noGrp="1" noChangeArrowheads="1"/>
              </p:cNvSpPr>
              <p:nvPr>
                <p:ph type="body" idx="1"/>
              </p:nvPr>
            </p:nvSpPr>
            <p:spPr>
              <a:xfrm>
                <a:off x="107950" y="93663"/>
                <a:ext cx="8847138" cy="6742112"/>
              </a:xfrm>
            </p:spPr>
            <p:txBody>
              <a:bodyPr/>
              <a:lstStyle/>
              <a:p>
                <a:pPr defTabSz="628650" eaLnBrk="1" hangingPunct="1">
                  <a:lnSpc>
                    <a:spcPct val="88000"/>
                  </a:lnSpc>
                  <a:spcBef>
                    <a:spcPct val="0"/>
                  </a:spcBef>
                  <a:tabLst>
                    <a:tab pos="804863" algn="l"/>
                  </a:tabLst>
                </a:pPr>
                <a:r>
                  <a:rPr lang="en-US" altLang="zh-TW" dirty="0">
                    <a:sym typeface="Symbol" panose="05050102010706020507" pitchFamily="18" charset="2"/>
                  </a:rPr>
                  <a:t>The behavior of this filter:</a:t>
                </a:r>
              </a:p>
              <a:p>
                <a:pPr defTabSz="628650" eaLnBrk="1" hangingPunct="1">
                  <a:lnSpc>
                    <a:spcPct val="88000"/>
                  </a:lnSpc>
                  <a:spcBef>
                    <a:spcPct val="0"/>
                  </a:spcBef>
                  <a:buFont typeface="Wingdings" panose="05000000000000000000" pitchFamily="2" charset="2"/>
                  <a:buNone/>
                  <a:tabLst>
                    <a:tab pos="804863" algn="l"/>
                  </a:tabLst>
                </a:pPr>
                <a:r>
                  <a:rPr lang="en-US" altLang="zh-TW" dirty="0">
                    <a:sym typeface="Symbol" panose="05050102010706020507" pitchFamily="18" charset="2"/>
                  </a:rPr>
                  <a:t>	1.	If       is zero, the filter should return simply the value of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𝑔</m:t>
                    </m:r>
                    <m:r>
                      <a:rPr lang="en-US" altLang="zh-TW" i="1" dirty="0" smtClean="0">
                        <a:latin typeface="Cambria Math" panose="02040503050406030204" pitchFamily="18" charset="0"/>
                        <a:sym typeface="Symbol" panose="05050102010706020507" pitchFamily="18" charset="2"/>
                      </a:rPr>
                      <m:t>(</m:t>
                    </m:r>
                    <m:r>
                      <a:rPr lang="en-US" altLang="zh-TW" i="1" dirty="0" smtClean="0">
                        <a:latin typeface="Cambria Math" panose="02040503050406030204" pitchFamily="18" charset="0"/>
                        <a:sym typeface="Symbol" panose="05050102010706020507" pitchFamily="18" charset="2"/>
                      </a:rPr>
                      <m:t>𝑥</m:t>
                    </m:r>
                    <m:r>
                      <a:rPr lang="en-US" altLang="zh-TW" i="1" dirty="0" smtClean="0">
                        <a:latin typeface="Cambria Math" panose="02040503050406030204" pitchFamily="18" charset="0"/>
                        <a:sym typeface="Symbol" panose="05050102010706020507" pitchFamily="18" charset="2"/>
                      </a:rPr>
                      <m:t>, </m:t>
                    </m:r>
                    <m:r>
                      <a:rPr lang="en-US" altLang="zh-TW" i="1" dirty="0" smtClean="0">
                        <a:latin typeface="Cambria Math" panose="02040503050406030204" pitchFamily="18" charset="0"/>
                        <a:sym typeface="Symbol" panose="05050102010706020507" pitchFamily="18" charset="2"/>
                      </a:rPr>
                      <m:t>𝑦</m:t>
                    </m:r>
                    <m:r>
                      <a:rPr lang="en-US" altLang="zh-TW" i="1" dirty="0" smtClean="0">
                        <a:latin typeface="Cambria Math" panose="02040503050406030204" pitchFamily="18" charset="0"/>
                        <a:sym typeface="Symbol" panose="05050102010706020507" pitchFamily="18" charset="2"/>
                      </a:rPr>
                      <m:t>).</m:t>
                    </m:r>
                  </m:oMath>
                </a14:m>
                <a:endParaRPr lang="en-US" altLang="zh-TW" dirty="0">
                  <a:sym typeface="Symbol" panose="05050102010706020507" pitchFamily="18" charset="2"/>
                </a:endParaRPr>
              </a:p>
              <a:p>
                <a:pPr algn="dist" defTabSz="628650" eaLnBrk="1" hangingPunct="1">
                  <a:lnSpc>
                    <a:spcPct val="88000"/>
                  </a:lnSpc>
                  <a:spcBef>
                    <a:spcPct val="0"/>
                  </a:spcBef>
                  <a:buFont typeface="Wingdings" panose="05000000000000000000" pitchFamily="2" charset="2"/>
                  <a:buNone/>
                  <a:tabLst>
                    <a:tab pos="804863" algn="l"/>
                  </a:tabLst>
                </a:pPr>
                <a:r>
                  <a:rPr lang="en-US" altLang="zh-TW" dirty="0">
                    <a:sym typeface="Symbol" panose="05050102010706020507" pitchFamily="18" charset="2"/>
                  </a:rPr>
                  <a:t>	2.	If the local variance is high relative to   , the filter</a:t>
                </a:r>
              </a:p>
              <a:p>
                <a:pPr defTabSz="628650" eaLnBrk="1" hangingPunct="1">
                  <a:lnSpc>
                    <a:spcPct val="88000"/>
                  </a:lnSpc>
                  <a:spcBef>
                    <a:spcPct val="0"/>
                  </a:spcBef>
                  <a:buFont typeface="Wingdings" panose="05000000000000000000" pitchFamily="2" charset="2"/>
                  <a:buNone/>
                  <a:tabLst>
                    <a:tab pos="804863" algn="l"/>
                  </a:tabLst>
                </a:pPr>
                <a:r>
                  <a:rPr lang="en-US" altLang="zh-TW" dirty="0">
                    <a:sym typeface="Symbol" panose="05050102010706020507" pitchFamily="18" charset="2"/>
                  </a:rPr>
                  <a:t>		should return a value close  to </a:t>
                </a:r>
                <a14:m>
                  <m:oMath xmlns:m="http://schemas.openxmlformats.org/officeDocument/2006/math">
                    <m:r>
                      <a:rPr lang="en-US" altLang="zh-TW" i="1" dirty="0" smtClean="0">
                        <a:latin typeface="Cambria Math" panose="02040503050406030204" pitchFamily="18" charset="0"/>
                        <a:sym typeface="Symbol" panose="05050102010706020507" pitchFamily="18" charset="2"/>
                      </a:rPr>
                      <m:t>𝑔</m:t>
                    </m:r>
                    <m:r>
                      <a:rPr lang="en-US" altLang="zh-TW" i="1" dirty="0" smtClean="0">
                        <a:latin typeface="Cambria Math" panose="02040503050406030204" pitchFamily="18" charset="0"/>
                        <a:sym typeface="Symbol" panose="05050102010706020507" pitchFamily="18" charset="2"/>
                      </a:rPr>
                      <m:t>(</m:t>
                    </m:r>
                    <m:r>
                      <a:rPr lang="en-US" altLang="zh-TW" i="1" dirty="0" smtClean="0">
                        <a:latin typeface="Cambria Math" panose="02040503050406030204" pitchFamily="18" charset="0"/>
                        <a:sym typeface="Symbol" panose="05050102010706020507" pitchFamily="18" charset="2"/>
                      </a:rPr>
                      <m:t>𝑥</m:t>
                    </m:r>
                    <m:r>
                      <a:rPr lang="en-US" altLang="zh-TW" i="1" dirty="0" smtClean="0">
                        <a:latin typeface="Cambria Math" panose="02040503050406030204" pitchFamily="18" charset="0"/>
                        <a:sym typeface="Symbol" panose="05050102010706020507" pitchFamily="18" charset="2"/>
                      </a:rPr>
                      <m:t>, </m:t>
                    </m:r>
                    <m:r>
                      <a:rPr lang="en-US" altLang="zh-TW" i="1" dirty="0" smtClean="0">
                        <a:latin typeface="Cambria Math" panose="02040503050406030204" pitchFamily="18" charset="0"/>
                        <a:sym typeface="Symbol" panose="05050102010706020507" pitchFamily="18" charset="2"/>
                      </a:rPr>
                      <m:t>𝑦</m:t>
                    </m:r>
                    <m:r>
                      <a:rPr lang="en-US" altLang="zh-TW" i="1" dirty="0" smtClean="0">
                        <a:latin typeface="Cambria Math" panose="02040503050406030204" pitchFamily="18" charset="0"/>
                        <a:sym typeface="Symbol" panose="05050102010706020507" pitchFamily="18" charset="2"/>
                      </a:rPr>
                      <m:t>).</m:t>
                    </m:r>
                  </m:oMath>
                </a14:m>
                <a:endParaRPr lang="en-US" altLang="zh-TW" dirty="0">
                  <a:sym typeface="Symbol" panose="05050102010706020507" pitchFamily="18" charset="2"/>
                </a:endParaRPr>
              </a:p>
              <a:p>
                <a:pPr defTabSz="628650" eaLnBrk="1" hangingPunct="1">
                  <a:lnSpc>
                    <a:spcPct val="88000"/>
                  </a:lnSpc>
                  <a:spcBef>
                    <a:spcPct val="0"/>
                  </a:spcBef>
                  <a:buFont typeface="Wingdings" panose="05000000000000000000" pitchFamily="2" charset="2"/>
                  <a:buNone/>
                  <a:tabLst>
                    <a:tab pos="804863" algn="l"/>
                  </a:tabLst>
                </a:pPr>
                <a:r>
                  <a:rPr lang="en-US" altLang="zh-TW" dirty="0">
                    <a:sym typeface="Symbol" panose="05050102010706020507" pitchFamily="18" charset="2"/>
                  </a:rPr>
                  <a:t>	3.	If the two variances are equal, the filter should return 	the arithmetic mean value of the pixels in </a:t>
                </a:r>
                <a:r>
                  <a:rPr lang="en-US" altLang="zh-TW" i="1" dirty="0" err="1">
                    <a:sym typeface="Symbol" panose="05050102010706020507" pitchFamily="18" charset="2"/>
                  </a:rPr>
                  <a:t>S</a:t>
                </a:r>
                <a:r>
                  <a:rPr lang="en-US" altLang="zh-TW" i="1" baseline="-25000" dirty="0" err="1">
                    <a:sym typeface="Symbol" panose="05050102010706020507" pitchFamily="18" charset="2"/>
                  </a:rPr>
                  <a:t>xy</a:t>
                </a:r>
                <a:r>
                  <a:rPr lang="en-US" altLang="zh-TW" dirty="0">
                    <a:sym typeface="Symbol" panose="05050102010706020507" pitchFamily="18" charset="2"/>
                  </a:rPr>
                  <a:t>.</a:t>
                </a:r>
              </a:p>
              <a:p>
                <a:pPr lvl="1" defTabSz="628650" eaLnBrk="1" hangingPunct="1">
                  <a:lnSpc>
                    <a:spcPct val="88000"/>
                  </a:lnSpc>
                  <a:spcBef>
                    <a:spcPct val="0"/>
                  </a:spcBef>
                  <a:tabLst>
                    <a:tab pos="804863" algn="l"/>
                  </a:tabLst>
                </a:pPr>
                <a:r>
                  <a:rPr lang="en-US" altLang="zh-TW" dirty="0">
                    <a:sym typeface="Symbol" panose="05050102010706020507" pitchFamily="18" charset="2"/>
                  </a:rPr>
                  <a:t>Based on the above behavior, the filter is given by:</a:t>
                </a:r>
              </a:p>
              <a:p>
                <a:pPr lvl="1" algn="r" defTabSz="628650" eaLnBrk="1" hangingPunct="1">
                  <a:lnSpc>
                    <a:spcPct val="85000"/>
                  </a:lnSpc>
                  <a:buFont typeface="Wingdings" panose="05000000000000000000" pitchFamily="2" charset="2"/>
                  <a:buNone/>
                  <a:tabLst>
                    <a:tab pos="804863" algn="l"/>
                  </a:tabLst>
                </a:pPr>
                <a:r>
                  <a:rPr lang="en-US" altLang="zh-TW" dirty="0">
                    <a:sym typeface="Symbol" panose="05050102010706020507" pitchFamily="18" charset="2"/>
                  </a:rPr>
                  <a:t>(5.3-12)   </a:t>
                </a:r>
                <a:endParaRPr lang="en-US" altLang="zh-TW" i="1" u="sng" dirty="0">
                  <a:sym typeface="Symbol" panose="05050102010706020507" pitchFamily="18" charset="2"/>
                </a:endParaRPr>
              </a:p>
              <a:p>
                <a:pPr algn="dist" defTabSz="628650" eaLnBrk="1" hangingPunct="1">
                  <a:lnSpc>
                    <a:spcPct val="85000"/>
                  </a:lnSpc>
                  <a:spcBef>
                    <a:spcPct val="95000"/>
                  </a:spcBef>
                  <a:tabLst>
                    <a:tab pos="804863" algn="l"/>
                  </a:tabLst>
                </a:pPr>
                <a:r>
                  <a:rPr lang="en-US" altLang="zh-TW" dirty="0"/>
                  <a:t>Fig. 5.13(a) shows the circuit image corrupted by additive Gaussian noise of zero mean and a variance of 1000, Fig. 5.13(b) is the result of processing the noisy image with and arithmetic mean filter of size </a:t>
                </a:r>
                <a14:m>
                  <m:oMath xmlns:m="http://schemas.openxmlformats.org/officeDocument/2006/math">
                    <m:r>
                      <a:rPr lang="en-US" altLang="zh-TW" i="1" dirty="0" smtClean="0">
                        <a:latin typeface="Cambria Math" panose="02040503050406030204" pitchFamily="18" charset="0"/>
                      </a:rPr>
                      <m:t>7</m:t>
                    </m:r>
                    <m:r>
                      <a:rPr lang="en-US" altLang="zh-TW" b="0" i="1" dirty="0" smtClean="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rPr>
                      <m:t>7</m:t>
                    </m:r>
                  </m:oMath>
                </a14:m>
                <a:r>
                  <a:rPr lang="en-US" altLang="zh-TW" dirty="0"/>
                  <a:t>, Fig. 5.13(c), which shows the result of processing the noisy image with a geometric mean filter of size </a:t>
                </a:r>
                <a14:m>
                  <m:oMath xmlns:m="http://schemas.openxmlformats.org/officeDocument/2006/math">
                    <m:r>
                      <a:rPr lang="en-US" altLang="zh-TW" i="1" dirty="0" smtClean="0">
                        <a:latin typeface="Cambria Math" panose="02040503050406030204" pitchFamily="18" charset="0"/>
                      </a:rPr>
                      <m:t>7</m:t>
                    </m:r>
                    <m:r>
                      <a:rPr lang="en-US" altLang="zh-TW" b="0" i="1" dirty="0" smtClean="0">
                        <a:latin typeface="Cambria Math" panose="02040503050406030204" pitchFamily="18" charset="0"/>
                        <a:ea typeface="Cambria Math" panose="02040503050406030204" pitchFamily="18" charset="0"/>
                        <a:sym typeface="Symbol" panose="05050102010706020507" pitchFamily="18" charset="2"/>
                      </a:rPr>
                      <m:t>×</m:t>
                    </m:r>
                    <m:r>
                      <a:rPr lang="en-US" altLang="zh-TW" i="1" dirty="0">
                        <a:latin typeface="Cambria Math" panose="02040503050406030204" pitchFamily="18" charset="0"/>
                      </a:rPr>
                      <m:t>7</m:t>
                    </m:r>
                  </m:oMath>
                </a14:m>
                <a:r>
                  <a:rPr lang="en-US" altLang="zh-TW" dirty="0"/>
                  <a:t>, and Fig. 5.13(d) shows the result of using the adaptive filter of Eq. (5.3-12) with</a:t>
                </a:r>
              </a:p>
              <a:p>
                <a:pPr defTabSz="628650" eaLnBrk="1" hangingPunct="1">
                  <a:lnSpc>
                    <a:spcPct val="85000"/>
                  </a:lnSpc>
                  <a:spcBef>
                    <a:spcPct val="0"/>
                  </a:spcBef>
                  <a:buFont typeface="Wingdings" panose="05000000000000000000" pitchFamily="2" charset="2"/>
                  <a:buNone/>
                  <a:tabLst>
                    <a:tab pos="804863" algn="l"/>
                  </a:tabLst>
                </a:pPr>
                <a:r>
                  <a:rPr lang="en-US" altLang="zh-TW" dirty="0"/>
                  <a:t>        =1000.</a:t>
                </a:r>
                <a:endParaRPr lang="zh-TW" altLang="en-US" dirty="0">
                  <a:sym typeface="Symbol" panose="05050102010706020507" pitchFamily="18" charset="2"/>
                </a:endParaRPr>
              </a:p>
            </p:txBody>
          </p:sp>
        </mc:Choice>
        <mc:Fallback>
          <p:sp>
            <p:nvSpPr>
              <p:cNvPr id="14344" name="Rectangle 3">
                <a:extLst>
                  <a:ext uri="{FF2B5EF4-FFF2-40B4-BE49-F238E27FC236}">
                    <a16:creationId xmlns:a16="http://schemas.microsoft.com/office/drawing/2014/main" id="{F0B6336C-5BC1-464F-97E1-E1BB2108D14A}"/>
                  </a:ext>
                </a:extLst>
              </p:cNvPr>
              <p:cNvSpPr>
                <a:spLocks noGrp="1" noRot="1" noChangeAspect="1" noMove="1" noResize="1" noEditPoints="1" noAdjustHandles="1" noChangeArrowheads="1" noChangeShapeType="1" noTextEdit="1"/>
              </p:cNvSpPr>
              <p:nvPr>
                <p:ph type="body" idx="1"/>
              </p:nvPr>
            </p:nvSpPr>
            <p:spPr>
              <a:xfrm>
                <a:off x="107950" y="93663"/>
                <a:ext cx="8847138" cy="6742112"/>
              </a:xfrm>
              <a:blipFill>
                <a:blip r:embed="rId3"/>
                <a:stretch>
                  <a:fillRect l="-1378" t="-2351" r="-4549" b="-1808"/>
                </a:stretch>
              </a:blipFill>
            </p:spPr>
            <p:txBody>
              <a:bodyPr/>
              <a:lstStyle/>
              <a:p>
                <a:r>
                  <a:rPr lang="zh-TW" altLang="en-US">
                    <a:noFill/>
                  </a:rPr>
                  <a:t> </a:t>
                </a:r>
              </a:p>
            </p:txBody>
          </p:sp>
        </mc:Fallback>
      </mc:AlternateContent>
      <p:graphicFrame>
        <p:nvGraphicFramePr>
          <p:cNvPr id="14338" name="Object 5">
            <a:extLst>
              <a:ext uri="{FF2B5EF4-FFF2-40B4-BE49-F238E27FC236}">
                <a16:creationId xmlns:a16="http://schemas.microsoft.com/office/drawing/2014/main" id="{223DE639-B091-4196-A178-6FB02823D792}"/>
              </a:ext>
            </a:extLst>
          </p:cNvPr>
          <p:cNvGraphicFramePr>
            <a:graphicFrameLocks noChangeAspect="1"/>
          </p:cNvGraphicFramePr>
          <p:nvPr/>
        </p:nvGraphicFramePr>
        <p:xfrm>
          <a:off x="6954838" y="1117600"/>
          <a:ext cx="504825" cy="630238"/>
        </p:xfrm>
        <a:graphic>
          <a:graphicData uri="http://schemas.openxmlformats.org/presentationml/2006/ole">
            <mc:AlternateContent xmlns:mc="http://schemas.openxmlformats.org/markup-compatibility/2006">
              <mc:Choice xmlns:v="urn:schemas-microsoft-com:vml" Requires="v">
                <p:oleObj spid="_x0000_s14574" name="方程式" r:id="rId4" imgW="203040" imgH="253800" progId="Equation.3">
                  <p:embed/>
                </p:oleObj>
              </mc:Choice>
              <mc:Fallback>
                <p:oleObj name="方程式" r:id="rId4" imgW="203040" imgH="253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117600"/>
                        <a:ext cx="504825"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4339" name="Object 6">
                <a:extLst>
                  <a:ext uri="{FF2B5EF4-FFF2-40B4-BE49-F238E27FC236}">
                    <a16:creationId xmlns:a16="http://schemas.microsoft.com/office/drawing/2014/main" id="{06D604ED-2E11-4C54-B319-FE5806FFA1BA}"/>
                  </a:ext>
                </a:extLst>
              </p:cNvPr>
              <p:cNvSpPr txBox="1"/>
              <p:nvPr/>
            </p:nvSpPr>
            <p:spPr bwMode="auto">
              <a:xfrm>
                <a:off x="1417638" y="2984500"/>
                <a:ext cx="5098578" cy="94297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𝑓</m:t>
                          </m:r>
                        </m:e>
                      </m:ac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sSubSup>
                            <m:sSubSupPr>
                              <m:ctrlPr>
                                <a:rPr lang="zh-TW" altLang="en-US" sz="2400" i="1">
                                  <a:solidFill>
                                    <a:srgbClr val="000000"/>
                                  </a:solidFill>
                                  <a:latin typeface="Cambria Math" panose="02040503050406030204" pitchFamily="18" charset="0"/>
                                </a:rPr>
                              </m:ctrlPr>
                            </m:sSubSupPr>
                            <m:e>
                              <m:r>
                                <a:rPr lang="zh-TW" altLang="en-US" sz="2400" i="1">
                                  <a:solidFill>
                                    <a:srgbClr val="000000"/>
                                  </a:solidFill>
                                  <a:latin typeface="Cambria Math" panose="02040503050406030204" pitchFamily="18" charset="0"/>
                                </a:rPr>
                                <m:t>𝜎</m:t>
                              </m:r>
                            </m:e>
                            <m:sub>
                              <m:r>
                                <a:rPr lang="zh-TW" altLang="en-US" sz="2400" i="1">
                                  <a:solidFill>
                                    <a:srgbClr val="000000"/>
                                  </a:solidFill>
                                  <a:latin typeface="Cambria Math" panose="02040503050406030204" pitchFamily="18" charset="0"/>
                                </a:rPr>
                                <m:t>𝜂</m:t>
                              </m:r>
                            </m:sub>
                            <m:sup>
                              <m:r>
                                <a:rPr lang="zh-TW" altLang="en-US" sz="2400" i="1">
                                  <a:solidFill>
                                    <a:srgbClr val="000000"/>
                                  </a:solidFill>
                                  <a:latin typeface="Cambria Math" panose="02040503050406030204" pitchFamily="18" charset="0"/>
                                </a:rPr>
                                <m:t>2</m:t>
                              </m:r>
                            </m:sup>
                          </m:sSubSup>
                        </m:num>
                        <m:den>
                          <m:sSubSup>
                            <m:sSubSupPr>
                              <m:ctrlPr>
                                <a:rPr lang="zh-TW" altLang="en-US" sz="2400" i="1">
                                  <a:solidFill>
                                    <a:srgbClr val="000000"/>
                                  </a:solidFill>
                                  <a:latin typeface="Cambria Math" panose="02040503050406030204" pitchFamily="18" charset="0"/>
                                </a:rPr>
                              </m:ctrlPr>
                            </m:sSubSupPr>
                            <m:e>
                              <m:r>
                                <a:rPr lang="zh-TW" altLang="en-US" sz="2400" i="1">
                                  <a:solidFill>
                                    <a:srgbClr val="000000"/>
                                  </a:solidFill>
                                  <a:latin typeface="Cambria Math" panose="02040503050406030204" pitchFamily="18" charset="0"/>
                                </a:rPr>
                                <m:t>𝜎</m:t>
                              </m:r>
                            </m:e>
                            <m:sub>
                              <m:r>
                                <a:rPr lang="zh-TW" altLang="en-US" sz="2400" i="1">
                                  <a:solidFill>
                                    <a:srgbClr val="000000"/>
                                  </a:solidFill>
                                  <a:latin typeface="Cambria Math" panose="02040503050406030204" pitchFamily="18" charset="0"/>
                                </a:rPr>
                                <m:t>𝐿</m:t>
                              </m:r>
                            </m:sub>
                            <m:sup>
                              <m:r>
                                <a:rPr lang="zh-TW" altLang="en-US" sz="2400" i="1">
                                  <a:solidFill>
                                    <a:srgbClr val="000000"/>
                                  </a:solidFill>
                                  <a:latin typeface="Cambria Math" panose="02040503050406030204" pitchFamily="18" charset="0"/>
                                </a:rPr>
                                <m:t>2</m:t>
                              </m:r>
                            </m:sup>
                          </m:sSubSup>
                        </m:den>
                      </m:f>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𝑚</m:t>
                              </m:r>
                            </m:e>
                            <m:sub>
                              <m:r>
                                <a:rPr lang="zh-TW" altLang="en-US" sz="2400" i="1">
                                  <a:solidFill>
                                    <a:srgbClr val="000000"/>
                                  </a:solidFill>
                                  <a:latin typeface="Cambria Math" panose="02040503050406030204" pitchFamily="18" charset="0"/>
                                </a:rPr>
                                <m:t>𝐿</m:t>
                              </m:r>
                            </m:sub>
                          </m:sSub>
                        </m:e>
                      </m:d>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14339" name="Object 6">
                <a:extLst>
                  <a:ext uri="{FF2B5EF4-FFF2-40B4-BE49-F238E27FC236}">
                    <a16:creationId xmlns:a16="http://schemas.microsoft.com/office/drawing/2014/main" id="{06D604ED-2E11-4C54-B319-FE5806FFA1BA}"/>
                  </a:ext>
                </a:extLst>
              </p:cNvPr>
              <p:cNvSpPr txBox="1">
                <a:spLocks noRot="1" noChangeAspect="1" noMove="1" noResize="1" noEditPoints="1" noAdjustHandles="1" noChangeArrowheads="1" noChangeShapeType="1" noTextEdit="1"/>
              </p:cNvSpPr>
              <p:nvPr/>
            </p:nvSpPr>
            <p:spPr bwMode="auto">
              <a:xfrm>
                <a:off x="1417638" y="2984500"/>
                <a:ext cx="5098578" cy="942975"/>
              </a:xfrm>
              <a:prstGeom prst="rect">
                <a:avLst/>
              </a:prstGeom>
              <a:blipFill>
                <a:blip r:embed="rId6"/>
                <a:stretch>
                  <a:fillRect/>
                </a:stretch>
              </a:blipFill>
            </p:spPr>
            <p:txBody>
              <a:bodyPr/>
              <a:lstStyle/>
              <a:p>
                <a:r>
                  <a:rPr lang="zh-TW" altLang="en-US">
                    <a:noFill/>
                  </a:rPr>
                  <a:t> </a:t>
                </a:r>
              </a:p>
            </p:txBody>
          </p:sp>
        </mc:Fallback>
      </mc:AlternateContent>
      <p:graphicFrame>
        <p:nvGraphicFramePr>
          <p:cNvPr id="14340" name="Object 8">
            <a:extLst>
              <a:ext uri="{FF2B5EF4-FFF2-40B4-BE49-F238E27FC236}">
                <a16:creationId xmlns:a16="http://schemas.microsoft.com/office/drawing/2014/main" id="{8E34DDAE-D88D-4A9B-8B11-415A0D543C7E}"/>
              </a:ext>
            </a:extLst>
          </p:cNvPr>
          <p:cNvGraphicFramePr>
            <a:graphicFrameLocks noChangeAspect="1"/>
          </p:cNvGraphicFramePr>
          <p:nvPr/>
        </p:nvGraphicFramePr>
        <p:xfrm>
          <a:off x="1225550" y="361950"/>
          <a:ext cx="504825" cy="630238"/>
        </p:xfrm>
        <a:graphic>
          <a:graphicData uri="http://schemas.openxmlformats.org/presentationml/2006/ole">
            <mc:AlternateContent xmlns:mc="http://schemas.openxmlformats.org/markup-compatibility/2006">
              <mc:Choice xmlns:v="urn:schemas-microsoft-com:vml" Requires="v">
                <p:oleObj spid="_x0000_s14575" name="方程式" r:id="rId7" imgW="203040" imgH="253800" progId="Equation.3">
                  <p:embed/>
                </p:oleObj>
              </mc:Choice>
              <mc:Fallback>
                <p:oleObj name="方程式" r:id="rId7" imgW="203040" imgH="2538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5550" y="361950"/>
                        <a:ext cx="504825"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1" name="Object 9">
            <a:extLst>
              <a:ext uri="{FF2B5EF4-FFF2-40B4-BE49-F238E27FC236}">
                <a16:creationId xmlns:a16="http://schemas.microsoft.com/office/drawing/2014/main" id="{22F761F3-6507-482E-A5F7-DE7F8A3E4408}"/>
              </a:ext>
            </a:extLst>
          </p:cNvPr>
          <p:cNvGraphicFramePr>
            <a:graphicFrameLocks noChangeAspect="1"/>
          </p:cNvGraphicFramePr>
          <p:nvPr/>
        </p:nvGraphicFramePr>
        <p:xfrm>
          <a:off x="342900" y="6280150"/>
          <a:ext cx="504825" cy="630238"/>
        </p:xfrm>
        <a:graphic>
          <a:graphicData uri="http://schemas.openxmlformats.org/presentationml/2006/ole">
            <mc:AlternateContent xmlns:mc="http://schemas.openxmlformats.org/markup-compatibility/2006">
              <mc:Choice xmlns:v="urn:schemas-microsoft-com:vml" Requires="v">
                <p:oleObj spid="_x0000_s14576" name="方程式" r:id="rId8" imgW="203040" imgH="253800" progId="Equation.3">
                  <p:embed/>
                </p:oleObj>
              </mc:Choice>
              <mc:Fallback>
                <p:oleObj name="方程式" r:id="rId8" imgW="203040" imgH="2538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6280150"/>
                        <a:ext cx="504825"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投影片編號版面配置區 3">
            <a:extLst>
              <a:ext uri="{FF2B5EF4-FFF2-40B4-BE49-F238E27FC236}">
                <a16:creationId xmlns:a16="http://schemas.microsoft.com/office/drawing/2014/main" id="{DE820DD5-E876-4D37-93A0-BC4A0E5C07A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27ED5DEC-8684-4EB2-BA7C-0BAA21B4FFD6}" type="slidenum">
              <a:rPr kumimoji="0" lang="zh-TW" altLang="en-US"/>
              <a:pPr eaLnBrk="1" hangingPunct="1"/>
              <a:t>29</a:t>
            </a:fld>
            <a:endParaRPr kumimoji="0" lang="en-US" altLang="zh-TW"/>
          </a:p>
        </p:txBody>
      </p:sp>
      <p:sp>
        <p:nvSpPr>
          <p:cNvPr id="62467" name="Rectangle 2">
            <a:extLst>
              <a:ext uri="{FF2B5EF4-FFF2-40B4-BE49-F238E27FC236}">
                <a16:creationId xmlns:a16="http://schemas.microsoft.com/office/drawing/2014/main" id="{B25DA901-297A-4270-88E6-56AD2A6F0C53}"/>
              </a:ext>
            </a:extLst>
          </p:cNvPr>
          <p:cNvSpPr>
            <a:spLocks noGrp="1" noChangeArrowheads="1"/>
          </p:cNvSpPr>
          <p:nvPr>
            <p:ph type="title"/>
          </p:nvPr>
        </p:nvSpPr>
        <p:spPr/>
        <p:txBody>
          <a:bodyPr/>
          <a:lstStyle/>
          <a:p>
            <a:pPr eaLnBrk="1" hangingPunct="1"/>
            <a:endParaRPr lang="zh-TW" altLang="en-US"/>
          </a:p>
        </p:txBody>
      </p:sp>
      <p:pic>
        <p:nvPicPr>
          <p:cNvPr id="62468" name="Picture 4">
            <a:extLst>
              <a:ext uri="{FF2B5EF4-FFF2-40B4-BE49-F238E27FC236}">
                <a16:creationId xmlns:a16="http://schemas.microsoft.com/office/drawing/2014/main" id="{D6C23179-EE58-47F5-A2DE-EE87A31C59C2}"/>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95288" y="284163"/>
            <a:ext cx="8137525" cy="6284912"/>
          </a:xfr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投影片編號版面配置區 3">
            <a:extLst>
              <a:ext uri="{FF2B5EF4-FFF2-40B4-BE49-F238E27FC236}">
                <a16:creationId xmlns:a16="http://schemas.microsoft.com/office/drawing/2014/main" id="{3C2A43B6-DCAA-4CB5-8AFD-2E1E220693C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1FD2EC23-0394-471A-8A41-A9C68D99AE1D}" type="slidenum">
              <a:rPr kumimoji="0" lang="zh-TW" altLang="en-US"/>
              <a:pPr eaLnBrk="1" hangingPunct="1"/>
              <a:t>3</a:t>
            </a:fld>
            <a:endParaRPr kumimoji="0" lang="en-US" altLang="zh-TW"/>
          </a:p>
        </p:txBody>
      </p:sp>
      <p:sp>
        <p:nvSpPr>
          <p:cNvPr id="2054" name="Rectangle 2">
            <a:extLst>
              <a:ext uri="{FF2B5EF4-FFF2-40B4-BE49-F238E27FC236}">
                <a16:creationId xmlns:a16="http://schemas.microsoft.com/office/drawing/2014/main" id="{C82F1818-0CEF-4854-8F86-B95B4B6497B7}"/>
              </a:ext>
            </a:extLst>
          </p:cNvPr>
          <p:cNvSpPr>
            <a:spLocks noGrp="1" noChangeArrowheads="1"/>
          </p:cNvSpPr>
          <p:nvPr>
            <p:ph type="title"/>
          </p:nvPr>
        </p:nvSpPr>
        <p:spPr/>
        <p:txBody>
          <a:bodyPr/>
          <a:lstStyle/>
          <a:p>
            <a:pPr eaLnBrk="1" hangingPunct="1"/>
            <a:endParaRPr lang="zh-TW" altLang="en-US"/>
          </a:p>
        </p:txBody>
      </p:sp>
      <p:sp>
        <p:nvSpPr>
          <p:cNvPr id="2055" name="Rectangle 3">
            <a:extLst>
              <a:ext uri="{FF2B5EF4-FFF2-40B4-BE49-F238E27FC236}">
                <a16:creationId xmlns:a16="http://schemas.microsoft.com/office/drawing/2014/main" id="{24DC86DE-BBD9-4552-9FF3-2626A192849B}"/>
              </a:ext>
            </a:extLst>
          </p:cNvPr>
          <p:cNvSpPr>
            <a:spLocks noGrp="1" noChangeArrowheads="1"/>
          </p:cNvSpPr>
          <p:nvPr>
            <p:ph type="body" idx="1"/>
          </p:nvPr>
        </p:nvSpPr>
        <p:spPr/>
        <p:txBody>
          <a:bodyPr/>
          <a:lstStyle/>
          <a:p>
            <a:pPr eaLnBrk="1" hangingPunct="1"/>
            <a:r>
              <a:rPr lang="en-US" altLang="zh-TW" dirty="0"/>
              <a:t>If </a:t>
            </a:r>
            <a:r>
              <a:rPr lang="en-US" altLang="zh-TW" i="1" dirty="0"/>
              <a:t>H </a:t>
            </a:r>
            <a:r>
              <a:rPr lang="en-US" altLang="zh-TW" dirty="0"/>
              <a:t>is a linear, position-invariant process, then</a:t>
            </a:r>
            <a:r>
              <a:rPr lang="en-US" altLang="zh-TW" i="1" dirty="0"/>
              <a:t> </a:t>
            </a:r>
            <a:r>
              <a:rPr lang="en-US" altLang="zh-TW" dirty="0"/>
              <a:t>the degraded image is given in the </a:t>
            </a:r>
            <a:r>
              <a:rPr lang="en-US" altLang="zh-TW" i="1" dirty="0"/>
              <a:t>spatial domain</a:t>
            </a:r>
            <a:r>
              <a:rPr lang="en-US" altLang="zh-TW" dirty="0"/>
              <a:t> by:</a:t>
            </a:r>
          </a:p>
          <a:p>
            <a:pPr algn="r" eaLnBrk="1" hangingPunct="1">
              <a:buFont typeface="Wingdings" panose="05000000000000000000" pitchFamily="2" charset="2"/>
              <a:buNone/>
            </a:pPr>
            <a:r>
              <a:rPr lang="en-US" altLang="zh-TW" dirty="0"/>
              <a:t>(5.1-1)    </a:t>
            </a:r>
            <a:endParaRPr lang="en-US" altLang="zh-TW" i="1" dirty="0"/>
          </a:p>
          <a:p>
            <a:pPr eaLnBrk="1" hangingPunct="1">
              <a:buFont typeface="Wingdings" panose="05000000000000000000" pitchFamily="2" charset="2"/>
              <a:buNone/>
            </a:pPr>
            <a:r>
              <a:rPr lang="en-US" altLang="zh-TW" dirty="0"/>
              <a:t>	where </a:t>
            </a:r>
            <a:r>
              <a:rPr lang="en-US" altLang="zh-TW" i="1" dirty="0"/>
              <a:t>h</a:t>
            </a:r>
            <a:r>
              <a:rPr lang="en-US" altLang="zh-TW" dirty="0"/>
              <a:t>(</a:t>
            </a:r>
            <a:r>
              <a:rPr lang="en-US" altLang="zh-TW" i="1" dirty="0"/>
              <a:t>x</a:t>
            </a:r>
            <a:r>
              <a:rPr lang="en-US" altLang="zh-TW" dirty="0"/>
              <a:t>, </a:t>
            </a:r>
            <a:r>
              <a:rPr lang="en-US" altLang="zh-TW" i="1" dirty="0"/>
              <a:t>y</a:t>
            </a:r>
            <a:r>
              <a:rPr lang="en-US" altLang="zh-TW" dirty="0"/>
              <a:t>) is the spatial representation of the degradation function and  </a:t>
            </a:r>
            <a:r>
              <a:rPr lang="en-US" altLang="zh-TW" dirty="0">
                <a:cs typeface="Times New Roman" panose="02020603050405020304" pitchFamily="18" charset="0"/>
              </a:rPr>
              <a:t>“</a:t>
            </a:r>
            <a:r>
              <a:rPr lang="en-US" altLang="zh-TW" dirty="0">
                <a:latin typeface="Tahoma" panose="020B0604030504040204" pitchFamily="34" charset="0"/>
                <a:ea typeface="MS Mincho" panose="02020609040205080304" pitchFamily="49" charset="-128"/>
                <a:cs typeface="Times New Roman" panose="02020603050405020304" pitchFamily="18" charset="0"/>
              </a:rPr>
              <a:t>  </a:t>
            </a:r>
            <a:r>
              <a:rPr lang="en-US" altLang="zh-TW" dirty="0">
                <a:cs typeface="Times New Roman" panose="02020603050405020304" pitchFamily="18" charset="0"/>
              </a:rPr>
              <a:t>”  indicates spatial convolution.</a:t>
            </a:r>
          </a:p>
          <a:p>
            <a:pPr lvl="1" eaLnBrk="1" hangingPunct="1"/>
            <a:r>
              <a:rPr lang="en-US" altLang="zh-TW" dirty="0">
                <a:cs typeface="Times New Roman" panose="02020603050405020304" pitchFamily="18" charset="0"/>
              </a:rPr>
              <a:t>Equivalently,                                                                                                          </a:t>
            </a:r>
          </a:p>
          <a:p>
            <a:pPr lvl="1" algn="r" eaLnBrk="1" hangingPunct="1">
              <a:buFont typeface="Wingdings" panose="05000000000000000000" pitchFamily="2" charset="2"/>
              <a:buNone/>
            </a:pPr>
            <a:r>
              <a:rPr lang="en-US" altLang="zh-TW" dirty="0"/>
              <a:t>(5.1-2)   </a:t>
            </a:r>
            <a:endParaRPr lang="en-US" altLang="zh-TW" i="1" dirty="0"/>
          </a:p>
          <a:p>
            <a:pPr lvl="1" eaLnBrk="1" hangingPunct="1">
              <a:buFont typeface="Wingdings" panose="05000000000000000000" pitchFamily="2" charset="2"/>
              <a:buNone/>
            </a:pPr>
            <a:r>
              <a:rPr lang="en-US" altLang="zh-TW" dirty="0"/>
              <a:t>	where the terms in capital letters are the Fourier transforms of the corresponding terms in Eq. (5.1-1).</a:t>
            </a:r>
            <a:endParaRPr lang="zh-TW" altLang="en-US" dirty="0"/>
          </a:p>
        </p:txBody>
      </p:sp>
      <mc:AlternateContent xmlns:mc="http://schemas.openxmlformats.org/markup-compatibility/2006">
        <mc:Choice xmlns:a14="http://schemas.microsoft.com/office/drawing/2010/main" Requires="a14">
          <p:sp>
            <p:nvSpPr>
              <p:cNvPr id="2050" name="Object 4">
                <a:extLst>
                  <a:ext uri="{FF2B5EF4-FFF2-40B4-BE49-F238E27FC236}">
                    <a16:creationId xmlns:a16="http://schemas.microsoft.com/office/drawing/2014/main" id="{6C08DDA6-E00B-4DA0-A9C1-4794092D93EB}"/>
                  </a:ext>
                </a:extLst>
              </p:cNvPr>
              <p:cNvSpPr txBox="1"/>
              <p:nvPr/>
            </p:nvSpPr>
            <p:spPr bwMode="auto">
              <a:xfrm>
                <a:off x="1390318" y="1268760"/>
                <a:ext cx="4909873" cy="442913"/>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𝑔</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h</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𝑓</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𝜂</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e>
                      </m:d>
                      <m:r>
                        <a:rPr lang="en-US" altLang="zh-TW" sz="2400" b="0" i="1" smtClean="0">
                          <a:solidFill>
                            <a:srgbClr val="000000"/>
                          </a:solidFill>
                          <a:latin typeface="Cambria Math" panose="02040503050406030204" pitchFamily="18" charset="0"/>
                        </a:rPr>
                        <m:t>,</m:t>
                      </m:r>
                    </m:oMath>
                  </m:oMathPara>
                </a14:m>
                <a:endParaRPr lang="zh-TW" altLang="en-US" sz="2400" dirty="0">
                  <a:latin typeface="+mj-lt"/>
                </a:endParaRPr>
              </a:p>
            </p:txBody>
          </p:sp>
        </mc:Choice>
        <mc:Fallback>
          <p:sp>
            <p:nvSpPr>
              <p:cNvPr id="2050" name="Object 4">
                <a:extLst>
                  <a:ext uri="{FF2B5EF4-FFF2-40B4-BE49-F238E27FC236}">
                    <a16:creationId xmlns:a16="http://schemas.microsoft.com/office/drawing/2014/main" id="{6C08DDA6-E00B-4DA0-A9C1-4794092D93EB}"/>
                  </a:ext>
                </a:extLst>
              </p:cNvPr>
              <p:cNvSpPr txBox="1">
                <a:spLocks noRot="1" noChangeAspect="1" noMove="1" noResize="1" noEditPoints="1" noAdjustHandles="1" noChangeArrowheads="1" noChangeShapeType="1" noTextEdit="1"/>
              </p:cNvSpPr>
              <p:nvPr/>
            </p:nvSpPr>
            <p:spPr bwMode="auto">
              <a:xfrm>
                <a:off x="1390318" y="1268760"/>
                <a:ext cx="4909873" cy="442913"/>
              </a:xfrm>
              <a:prstGeom prst="rect">
                <a:avLst/>
              </a:prstGeom>
              <a:blipFill>
                <a:blip r:embed="rId3"/>
                <a:stretch>
                  <a:fillRect b="-2328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51" name="Object 5">
                <a:extLst>
                  <a:ext uri="{FF2B5EF4-FFF2-40B4-BE49-F238E27FC236}">
                    <a16:creationId xmlns:a16="http://schemas.microsoft.com/office/drawing/2014/main" id="{3DFD1F2E-3F23-4EA2-B25E-BE164A63AE9B}"/>
                  </a:ext>
                </a:extLst>
              </p:cNvPr>
              <p:cNvSpPr txBox="1"/>
              <p:nvPr/>
            </p:nvSpPr>
            <p:spPr bwMode="auto">
              <a:xfrm>
                <a:off x="1390650" y="3140075"/>
                <a:ext cx="4790595" cy="400050"/>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𝐺</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𝐻</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𝐹</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𝑁</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2051" name="Object 5">
                <a:extLst>
                  <a:ext uri="{FF2B5EF4-FFF2-40B4-BE49-F238E27FC236}">
                    <a16:creationId xmlns:a16="http://schemas.microsoft.com/office/drawing/2014/main" id="{3DFD1F2E-3F23-4EA2-B25E-BE164A63AE9B}"/>
                  </a:ext>
                </a:extLst>
              </p:cNvPr>
              <p:cNvSpPr txBox="1">
                <a:spLocks noRot="1" noChangeAspect="1" noMove="1" noResize="1" noEditPoints="1" noAdjustHandles="1" noChangeArrowheads="1" noChangeShapeType="1" noTextEdit="1"/>
              </p:cNvSpPr>
              <p:nvPr/>
            </p:nvSpPr>
            <p:spPr bwMode="auto">
              <a:xfrm>
                <a:off x="1390650" y="3140075"/>
                <a:ext cx="4790595" cy="400050"/>
              </a:xfrm>
              <a:prstGeom prst="rect">
                <a:avLst/>
              </a:prstGeom>
              <a:blipFill>
                <a:blip r:embed="rId4"/>
                <a:stretch>
                  <a:fillRect b="-37879"/>
                </a:stretch>
              </a:blipFill>
              <a:extLst/>
            </p:spPr>
            <p:txBody>
              <a:bodyPr/>
              <a:lstStyle/>
              <a:p>
                <a:r>
                  <a:rPr lang="zh-TW" altLang="en-US">
                    <a:noFill/>
                  </a:rPr>
                  <a:t> </a:t>
                </a:r>
              </a:p>
            </p:txBody>
          </p:sp>
        </mc:Fallback>
      </mc:AlternateContent>
      <p:graphicFrame>
        <p:nvGraphicFramePr>
          <p:cNvPr id="2052" name="Object 6">
            <a:extLst>
              <a:ext uri="{FF2B5EF4-FFF2-40B4-BE49-F238E27FC236}">
                <a16:creationId xmlns:a16="http://schemas.microsoft.com/office/drawing/2014/main" id="{19CDB8C2-3330-4BB6-AE1D-E7E251879802}"/>
              </a:ext>
            </a:extLst>
          </p:cNvPr>
          <p:cNvGraphicFramePr>
            <a:graphicFrameLocks noChangeAspect="1"/>
          </p:cNvGraphicFramePr>
          <p:nvPr/>
        </p:nvGraphicFramePr>
        <p:xfrm>
          <a:off x="2513013" y="2398713"/>
          <a:ext cx="242887" cy="276225"/>
        </p:xfrm>
        <a:graphic>
          <a:graphicData uri="http://schemas.openxmlformats.org/presentationml/2006/ole">
            <mc:AlternateContent xmlns:mc="http://schemas.openxmlformats.org/markup-compatibility/2006">
              <mc:Choice xmlns:v="urn:schemas-microsoft-com:vml" Requires="v">
                <p:oleObj spid="_x0000_s2167" name="方程式" r:id="rId5" imgW="114120" imgH="126720" progId="Equation.3">
                  <p:embed/>
                </p:oleObj>
              </mc:Choice>
              <mc:Fallback>
                <p:oleObj name="方程式" r:id="rId5" imgW="114120" imgH="12672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013" y="2398713"/>
                        <a:ext cx="242887"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投影片編號版面配置區 3">
            <a:extLst>
              <a:ext uri="{FF2B5EF4-FFF2-40B4-BE49-F238E27FC236}">
                <a16:creationId xmlns:a16="http://schemas.microsoft.com/office/drawing/2014/main" id="{84C27AC8-DEE0-45A8-9064-3EF931791F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9D37A297-C925-479C-B515-182024E1A463}" type="slidenum">
              <a:rPr kumimoji="0" lang="zh-TW" altLang="en-US"/>
              <a:pPr eaLnBrk="1" hangingPunct="1"/>
              <a:t>30</a:t>
            </a:fld>
            <a:endParaRPr kumimoji="0" lang="en-US" altLang="zh-TW"/>
          </a:p>
        </p:txBody>
      </p:sp>
      <p:sp>
        <p:nvSpPr>
          <p:cNvPr id="63491" name="Rectangle 2">
            <a:extLst>
              <a:ext uri="{FF2B5EF4-FFF2-40B4-BE49-F238E27FC236}">
                <a16:creationId xmlns:a16="http://schemas.microsoft.com/office/drawing/2014/main" id="{564C8005-E100-462E-B233-3FC63D71A17F}"/>
              </a:ext>
            </a:extLst>
          </p:cNvPr>
          <p:cNvSpPr>
            <a:spLocks noGrp="1" noChangeArrowheads="1"/>
          </p:cNvSpPr>
          <p:nvPr>
            <p:ph type="title"/>
          </p:nvPr>
        </p:nvSpPr>
        <p:spPr/>
        <p:txBody>
          <a:bodyPr/>
          <a:lstStyle/>
          <a:p>
            <a:pPr eaLnBrk="1" hangingPunct="1"/>
            <a:r>
              <a:rPr lang="en-US" altLang="zh-TW"/>
              <a:t>Adaptive median filter</a:t>
            </a:r>
            <a:endParaRPr lang="zh-TW" altLang="en-US"/>
          </a:p>
        </p:txBody>
      </p:sp>
      <mc:AlternateContent xmlns:mc="http://schemas.openxmlformats.org/markup-compatibility/2006" xmlns:a14="http://schemas.microsoft.com/office/drawing/2010/main">
        <mc:Choice Requires="a14">
          <p:sp>
            <p:nvSpPr>
              <p:cNvPr id="63492" name="Rectangle 3">
                <a:extLst>
                  <a:ext uri="{FF2B5EF4-FFF2-40B4-BE49-F238E27FC236}">
                    <a16:creationId xmlns:a16="http://schemas.microsoft.com/office/drawing/2014/main" id="{9F2DA128-EE7E-4720-982D-AC53B3C3B301}"/>
                  </a:ext>
                </a:extLst>
              </p:cNvPr>
              <p:cNvSpPr>
                <a:spLocks noGrp="1" noChangeArrowheads="1"/>
              </p:cNvSpPr>
              <p:nvPr>
                <p:ph type="body" idx="1"/>
              </p:nvPr>
            </p:nvSpPr>
            <p:spPr>
              <a:xfrm>
                <a:off x="107950" y="977900"/>
                <a:ext cx="8847138" cy="5880100"/>
              </a:xfrm>
              <a:noFill/>
            </p:spPr>
            <p:txBody>
              <a:bodyPr/>
              <a:lstStyle/>
              <a:p>
                <a:pPr eaLnBrk="1" hangingPunct="1">
                  <a:lnSpc>
                    <a:spcPct val="74000"/>
                  </a:lnSpc>
                  <a:spcBef>
                    <a:spcPct val="5000"/>
                  </a:spcBef>
                </a:pPr>
                <a:r>
                  <a:rPr lang="en-US" altLang="zh-TW" dirty="0"/>
                  <a:t>Let		</a:t>
                </a:r>
                <a14:m>
                  <m:oMath xmlns:m="http://schemas.openxmlformats.org/officeDocument/2006/math">
                    <m:r>
                      <a:rPr lang="en-US" altLang="zh-TW" i="1" dirty="0" smtClean="0">
                        <a:latin typeface="Cambria Math" panose="02040503050406030204" pitchFamily="18" charset="0"/>
                      </a:rPr>
                      <m:t>𝑧</m:t>
                    </m:r>
                    <m:r>
                      <a:rPr lang="en-US" altLang="zh-TW" i="1" baseline="-25000" dirty="0" err="1" smtClean="0">
                        <a:latin typeface="Cambria Math" panose="02040503050406030204" pitchFamily="18" charset="0"/>
                      </a:rPr>
                      <m:t>𝑚𝑖𝑛</m:t>
                    </m:r>
                  </m:oMath>
                </a14:m>
                <a:r>
                  <a:rPr lang="en-US" altLang="zh-TW" baseline="-25000" dirty="0"/>
                  <a:t> </a:t>
                </a:r>
                <a:r>
                  <a:rPr lang="en-US" altLang="zh-TW" dirty="0"/>
                  <a:t>= minimum gray level value in </a:t>
                </a:r>
                <a14:m>
                  <m:oMath xmlns:m="http://schemas.openxmlformats.org/officeDocument/2006/math">
                    <m:r>
                      <a:rPr lang="en-US" altLang="zh-TW" i="1" dirty="0" smtClean="0">
                        <a:latin typeface="Cambria Math" panose="02040503050406030204" pitchFamily="18" charset="0"/>
                      </a:rPr>
                      <m:t>𝑆</m:t>
                    </m:r>
                    <m:r>
                      <a:rPr lang="en-US" altLang="zh-TW" i="1" baseline="-25000" dirty="0" err="1" smtClean="0">
                        <a:latin typeface="Cambria Math" panose="02040503050406030204" pitchFamily="18" charset="0"/>
                      </a:rPr>
                      <m:t>𝑥𝑦</m:t>
                    </m:r>
                    <m:r>
                      <m:rPr>
                        <m:nor/>
                      </m:rPr>
                      <a:rPr lang="en-US" altLang="zh-TW" dirty="0" smtClean="0"/>
                      <m:t>,</m:t>
                    </m:r>
                  </m:oMath>
                </a14:m>
                <a:endParaRPr lang="en-US" altLang="zh-TW" i="1" baseline="-25000" dirty="0"/>
              </a:p>
              <a:p>
                <a:pPr eaLnBrk="1" hangingPunct="1">
                  <a:lnSpc>
                    <a:spcPct val="74000"/>
                  </a:lnSpc>
                  <a:spcBef>
                    <a:spcPct val="5000"/>
                  </a:spcBef>
                  <a:buNone/>
                </a:pPr>
                <a:r>
                  <a:rPr lang="en-US" altLang="zh-TW" i="1" dirty="0"/>
                  <a:t>			</a:t>
                </a:r>
                <a14:m>
                  <m:oMath xmlns:m="http://schemas.openxmlformats.org/officeDocument/2006/math">
                    <m:r>
                      <a:rPr lang="en-US" altLang="zh-TW" i="1" dirty="0" smtClean="0">
                        <a:latin typeface="Cambria Math" panose="02040503050406030204" pitchFamily="18" charset="0"/>
                      </a:rPr>
                      <m:t>𝑧</m:t>
                    </m:r>
                    <m:r>
                      <a:rPr lang="en-US" altLang="zh-TW" i="1" baseline="-25000" dirty="0" err="1" smtClean="0">
                        <a:latin typeface="Cambria Math" panose="02040503050406030204" pitchFamily="18" charset="0"/>
                      </a:rPr>
                      <m:t>𝑚𝑎𝑥</m:t>
                    </m:r>
                  </m:oMath>
                </a14:m>
                <a:r>
                  <a:rPr lang="en-US" altLang="zh-TW" baseline="-25000" dirty="0"/>
                  <a:t> </a:t>
                </a:r>
                <a:r>
                  <a:rPr lang="en-US" altLang="zh-TW" dirty="0"/>
                  <a:t>= maximum gray level value in </a:t>
                </a:r>
                <a14:m>
                  <m:oMath xmlns:m="http://schemas.openxmlformats.org/officeDocument/2006/math">
                    <m:r>
                      <a:rPr lang="en-US" altLang="zh-TW" i="1" dirty="0" smtClean="0">
                        <a:latin typeface="Cambria Math" panose="02040503050406030204" pitchFamily="18" charset="0"/>
                      </a:rPr>
                      <m:t>𝑆</m:t>
                    </m:r>
                    <m:r>
                      <a:rPr lang="en-US" altLang="zh-TW" i="1" baseline="-25000" dirty="0" err="1" smtClean="0">
                        <a:latin typeface="Cambria Math" panose="02040503050406030204" pitchFamily="18" charset="0"/>
                      </a:rPr>
                      <m:t>𝑥𝑦</m:t>
                    </m:r>
                  </m:oMath>
                </a14:m>
                <a:r>
                  <a:rPr lang="en-US" altLang="zh-TW" dirty="0"/>
                  <a:t>,</a:t>
                </a:r>
                <a:endParaRPr lang="en-US" altLang="zh-TW" i="1" baseline="-25000" dirty="0"/>
              </a:p>
              <a:p>
                <a:pPr eaLnBrk="1" hangingPunct="1">
                  <a:lnSpc>
                    <a:spcPct val="74000"/>
                  </a:lnSpc>
                  <a:spcBef>
                    <a:spcPct val="5000"/>
                  </a:spcBef>
                  <a:buNone/>
                </a:pPr>
                <a:r>
                  <a:rPr lang="en-US" altLang="zh-TW" i="1" baseline="-25000" dirty="0"/>
                  <a:t>			</a:t>
                </a:r>
                <a14:m>
                  <m:oMath xmlns:m="http://schemas.openxmlformats.org/officeDocument/2006/math">
                    <m:r>
                      <a:rPr lang="en-US" altLang="zh-TW" i="1" dirty="0" smtClean="0">
                        <a:latin typeface="Cambria Math" panose="02040503050406030204" pitchFamily="18" charset="0"/>
                      </a:rPr>
                      <m:t>𝑧</m:t>
                    </m:r>
                    <m:r>
                      <a:rPr lang="en-US" altLang="zh-TW" i="1" baseline="-25000" dirty="0" err="1" smtClean="0">
                        <a:latin typeface="Cambria Math" panose="02040503050406030204" pitchFamily="18" charset="0"/>
                      </a:rPr>
                      <m:t>𝑚𝑒𝑑</m:t>
                    </m:r>
                  </m:oMath>
                </a14:m>
                <a:r>
                  <a:rPr lang="en-US" altLang="zh-TW" dirty="0"/>
                  <a:t> = median of gray levels in </a:t>
                </a:r>
                <a14:m>
                  <m:oMath xmlns:m="http://schemas.openxmlformats.org/officeDocument/2006/math">
                    <m:r>
                      <a:rPr lang="en-US" altLang="zh-TW" i="1" dirty="0" smtClean="0">
                        <a:latin typeface="Cambria Math" panose="02040503050406030204" pitchFamily="18" charset="0"/>
                      </a:rPr>
                      <m:t>𝑆</m:t>
                    </m:r>
                    <m:r>
                      <a:rPr lang="en-US" altLang="zh-TW" i="1" baseline="-25000" dirty="0" err="1" smtClean="0">
                        <a:latin typeface="Cambria Math" panose="02040503050406030204" pitchFamily="18" charset="0"/>
                      </a:rPr>
                      <m:t>𝑥𝑦</m:t>
                    </m:r>
                    <m:r>
                      <m:rPr>
                        <m:nor/>
                      </m:rPr>
                      <a:rPr lang="en-US" altLang="zh-TW" dirty="0" smtClean="0"/>
                      <m:t>,</m:t>
                    </m:r>
                  </m:oMath>
                </a14:m>
                <a:endParaRPr lang="en-US" altLang="zh-TW" i="1" baseline="-25000" dirty="0"/>
              </a:p>
              <a:p>
                <a:pPr eaLnBrk="1" hangingPunct="1">
                  <a:lnSpc>
                    <a:spcPct val="74000"/>
                  </a:lnSpc>
                  <a:spcBef>
                    <a:spcPct val="5000"/>
                  </a:spcBef>
                  <a:buFont typeface="Wingdings" panose="05000000000000000000" pitchFamily="2" charset="2"/>
                  <a:buNone/>
                </a:pPr>
                <a:r>
                  <a:rPr lang="en-US" altLang="zh-TW" i="1" baseline="-25000" dirty="0"/>
                  <a:t>			</a:t>
                </a:r>
                <a14:m>
                  <m:oMath xmlns:m="http://schemas.openxmlformats.org/officeDocument/2006/math">
                    <m:r>
                      <a:rPr lang="en-US" altLang="zh-TW" i="1" dirty="0" smtClean="0">
                        <a:latin typeface="Cambria Math" panose="02040503050406030204" pitchFamily="18" charset="0"/>
                      </a:rPr>
                      <m:t>𝑧</m:t>
                    </m:r>
                    <m:r>
                      <a:rPr lang="en-US" altLang="zh-TW" i="1" baseline="-25000" dirty="0" err="1" smtClean="0">
                        <a:latin typeface="Cambria Math" panose="02040503050406030204" pitchFamily="18" charset="0"/>
                      </a:rPr>
                      <m:t>𝑥𝑦</m:t>
                    </m:r>
                  </m:oMath>
                </a14:m>
                <a:r>
                  <a:rPr lang="en-US" altLang="zh-TW" dirty="0"/>
                  <a:t> = gray level at coordinates (</a:t>
                </a:r>
                <a:r>
                  <a:rPr lang="en-US" altLang="zh-TW" i="1" dirty="0"/>
                  <a:t>x</a:t>
                </a:r>
                <a:r>
                  <a:rPr lang="en-US" altLang="zh-TW" dirty="0"/>
                  <a:t>, </a:t>
                </a:r>
                <a:r>
                  <a:rPr lang="en-US" altLang="zh-TW" i="1" dirty="0"/>
                  <a:t>y</a:t>
                </a:r>
                <a:r>
                  <a:rPr lang="en-US" altLang="zh-TW" dirty="0"/>
                  <a:t>),</a:t>
                </a:r>
                <a:endParaRPr lang="en-US" altLang="zh-TW" i="1" baseline="-25000" dirty="0"/>
              </a:p>
              <a:p>
                <a:pPr eaLnBrk="1" hangingPunct="1">
                  <a:lnSpc>
                    <a:spcPct val="74000"/>
                  </a:lnSpc>
                  <a:spcBef>
                    <a:spcPct val="5000"/>
                  </a:spcBef>
                  <a:buFont typeface="Wingdings" panose="05000000000000000000" pitchFamily="2" charset="2"/>
                  <a:buNone/>
                </a:pPr>
                <a:r>
                  <a:rPr lang="en-US" altLang="zh-TW" i="1" baseline="-25000" dirty="0"/>
                  <a:t>			</a:t>
                </a:r>
                <a14:m>
                  <m:oMath xmlns:m="http://schemas.openxmlformats.org/officeDocument/2006/math">
                    <m:r>
                      <a:rPr lang="en-US" altLang="zh-TW" i="1" dirty="0" smtClean="0">
                        <a:latin typeface="Cambria Math" panose="02040503050406030204" pitchFamily="18" charset="0"/>
                      </a:rPr>
                      <m:t>𝑆</m:t>
                    </m:r>
                    <m:r>
                      <a:rPr lang="en-US" altLang="zh-TW" i="1" baseline="-25000" dirty="0" err="1" smtClean="0">
                        <a:latin typeface="Cambria Math" panose="02040503050406030204" pitchFamily="18" charset="0"/>
                      </a:rPr>
                      <m:t>𝑚𝑎𝑥</m:t>
                    </m:r>
                  </m:oMath>
                </a14:m>
                <a:r>
                  <a:rPr lang="en-US" altLang="zh-TW" dirty="0"/>
                  <a:t> </a:t>
                </a:r>
                <a:r>
                  <a:rPr lang="en-US" altLang="zh-TW" i="1" dirty="0"/>
                  <a:t>= </a:t>
                </a:r>
                <a:r>
                  <a:rPr lang="en-US" altLang="zh-TW" dirty="0"/>
                  <a:t>maximum allowed size of </a:t>
                </a:r>
                <a14:m>
                  <m:oMath xmlns:m="http://schemas.openxmlformats.org/officeDocument/2006/math">
                    <m:r>
                      <a:rPr lang="en-US" altLang="zh-TW" i="1" dirty="0" smtClean="0">
                        <a:latin typeface="Cambria Math" panose="02040503050406030204" pitchFamily="18" charset="0"/>
                      </a:rPr>
                      <m:t>𝑆</m:t>
                    </m:r>
                    <m:r>
                      <a:rPr lang="en-US" altLang="zh-TW" i="1" baseline="-25000" dirty="0" err="1" smtClean="0">
                        <a:latin typeface="Cambria Math" panose="02040503050406030204" pitchFamily="18" charset="0"/>
                      </a:rPr>
                      <m:t>𝑥𝑦</m:t>
                    </m:r>
                  </m:oMath>
                </a14:m>
                <a:r>
                  <a:rPr lang="en-US" altLang="zh-TW" dirty="0"/>
                  <a:t>.</a:t>
                </a:r>
              </a:p>
              <a:p>
                <a:pPr eaLnBrk="1" hangingPunct="1">
                  <a:lnSpc>
                    <a:spcPct val="74000"/>
                  </a:lnSpc>
                  <a:spcBef>
                    <a:spcPct val="5000"/>
                  </a:spcBef>
                  <a:buFont typeface="Wingdings" panose="05000000000000000000" pitchFamily="2" charset="2"/>
                  <a:buNone/>
                </a:pPr>
                <a:r>
                  <a:rPr lang="en-US" altLang="zh-TW" dirty="0"/>
                  <a:t>	The adaptive median filtering algorithm works in two levels, denoted level </a:t>
                </a:r>
                <a:r>
                  <a:rPr lang="en-US" altLang="zh-TW" i="1" dirty="0"/>
                  <a:t>A</a:t>
                </a:r>
                <a:r>
                  <a:rPr lang="en-US" altLang="zh-TW" dirty="0"/>
                  <a:t> and level </a:t>
                </a:r>
                <a:r>
                  <a:rPr lang="en-US" altLang="zh-TW" i="1" dirty="0"/>
                  <a:t>B</a:t>
                </a:r>
                <a:r>
                  <a:rPr lang="en-US" altLang="zh-TW" dirty="0"/>
                  <a:t>, as follows:   </a:t>
                </a:r>
              </a:p>
              <a:p>
                <a:pPr eaLnBrk="1" hangingPunct="1">
                  <a:lnSpc>
                    <a:spcPct val="74000"/>
                  </a:lnSpc>
                  <a:spcBef>
                    <a:spcPct val="5000"/>
                  </a:spcBef>
                  <a:buNone/>
                </a:pPr>
                <a:r>
                  <a:rPr lang="en-US" altLang="zh-TW" dirty="0"/>
                  <a:t>		Level </a:t>
                </a:r>
                <a:r>
                  <a:rPr lang="en-US" altLang="zh-TW" i="1" dirty="0"/>
                  <a:t>A</a:t>
                </a:r>
                <a:r>
                  <a:rPr lang="en-US" altLang="zh-TW" dirty="0"/>
                  <a:t>:    	</a:t>
                </a:r>
                <a:r>
                  <a:rPr lang="en-US" altLang="zh-TW" i="1" dirty="0"/>
                  <a:t>A</a:t>
                </a:r>
                <a:r>
                  <a:rPr lang="en-US" altLang="zh-TW" dirty="0"/>
                  <a:t>1 = </a:t>
                </a:r>
                <a:r>
                  <a:rPr lang="en-US" altLang="zh-TW" i="1" dirty="0" err="1"/>
                  <a:t>z</a:t>
                </a:r>
                <a:r>
                  <a:rPr lang="en-US" altLang="zh-TW" baseline="-25000" dirty="0" err="1"/>
                  <a:t>med</a:t>
                </a:r>
                <a:r>
                  <a:rPr lang="en-US" altLang="zh-TW" baseline="-25000" dirty="0"/>
                  <a:t> </a:t>
                </a:r>
                <a:r>
                  <a:rPr lang="en-US" altLang="zh-TW" dirty="0">
                    <a:latin typeface="Arial" panose="020B0604020202020204" pitchFamily="34" charset="0"/>
                  </a:rPr>
                  <a:t>–</a:t>
                </a:r>
                <a:r>
                  <a:rPr lang="en-US" altLang="zh-TW" dirty="0"/>
                  <a:t> </a:t>
                </a:r>
                <a:r>
                  <a:rPr lang="en-US" altLang="zh-TW" i="1" dirty="0" err="1"/>
                  <a:t>z</a:t>
                </a:r>
                <a:r>
                  <a:rPr lang="en-US" altLang="zh-TW" baseline="-25000" dirty="0" err="1"/>
                  <a:t>min</a:t>
                </a:r>
                <a:r>
                  <a:rPr lang="en-US" altLang="zh-TW" dirty="0"/>
                  <a:t>,</a:t>
                </a:r>
                <a:endParaRPr lang="en-US" altLang="zh-TW" baseline="-25000" dirty="0"/>
              </a:p>
              <a:p>
                <a:pPr eaLnBrk="1" hangingPunct="1">
                  <a:lnSpc>
                    <a:spcPct val="74000"/>
                  </a:lnSpc>
                  <a:spcBef>
                    <a:spcPct val="5000"/>
                  </a:spcBef>
                  <a:buNone/>
                </a:pPr>
                <a:r>
                  <a:rPr lang="en-US" altLang="zh-TW" baseline="-25000" dirty="0"/>
                  <a:t>				</a:t>
                </a:r>
                <a:r>
                  <a:rPr lang="en-US" altLang="zh-TW" i="1" dirty="0"/>
                  <a:t>A</a:t>
                </a:r>
                <a:r>
                  <a:rPr lang="en-US" altLang="zh-TW" dirty="0"/>
                  <a:t>2 = </a:t>
                </a:r>
                <a:r>
                  <a:rPr lang="en-US" altLang="zh-TW" i="1" dirty="0" err="1"/>
                  <a:t>z</a:t>
                </a:r>
                <a:r>
                  <a:rPr lang="en-US" altLang="zh-TW" baseline="-25000" dirty="0" err="1"/>
                  <a:t>med</a:t>
                </a:r>
                <a:r>
                  <a:rPr lang="en-US" altLang="zh-TW" dirty="0"/>
                  <a:t> </a:t>
                </a:r>
                <a:r>
                  <a:rPr lang="en-US" altLang="zh-TW" dirty="0">
                    <a:latin typeface="Arial" panose="020B0604020202020204" pitchFamily="34" charset="0"/>
                  </a:rPr>
                  <a:t>–</a:t>
                </a:r>
                <a:r>
                  <a:rPr lang="en-US" altLang="zh-TW" dirty="0"/>
                  <a:t> </a:t>
                </a:r>
                <a:r>
                  <a:rPr lang="en-US" altLang="zh-TW" i="1" dirty="0" err="1"/>
                  <a:t>z</a:t>
                </a:r>
                <a:r>
                  <a:rPr lang="en-US" altLang="zh-TW" baseline="-25000" dirty="0" err="1"/>
                  <a:t>max</a:t>
                </a:r>
                <a:r>
                  <a:rPr lang="en-US" altLang="zh-TW" dirty="0"/>
                  <a:t>.</a:t>
                </a:r>
              </a:p>
              <a:p>
                <a:pPr eaLnBrk="1" hangingPunct="1">
                  <a:lnSpc>
                    <a:spcPct val="74000"/>
                  </a:lnSpc>
                  <a:spcBef>
                    <a:spcPct val="5000"/>
                  </a:spcBef>
                  <a:buNone/>
                </a:pPr>
                <a:r>
                  <a:rPr lang="en-US" altLang="zh-TW" dirty="0"/>
                  <a:t>				If </a:t>
                </a:r>
                <a:r>
                  <a:rPr lang="en-US" altLang="zh-TW" i="1" dirty="0"/>
                  <a:t>A</a:t>
                </a:r>
                <a:r>
                  <a:rPr lang="en-US" altLang="zh-TW" dirty="0"/>
                  <a:t>1 &gt; 0 AND </a:t>
                </a:r>
                <a:r>
                  <a:rPr lang="en-US" altLang="zh-TW" i="1" dirty="0"/>
                  <a:t>A</a:t>
                </a:r>
                <a:r>
                  <a:rPr lang="en-US" altLang="zh-TW" dirty="0"/>
                  <a:t>2 &lt; 0, Go to level </a:t>
                </a:r>
                <a:r>
                  <a:rPr lang="en-US" altLang="zh-TW" i="1" dirty="0"/>
                  <a:t>B</a:t>
                </a:r>
                <a:r>
                  <a:rPr lang="en-US" altLang="zh-TW" dirty="0"/>
                  <a:t>, </a:t>
                </a:r>
              </a:p>
              <a:p>
                <a:pPr eaLnBrk="1" hangingPunct="1">
                  <a:lnSpc>
                    <a:spcPct val="74000"/>
                  </a:lnSpc>
                  <a:spcBef>
                    <a:spcPct val="5000"/>
                  </a:spcBef>
                  <a:buFont typeface="Wingdings" panose="05000000000000000000" pitchFamily="2" charset="2"/>
                  <a:buNone/>
                </a:pPr>
                <a:r>
                  <a:rPr lang="en-US" altLang="zh-TW" dirty="0"/>
                  <a:t>				Else increase the window size.</a:t>
                </a:r>
              </a:p>
              <a:p>
                <a:pPr eaLnBrk="1" hangingPunct="1">
                  <a:lnSpc>
                    <a:spcPct val="74000"/>
                  </a:lnSpc>
                  <a:spcBef>
                    <a:spcPct val="5000"/>
                  </a:spcBef>
                  <a:buNone/>
                </a:pPr>
                <a:r>
                  <a:rPr lang="en-US" altLang="zh-TW" dirty="0"/>
                  <a:t>				If window size </a:t>
                </a:r>
                <a:r>
                  <a:rPr lang="en-US" altLang="zh-TW" dirty="0">
                    <a:cs typeface="Times New Roman" panose="02020603050405020304" pitchFamily="18" charset="0"/>
                  </a:rPr>
                  <a:t>≤  </a:t>
                </a:r>
                <a:r>
                  <a:rPr lang="en-US" altLang="zh-TW" i="1" dirty="0" err="1">
                    <a:cs typeface="Times New Roman" panose="02020603050405020304" pitchFamily="18" charset="0"/>
                  </a:rPr>
                  <a:t>S</a:t>
                </a:r>
                <a:r>
                  <a:rPr lang="en-US" altLang="zh-TW" baseline="-25000" dirty="0" err="1">
                    <a:cs typeface="Times New Roman" panose="02020603050405020304" pitchFamily="18" charset="0"/>
                  </a:rPr>
                  <a:t>max</a:t>
                </a:r>
                <a:r>
                  <a:rPr lang="en-US" altLang="zh-TW" dirty="0">
                    <a:cs typeface="Times New Roman" panose="02020603050405020304" pitchFamily="18" charset="0"/>
                  </a:rPr>
                  <a:t>, repeat level </a:t>
                </a:r>
                <a:r>
                  <a:rPr lang="en-US" altLang="zh-TW" i="1" dirty="0">
                    <a:cs typeface="Times New Roman" panose="02020603050405020304" pitchFamily="18" charset="0"/>
                  </a:rPr>
                  <a:t>A</a:t>
                </a:r>
                <a:r>
                  <a:rPr lang="en-US" altLang="zh-TW" dirty="0"/>
                  <a:t>,</a:t>
                </a:r>
                <a:endParaRPr lang="en-US" altLang="zh-TW" i="1" dirty="0">
                  <a:cs typeface="Times New Roman" panose="02020603050405020304" pitchFamily="18" charset="0"/>
                </a:endParaRPr>
              </a:p>
              <a:p>
                <a:pPr eaLnBrk="1" hangingPunct="1">
                  <a:lnSpc>
                    <a:spcPct val="74000"/>
                  </a:lnSpc>
                  <a:spcBef>
                    <a:spcPct val="5000"/>
                  </a:spcBef>
                  <a:buFont typeface="Wingdings" panose="05000000000000000000" pitchFamily="2" charset="2"/>
                  <a:buNone/>
                </a:pPr>
                <a:r>
                  <a:rPr lang="en-US" altLang="zh-TW" i="1" dirty="0">
                    <a:cs typeface="Times New Roman" panose="02020603050405020304" pitchFamily="18" charset="0"/>
                  </a:rPr>
                  <a:t>				</a:t>
                </a:r>
                <a:r>
                  <a:rPr lang="en-US" altLang="zh-TW" dirty="0">
                    <a:cs typeface="Times New Roman" panose="02020603050405020304" pitchFamily="18" charset="0"/>
                  </a:rPr>
                  <a:t>Else output </a:t>
                </a:r>
                <a:r>
                  <a:rPr lang="en-US" altLang="zh-TW" i="1" dirty="0" err="1">
                    <a:cs typeface="Times New Roman" panose="02020603050405020304" pitchFamily="18" charset="0"/>
                  </a:rPr>
                  <a:t>z</a:t>
                </a:r>
                <a:r>
                  <a:rPr lang="en-US" altLang="zh-TW" i="1" baseline="-25000" dirty="0" err="1">
                    <a:cs typeface="Times New Roman" panose="02020603050405020304" pitchFamily="18" charset="0"/>
                  </a:rPr>
                  <a:t>xy</a:t>
                </a:r>
                <a:r>
                  <a:rPr lang="en-US" altLang="zh-TW" dirty="0">
                    <a:cs typeface="Times New Roman" panose="02020603050405020304" pitchFamily="18" charset="0"/>
                  </a:rPr>
                  <a:t>.</a:t>
                </a:r>
              </a:p>
              <a:p>
                <a:pPr eaLnBrk="1" hangingPunct="1">
                  <a:lnSpc>
                    <a:spcPct val="74000"/>
                  </a:lnSpc>
                  <a:spcBef>
                    <a:spcPct val="5000"/>
                  </a:spcBef>
                  <a:buNone/>
                </a:pPr>
                <a:r>
                  <a:rPr lang="en-US" altLang="zh-TW" dirty="0">
                    <a:cs typeface="Times New Roman" panose="02020603050405020304" pitchFamily="18" charset="0"/>
                  </a:rPr>
                  <a:t>		Level </a:t>
                </a:r>
                <a:r>
                  <a:rPr lang="en-US" altLang="zh-TW" i="1" dirty="0">
                    <a:cs typeface="Times New Roman" panose="02020603050405020304" pitchFamily="18" charset="0"/>
                  </a:rPr>
                  <a:t>B</a:t>
                </a:r>
                <a:r>
                  <a:rPr lang="en-US" altLang="zh-TW" dirty="0">
                    <a:cs typeface="Times New Roman" panose="02020603050405020304" pitchFamily="18" charset="0"/>
                  </a:rPr>
                  <a:t>:	</a:t>
                </a:r>
                <a:r>
                  <a:rPr lang="en-US" altLang="zh-TW" i="1" dirty="0">
                    <a:cs typeface="Times New Roman" panose="02020603050405020304" pitchFamily="18" charset="0"/>
                  </a:rPr>
                  <a:t>B</a:t>
                </a:r>
                <a:r>
                  <a:rPr lang="en-US" altLang="zh-TW" dirty="0">
                    <a:cs typeface="Times New Roman" panose="02020603050405020304" pitchFamily="18" charset="0"/>
                  </a:rPr>
                  <a:t>1 = </a:t>
                </a:r>
                <a:r>
                  <a:rPr lang="en-US" altLang="zh-TW" i="1" dirty="0" err="1">
                    <a:cs typeface="Times New Roman" panose="02020603050405020304" pitchFamily="18" charset="0"/>
                  </a:rPr>
                  <a:t>z</a:t>
                </a:r>
                <a:r>
                  <a:rPr lang="en-US" altLang="zh-TW" i="1" baseline="-25000" dirty="0" err="1">
                    <a:cs typeface="Times New Roman" panose="02020603050405020304" pitchFamily="18" charset="0"/>
                  </a:rPr>
                  <a:t>xy</a:t>
                </a:r>
                <a:r>
                  <a:rPr lang="en-US" altLang="zh-TW" i="1" dirty="0">
                    <a:cs typeface="Times New Roman" panose="02020603050405020304" pitchFamily="18" charset="0"/>
                  </a:rPr>
                  <a:t> </a:t>
                </a:r>
                <a:r>
                  <a:rPr lang="en-US" altLang="zh-TW" dirty="0">
                    <a:cs typeface="Times New Roman" panose="02020603050405020304" pitchFamily="18" charset="0"/>
                  </a:rPr>
                  <a:t>– </a:t>
                </a:r>
                <a:r>
                  <a:rPr lang="en-US" altLang="zh-TW" i="1" dirty="0" err="1">
                    <a:cs typeface="Times New Roman" panose="02020603050405020304" pitchFamily="18" charset="0"/>
                  </a:rPr>
                  <a:t>z</a:t>
                </a:r>
                <a:r>
                  <a:rPr lang="en-US" altLang="zh-TW" baseline="-25000" dirty="0" err="1">
                    <a:cs typeface="Times New Roman" panose="02020603050405020304" pitchFamily="18" charset="0"/>
                  </a:rPr>
                  <a:t>min</a:t>
                </a:r>
                <a:r>
                  <a:rPr lang="en-US" altLang="zh-TW" baseline="-25000" dirty="0">
                    <a:cs typeface="Times New Roman" panose="02020603050405020304" pitchFamily="18" charset="0"/>
                  </a:rPr>
                  <a:t> </a:t>
                </a:r>
                <a:r>
                  <a:rPr lang="en-US" altLang="zh-TW" dirty="0"/>
                  <a:t>,</a:t>
                </a:r>
                <a:endParaRPr lang="en-US" altLang="zh-TW" baseline="-25000" dirty="0">
                  <a:cs typeface="Times New Roman" panose="02020603050405020304" pitchFamily="18" charset="0"/>
                </a:endParaRPr>
              </a:p>
              <a:p>
                <a:pPr eaLnBrk="1" hangingPunct="1">
                  <a:lnSpc>
                    <a:spcPct val="74000"/>
                  </a:lnSpc>
                  <a:spcBef>
                    <a:spcPct val="5000"/>
                  </a:spcBef>
                  <a:buNone/>
                </a:pPr>
                <a:r>
                  <a:rPr lang="en-US" altLang="zh-TW" baseline="-25000" dirty="0">
                    <a:cs typeface="Times New Roman" panose="02020603050405020304" pitchFamily="18" charset="0"/>
                  </a:rPr>
                  <a:t>				</a:t>
                </a:r>
                <a:r>
                  <a:rPr lang="en-US" altLang="zh-TW" i="1" dirty="0">
                    <a:cs typeface="Times New Roman" panose="02020603050405020304" pitchFamily="18" charset="0"/>
                  </a:rPr>
                  <a:t>B</a:t>
                </a:r>
                <a:r>
                  <a:rPr lang="en-US" altLang="zh-TW" dirty="0">
                    <a:cs typeface="Times New Roman" panose="02020603050405020304" pitchFamily="18" charset="0"/>
                  </a:rPr>
                  <a:t>2 = </a:t>
                </a:r>
                <a:r>
                  <a:rPr lang="en-US" altLang="zh-TW" i="1" dirty="0" err="1">
                    <a:cs typeface="Times New Roman" panose="02020603050405020304" pitchFamily="18" charset="0"/>
                  </a:rPr>
                  <a:t>z</a:t>
                </a:r>
                <a:r>
                  <a:rPr lang="en-US" altLang="zh-TW" i="1" baseline="-25000" dirty="0" err="1">
                    <a:cs typeface="Times New Roman" panose="02020603050405020304" pitchFamily="18" charset="0"/>
                  </a:rPr>
                  <a:t>xy</a:t>
                </a:r>
                <a:r>
                  <a:rPr lang="en-US" altLang="zh-TW" i="1" dirty="0">
                    <a:cs typeface="Times New Roman" panose="02020603050405020304" pitchFamily="18" charset="0"/>
                  </a:rPr>
                  <a:t> </a:t>
                </a:r>
                <a:r>
                  <a:rPr lang="en-US" altLang="zh-TW" dirty="0">
                    <a:cs typeface="Times New Roman" panose="02020603050405020304" pitchFamily="18" charset="0"/>
                  </a:rPr>
                  <a:t>– </a:t>
                </a:r>
                <a:r>
                  <a:rPr lang="en-US" altLang="zh-TW" i="1" dirty="0" err="1">
                    <a:cs typeface="Times New Roman" panose="02020603050405020304" pitchFamily="18" charset="0"/>
                  </a:rPr>
                  <a:t>z</a:t>
                </a:r>
                <a:r>
                  <a:rPr lang="en-US" altLang="zh-TW" baseline="-25000" dirty="0" err="1">
                    <a:cs typeface="Times New Roman" panose="02020603050405020304" pitchFamily="18" charset="0"/>
                  </a:rPr>
                  <a:t>max</a:t>
                </a:r>
                <a:r>
                  <a:rPr lang="en-US" altLang="zh-TW" baseline="-25000" dirty="0">
                    <a:cs typeface="Times New Roman" panose="02020603050405020304" pitchFamily="18" charset="0"/>
                  </a:rPr>
                  <a:t> </a:t>
                </a:r>
                <a:r>
                  <a:rPr lang="en-US" altLang="zh-TW" dirty="0"/>
                  <a:t>,</a:t>
                </a:r>
                <a:endParaRPr lang="en-US" altLang="zh-TW" baseline="-25000" dirty="0">
                  <a:cs typeface="Times New Roman" panose="02020603050405020304" pitchFamily="18" charset="0"/>
                </a:endParaRPr>
              </a:p>
              <a:p>
                <a:pPr eaLnBrk="1" hangingPunct="1">
                  <a:lnSpc>
                    <a:spcPct val="74000"/>
                  </a:lnSpc>
                  <a:spcBef>
                    <a:spcPct val="5000"/>
                  </a:spcBef>
                  <a:buNone/>
                </a:pPr>
                <a:r>
                  <a:rPr lang="en-US" altLang="zh-TW" baseline="-25000" dirty="0">
                    <a:cs typeface="Times New Roman" panose="02020603050405020304" pitchFamily="18" charset="0"/>
                  </a:rPr>
                  <a:t>				</a:t>
                </a:r>
                <a:r>
                  <a:rPr lang="en-US" altLang="zh-TW" dirty="0">
                    <a:cs typeface="Times New Roman" panose="02020603050405020304" pitchFamily="18" charset="0"/>
                  </a:rPr>
                  <a:t>If </a:t>
                </a:r>
                <a:r>
                  <a:rPr lang="en-US" altLang="zh-TW" i="1" dirty="0">
                    <a:cs typeface="Times New Roman" panose="02020603050405020304" pitchFamily="18" charset="0"/>
                  </a:rPr>
                  <a:t>B</a:t>
                </a:r>
                <a:r>
                  <a:rPr lang="en-US" altLang="zh-TW" dirty="0">
                    <a:cs typeface="Times New Roman" panose="02020603050405020304" pitchFamily="18" charset="0"/>
                  </a:rPr>
                  <a:t>1 &gt; 0 AND </a:t>
                </a:r>
                <a:r>
                  <a:rPr lang="en-US" altLang="zh-TW" i="1" dirty="0">
                    <a:cs typeface="Times New Roman" panose="02020603050405020304" pitchFamily="18" charset="0"/>
                  </a:rPr>
                  <a:t>B</a:t>
                </a:r>
                <a:r>
                  <a:rPr lang="en-US" altLang="zh-TW" dirty="0">
                    <a:cs typeface="Times New Roman" panose="02020603050405020304" pitchFamily="18" charset="0"/>
                  </a:rPr>
                  <a:t>2 &lt; 0,   output </a:t>
                </a:r>
                <a:r>
                  <a:rPr lang="en-US" altLang="zh-TW" i="1" dirty="0" err="1">
                    <a:cs typeface="Times New Roman" panose="02020603050405020304" pitchFamily="18" charset="0"/>
                  </a:rPr>
                  <a:t>z</a:t>
                </a:r>
                <a:r>
                  <a:rPr lang="en-US" altLang="zh-TW" i="1" baseline="-25000" dirty="0" err="1">
                    <a:cs typeface="Times New Roman" panose="02020603050405020304" pitchFamily="18" charset="0"/>
                  </a:rPr>
                  <a:t>xy</a:t>
                </a:r>
                <a:r>
                  <a:rPr lang="en-US" altLang="zh-TW" i="1" baseline="-25000" dirty="0">
                    <a:cs typeface="Times New Roman" panose="02020603050405020304" pitchFamily="18" charset="0"/>
                  </a:rPr>
                  <a:t> </a:t>
                </a:r>
                <a:r>
                  <a:rPr lang="en-US" altLang="zh-TW" dirty="0"/>
                  <a:t>,</a:t>
                </a:r>
                <a:endParaRPr lang="en-US" altLang="zh-TW" dirty="0">
                  <a:cs typeface="Times New Roman" panose="02020603050405020304" pitchFamily="18" charset="0"/>
                </a:endParaRPr>
              </a:p>
              <a:p>
                <a:pPr eaLnBrk="1" hangingPunct="1">
                  <a:lnSpc>
                    <a:spcPct val="74000"/>
                  </a:lnSpc>
                  <a:spcBef>
                    <a:spcPct val="5000"/>
                  </a:spcBef>
                  <a:buFont typeface="Wingdings" panose="05000000000000000000" pitchFamily="2" charset="2"/>
                  <a:buNone/>
                </a:pPr>
                <a:r>
                  <a:rPr lang="en-US" altLang="zh-TW" dirty="0">
                    <a:cs typeface="Times New Roman" panose="02020603050405020304" pitchFamily="18" charset="0"/>
                  </a:rPr>
                  <a:t>				Else output </a:t>
                </a:r>
                <a:r>
                  <a:rPr lang="en-US" altLang="zh-TW" i="1" dirty="0" err="1">
                    <a:cs typeface="Times New Roman" panose="02020603050405020304" pitchFamily="18" charset="0"/>
                  </a:rPr>
                  <a:t>z</a:t>
                </a:r>
                <a:r>
                  <a:rPr lang="en-US" altLang="zh-TW" baseline="-25000" dirty="0" err="1">
                    <a:cs typeface="Times New Roman" panose="02020603050405020304" pitchFamily="18" charset="0"/>
                  </a:rPr>
                  <a:t>med</a:t>
                </a:r>
                <a:r>
                  <a:rPr lang="en-US" altLang="zh-TW" dirty="0">
                    <a:cs typeface="Times New Roman" panose="02020603050405020304" pitchFamily="18" charset="0"/>
                  </a:rPr>
                  <a:t>. </a:t>
                </a:r>
                <a:endParaRPr lang="zh-TW" altLang="en-US" dirty="0">
                  <a:cs typeface="Times New Roman" panose="02020603050405020304" pitchFamily="18" charset="0"/>
                </a:endParaRPr>
              </a:p>
            </p:txBody>
          </p:sp>
        </mc:Choice>
        <mc:Fallback xmlns="">
          <p:sp>
            <p:nvSpPr>
              <p:cNvPr id="63492" name="Rectangle 3">
                <a:extLst>
                  <a:ext uri="{FF2B5EF4-FFF2-40B4-BE49-F238E27FC236}">
                    <a16:creationId xmlns:a16="http://schemas.microsoft.com/office/drawing/2014/main" id="{9F2DA128-EE7E-4720-982D-AC53B3C3B301}"/>
                  </a:ext>
                </a:extLst>
              </p:cNvPr>
              <p:cNvSpPr>
                <a:spLocks noGrp="1" noRot="1" noChangeAspect="1" noMove="1" noResize="1" noEditPoints="1" noAdjustHandles="1" noChangeArrowheads="1" noChangeShapeType="1" noTextEdit="1"/>
              </p:cNvSpPr>
              <p:nvPr>
                <p:ph type="body" idx="1"/>
              </p:nvPr>
            </p:nvSpPr>
            <p:spPr>
              <a:xfrm>
                <a:off x="107950" y="977900"/>
                <a:ext cx="8847138" cy="5880100"/>
              </a:xfrm>
              <a:blipFill>
                <a:blip r:embed="rId2"/>
                <a:stretch>
                  <a:fillRect l="-1378" t="-3627" r="-2412" b="-518"/>
                </a:stretch>
              </a:blipFill>
            </p:spPr>
            <p:txBody>
              <a:bodyPr/>
              <a:lstStyle/>
              <a:p>
                <a:r>
                  <a:rPr lang="zh-TW"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投影片編號版面配置區 3">
            <a:extLst>
              <a:ext uri="{FF2B5EF4-FFF2-40B4-BE49-F238E27FC236}">
                <a16:creationId xmlns:a16="http://schemas.microsoft.com/office/drawing/2014/main" id="{7C71A0D3-8629-45C8-A3B7-3A490E40B4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562F8869-CB9B-4499-AE10-4EB90978B900}" type="slidenum">
              <a:rPr kumimoji="0" lang="zh-TW" altLang="en-US"/>
              <a:pPr eaLnBrk="1" hangingPunct="1"/>
              <a:t>31</a:t>
            </a:fld>
            <a:endParaRPr kumimoji="0" lang="en-US" altLang="zh-TW"/>
          </a:p>
        </p:txBody>
      </p:sp>
      <p:sp>
        <p:nvSpPr>
          <p:cNvPr id="64515" name="Rectangle 2">
            <a:extLst>
              <a:ext uri="{FF2B5EF4-FFF2-40B4-BE49-F238E27FC236}">
                <a16:creationId xmlns:a16="http://schemas.microsoft.com/office/drawing/2014/main" id="{53CD08CC-567E-4FEF-AA9D-B4AD71D2B574}"/>
              </a:ext>
            </a:extLst>
          </p:cNvPr>
          <p:cNvSpPr>
            <a:spLocks noGrp="1" noChangeArrowheads="1"/>
          </p:cNvSpPr>
          <p:nvPr>
            <p:ph type="title"/>
          </p:nvPr>
        </p:nvSpPr>
        <p:spPr/>
        <p:txBody>
          <a:bodyPr/>
          <a:lstStyle/>
          <a:p>
            <a:pPr eaLnBrk="1" hangingPunct="1"/>
            <a:endParaRPr lang="zh-TW" altLang="en-US"/>
          </a:p>
        </p:txBody>
      </p:sp>
      <p:sp>
        <p:nvSpPr>
          <p:cNvPr id="64516" name="Rectangle 3">
            <a:extLst>
              <a:ext uri="{FF2B5EF4-FFF2-40B4-BE49-F238E27FC236}">
                <a16:creationId xmlns:a16="http://schemas.microsoft.com/office/drawing/2014/main" id="{5A7149FD-A046-4123-BDA7-265F5F8CF39D}"/>
              </a:ext>
            </a:extLst>
          </p:cNvPr>
          <p:cNvSpPr>
            <a:spLocks noGrp="1" noChangeArrowheads="1"/>
          </p:cNvSpPr>
          <p:nvPr>
            <p:ph type="body" idx="1"/>
          </p:nvPr>
        </p:nvSpPr>
        <p:spPr>
          <a:xfrm>
            <a:off x="107950" y="115888"/>
            <a:ext cx="8847138" cy="6481762"/>
          </a:xfrm>
        </p:spPr>
        <p:txBody>
          <a:bodyPr/>
          <a:lstStyle/>
          <a:p>
            <a:pPr lvl="1" defTabSz="215900" eaLnBrk="1" hangingPunct="1">
              <a:lnSpc>
                <a:spcPct val="80000"/>
              </a:lnSpc>
            </a:pPr>
            <a:r>
              <a:rPr lang="en-US" altLang="zh-TW">
                <a:cs typeface="Times New Roman" panose="02020603050405020304" pitchFamily="18" charset="0"/>
              </a:rPr>
              <a:t>The three main purposes of the algorithm:</a:t>
            </a:r>
          </a:p>
          <a:p>
            <a:pPr lvl="1" defTabSz="215900" eaLnBrk="1" hangingPunct="1">
              <a:lnSpc>
                <a:spcPct val="80000"/>
              </a:lnSpc>
              <a:buFont typeface="Wingdings" panose="05000000000000000000" pitchFamily="2" charset="2"/>
              <a:buNone/>
            </a:pPr>
            <a:r>
              <a:rPr lang="en-US" altLang="zh-TW">
                <a:cs typeface="Times New Roman" panose="02020603050405020304" pitchFamily="18" charset="0"/>
              </a:rPr>
              <a:t>	(1)	to remove salt-and-pepper (impulse) noise, </a:t>
            </a:r>
          </a:p>
          <a:p>
            <a:pPr lvl="1" defTabSz="215900" eaLnBrk="1" hangingPunct="1">
              <a:lnSpc>
                <a:spcPct val="80000"/>
              </a:lnSpc>
              <a:buFont typeface="Wingdings" panose="05000000000000000000" pitchFamily="2" charset="2"/>
              <a:buNone/>
            </a:pPr>
            <a:r>
              <a:rPr lang="en-US" altLang="zh-TW">
                <a:cs typeface="Times New Roman" panose="02020603050405020304" pitchFamily="18" charset="0"/>
              </a:rPr>
              <a:t>	(2)	to provide smoothing of other noise that may not be impulsive,</a:t>
            </a:r>
          </a:p>
          <a:p>
            <a:pPr lvl="1" defTabSz="215900" eaLnBrk="1" hangingPunct="1">
              <a:lnSpc>
                <a:spcPct val="80000"/>
              </a:lnSpc>
              <a:buFont typeface="Wingdings" panose="05000000000000000000" pitchFamily="2" charset="2"/>
              <a:buNone/>
            </a:pPr>
            <a:r>
              <a:rPr lang="en-US" altLang="zh-TW">
                <a:cs typeface="Times New Roman" panose="02020603050405020304" pitchFamily="18" charset="0"/>
              </a:rPr>
              <a:t>	(3)	to reduce distortion, such as excessive thinning or thickening of 			object boundaries.</a:t>
            </a:r>
          </a:p>
          <a:p>
            <a:pPr lvl="1" defTabSz="215900" eaLnBrk="1" hangingPunct="1">
              <a:lnSpc>
                <a:spcPct val="80000"/>
              </a:lnSpc>
            </a:pPr>
            <a:r>
              <a:rPr lang="en-US" altLang="zh-TW"/>
              <a:t>The purpose of level </a:t>
            </a:r>
            <a:r>
              <a:rPr lang="en-US" altLang="zh-TW" i="1"/>
              <a:t>A</a:t>
            </a:r>
            <a:r>
              <a:rPr lang="en-US" altLang="zh-TW"/>
              <a:t> is to check if the median filter output, </a:t>
            </a:r>
            <a:r>
              <a:rPr lang="en-US" altLang="zh-TW" i="1"/>
              <a:t>z</a:t>
            </a:r>
            <a:r>
              <a:rPr lang="en-US" altLang="zh-TW" baseline="-25000"/>
              <a:t>med</a:t>
            </a:r>
            <a:r>
              <a:rPr lang="en-US" altLang="zh-TW"/>
              <a:t>, is an impulse (black or white) or not.</a:t>
            </a:r>
          </a:p>
          <a:p>
            <a:pPr defTabSz="215900" eaLnBrk="1" hangingPunct="1">
              <a:lnSpc>
                <a:spcPct val="80000"/>
              </a:lnSpc>
            </a:pPr>
            <a:r>
              <a:rPr lang="en-US" altLang="zh-TW"/>
              <a:t>Fig. 5.14(a) shows the circuit image corrupted by salt-and-pepper noise with probabilities </a:t>
            </a:r>
            <a:r>
              <a:rPr lang="en-US" altLang="zh-TW" i="1"/>
              <a:t>P</a:t>
            </a:r>
            <a:r>
              <a:rPr lang="en-US" altLang="zh-TW" i="1" baseline="-25000"/>
              <a:t>a</a:t>
            </a:r>
            <a:r>
              <a:rPr lang="en-US" altLang="zh-TW"/>
              <a:t>=</a:t>
            </a:r>
            <a:r>
              <a:rPr lang="en-US" altLang="zh-TW" i="1"/>
              <a:t>P</a:t>
            </a:r>
            <a:r>
              <a:rPr lang="en-US" altLang="zh-TW" i="1" baseline="-25000"/>
              <a:t>b</a:t>
            </a:r>
            <a:r>
              <a:rPr lang="en-US" altLang="zh-TW"/>
              <a:t>=0.25, Fig. 5.14(b) shows the result of 7</a:t>
            </a:r>
            <a:r>
              <a:rPr lang="en-US" altLang="zh-TW" sz="1400"/>
              <a:t> </a:t>
            </a:r>
            <a:r>
              <a:rPr lang="en-US" altLang="zh-TW">
                <a:sym typeface="Symbol" panose="05050102010706020507" pitchFamily="18" charset="2"/>
              </a:rPr>
              <a:t></a:t>
            </a:r>
            <a:r>
              <a:rPr lang="en-US" altLang="zh-TW" sz="1400">
                <a:sym typeface="Symbol" panose="05050102010706020507" pitchFamily="18" charset="2"/>
              </a:rPr>
              <a:t> </a:t>
            </a:r>
            <a:r>
              <a:rPr lang="en-US" altLang="zh-TW"/>
              <a:t>7 median filtering, and Fig. 5.14(c) shows the result of adaptive median filtering with </a:t>
            </a:r>
            <a:r>
              <a:rPr lang="en-US" altLang="zh-TW" i="1"/>
              <a:t>S</a:t>
            </a:r>
            <a:r>
              <a:rPr lang="en-US" altLang="zh-TW" baseline="-25000"/>
              <a:t>max </a:t>
            </a:r>
            <a:r>
              <a:rPr lang="en-US" altLang="zh-TW"/>
              <a:t>= 7.</a:t>
            </a:r>
            <a:endParaRPr lang="zh-TW" altLang="en-US"/>
          </a:p>
        </p:txBody>
      </p:sp>
      <p:pic>
        <p:nvPicPr>
          <p:cNvPr id="64517" name="Picture 4">
            <a:extLst>
              <a:ext uri="{FF2B5EF4-FFF2-40B4-BE49-F238E27FC236}">
                <a16:creationId xmlns:a16="http://schemas.microsoft.com/office/drawing/2014/main" id="{EF04C151-DAA6-40A2-93DB-FFBAB3EC7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3933825"/>
            <a:ext cx="6696075"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投影片編號版面配置區 3">
            <a:extLst>
              <a:ext uri="{FF2B5EF4-FFF2-40B4-BE49-F238E27FC236}">
                <a16:creationId xmlns:a16="http://schemas.microsoft.com/office/drawing/2014/main" id="{6BAD5C82-4288-4BE3-9F9C-26A67E00973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C8D4D5C-2BF9-4944-9DBD-10FC81BFFC85}" type="slidenum">
              <a:rPr kumimoji="0" lang="zh-TW" altLang="en-US"/>
              <a:pPr eaLnBrk="1" hangingPunct="1"/>
              <a:t>32</a:t>
            </a:fld>
            <a:endParaRPr kumimoji="0" lang="en-US" altLang="zh-TW"/>
          </a:p>
        </p:txBody>
      </p:sp>
      <p:sp>
        <p:nvSpPr>
          <p:cNvPr id="15364" name="Rectangle 2">
            <a:extLst>
              <a:ext uri="{FF2B5EF4-FFF2-40B4-BE49-F238E27FC236}">
                <a16:creationId xmlns:a16="http://schemas.microsoft.com/office/drawing/2014/main" id="{F86CE13B-DBCE-48CC-8F96-77C26EAF075C}"/>
              </a:ext>
            </a:extLst>
          </p:cNvPr>
          <p:cNvSpPr>
            <a:spLocks noGrp="1" noChangeArrowheads="1"/>
          </p:cNvSpPr>
          <p:nvPr>
            <p:ph type="title"/>
          </p:nvPr>
        </p:nvSpPr>
        <p:spPr/>
        <p:txBody>
          <a:bodyPr/>
          <a:lstStyle/>
          <a:p>
            <a:pPr eaLnBrk="1" hangingPunct="1"/>
            <a:r>
              <a:rPr lang="en-US" altLang="zh-TW"/>
              <a:t>Periodic Noise Reduction by Frequency Domain Filtering</a:t>
            </a:r>
            <a:endParaRPr lang="zh-TW" altLang="en-US"/>
          </a:p>
        </p:txBody>
      </p:sp>
      <p:sp>
        <p:nvSpPr>
          <p:cNvPr id="15365" name="Rectangle 3">
            <a:extLst>
              <a:ext uri="{FF2B5EF4-FFF2-40B4-BE49-F238E27FC236}">
                <a16:creationId xmlns:a16="http://schemas.microsoft.com/office/drawing/2014/main" id="{10F2DFC9-E10B-4109-B25E-980A799DE070}"/>
              </a:ext>
            </a:extLst>
          </p:cNvPr>
          <p:cNvSpPr>
            <a:spLocks noGrp="1" noChangeArrowheads="1"/>
          </p:cNvSpPr>
          <p:nvPr>
            <p:ph type="body" idx="1"/>
          </p:nvPr>
        </p:nvSpPr>
        <p:spPr/>
        <p:txBody>
          <a:bodyPr/>
          <a:lstStyle/>
          <a:p>
            <a:pPr eaLnBrk="1" hangingPunct="1"/>
            <a:r>
              <a:rPr lang="en-US" altLang="zh-TW" dirty="0"/>
              <a:t>An ideal </a:t>
            </a:r>
            <a:r>
              <a:rPr lang="en-US" altLang="zh-TW" dirty="0" err="1"/>
              <a:t>bandreject</a:t>
            </a:r>
            <a:r>
              <a:rPr lang="en-US" altLang="zh-TW" dirty="0"/>
              <a:t> filter is given by:</a:t>
            </a:r>
          </a:p>
          <a:p>
            <a:pPr algn="r" eaLnBrk="1" hangingPunct="1">
              <a:lnSpc>
                <a:spcPct val="370000"/>
              </a:lnSpc>
              <a:buFont typeface="Wingdings" panose="05000000000000000000" pitchFamily="2" charset="2"/>
              <a:buNone/>
            </a:pPr>
            <a:r>
              <a:rPr lang="en-US" altLang="zh-TW" dirty="0"/>
              <a:t>(5.4-1) </a:t>
            </a:r>
            <a:endParaRPr lang="en-US" altLang="zh-TW" i="1" dirty="0"/>
          </a:p>
          <a:p>
            <a:pPr eaLnBrk="1" hangingPunct="1">
              <a:spcBef>
                <a:spcPct val="190000"/>
              </a:spcBef>
              <a:buFont typeface="Wingdings" panose="05000000000000000000" pitchFamily="2" charset="2"/>
              <a:buNone/>
            </a:pPr>
            <a:r>
              <a:rPr lang="zh-TW" altLang="en-US" dirty="0"/>
              <a:t>	</a:t>
            </a:r>
            <a:r>
              <a:rPr lang="en-US" altLang="zh-TW" dirty="0"/>
              <a:t>where </a:t>
            </a:r>
            <a:r>
              <a:rPr lang="en-US" altLang="zh-TW" i="1" dirty="0"/>
              <a:t>D</a:t>
            </a:r>
            <a:r>
              <a:rPr lang="en-US" altLang="zh-TW" dirty="0"/>
              <a:t>(</a:t>
            </a:r>
            <a:r>
              <a:rPr lang="en-US" altLang="zh-TW" i="1" dirty="0"/>
              <a:t>u</a:t>
            </a:r>
            <a:r>
              <a:rPr lang="en-US" altLang="zh-TW" dirty="0"/>
              <a:t>, </a:t>
            </a:r>
            <a:r>
              <a:rPr lang="en-US" altLang="zh-TW" i="1" dirty="0"/>
              <a:t>v</a:t>
            </a:r>
            <a:r>
              <a:rPr lang="en-US" altLang="zh-TW" dirty="0"/>
              <a:t>) is the distance from the origin of the centered frequency rectangle, </a:t>
            </a:r>
            <a:r>
              <a:rPr lang="en-US" altLang="zh-TW" i="1" dirty="0"/>
              <a:t>W </a:t>
            </a:r>
            <a:r>
              <a:rPr lang="en-US" altLang="zh-TW" dirty="0"/>
              <a:t>is the width of the band, and </a:t>
            </a:r>
            <a:r>
              <a:rPr lang="en-US" altLang="zh-TW" i="1" dirty="0"/>
              <a:t>D</a:t>
            </a:r>
            <a:r>
              <a:rPr lang="en-US" altLang="zh-TW" baseline="-25000" dirty="0"/>
              <a:t>0 </a:t>
            </a:r>
            <a:r>
              <a:rPr lang="en-US" altLang="zh-TW" dirty="0"/>
              <a:t>is its radial center.</a:t>
            </a:r>
            <a:endParaRPr lang="zh-TW" altLang="en-US" dirty="0"/>
          </a:p>
          <a:p>
            <a:pPr eaLnBrk="1" hangingPunct="1"/>
            <a:endParaRPr lang="zh-TW" altLang="en-US" dirty="0"/>
          </a:p>
        </p:txBody>
      </p:sp>
      <mc:AlternateContent xmlns:mc="http://schemas.openxmlformats.org/markup-compatibility/2006" xmlns:a14="http://schemas.microsoft.com/office/drawing/2010/main">
        <mc:Choice Requires="a14">
          <p:sp>
            <p:nvSpPr>
              <p:cNvPr id="15362" name="Object 4">
                <a:extLst>
                  <a:ext uri="{FF2B5EF4-FFF2-40B4-BE49-F238E27FC236}">
                    <a16:creationId xmlns:a16="http://schemas.microsoft.com/office/drawing/2014/main" id="{11AEAD29-2C04-4BA6-A899-20DC5F11076E}"/>
                  </a:ext>
                </a:extLst>
              </p:cNvPr>
              <p:cNvSpPr txBox="1"/>
              <p:nvPr/>
            </p:nvSpPr>
            <p:spPr bwMode="auto">
              <a:xfrm>
                <a:off x="841070" y="1844824"/>
                <a:ext cx="6710072" cy="250825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𝐻</m:t>
                      </m:r>
                      <m:d>
                        <m:dPr>
                          <m:ctrlPr>
                            <a:rPr lang="zh-TW" altLang="en-US" sz="2400" i="1" smtClean="0">
                              <a:solidFill>
                                <a:srgbClr val="000000"/>
                              </a:solidFill>
                              <a:latin typeface="Cambria Math" panose="02040503050406030204" pitchFamily="18" charset="0"/>
                            </a:rPr>
                          </m:ctrlPr>
                        </m:dPr>
                        <m:e>
                          <m:r>
                            <a:rPr lang="zh-TW" altLang="en-US" sz="2400" i="1" smtClean="0">
                              <a:solidFill>
                                <a:srgbClr val="000000"/>
                              </a:solidFill>
                              <a:latin typeface="Cambria Math" panose="02040503050406030204" pitchFamily="18" charset="0"/>
                            </a:rPr>
                            <m:t>𝑢</m:t>
                          </m:r>
                          <m:r>
                            <a:rPr lang="zh-TW" altLang="en-US" sz="2400" i="1" smtClean="0">
                              <a:solidFill>
                                <a:srgbClr val="000000"/>
                              </a:solidFill>
                              <a:latin typeface="Cambria Math" panose="02040503050406030204" pitchFamily="18" charset="0"/>
                            </a:rPr>
                            <m:t>,</m:t>
                          </m:r>
                          <m:r>
                            <a:rPr lang="zh-TW" altLang="en-US" sz="2400" i="1" smtClean="0">
                              <a:solidFill>
                                <a:srgbClr val="000000"/>
                              </a:solidFill>
                              <a:latin typeface="Cambria Math" panose="02040503050406030204" pitchFamily="18" charset="0"/>
                            </a:rPr>
                            <m:t>𝑣</m:t>
                          </m:r>
                        </m:e>
                      </m:d>
                      <m:r>
                        <a:rPr lang="zh-TW" altLang="en-US" sz="2400" i="1" smtClean="0">
                          <a:solidFill>
                            <a:srgbClr val="000000"/>
                          </a:solidFill>
                          <a:latin typeface="Cambria Math" panose="02040503050406030204" pitchFamily="18" charset="0"/>
                        </a:rPr>
                        <m:t>=</m:t>
                      </m:r>
                      <m:d>
                        <m:dPr>
                          <m:begChr m:val="{"/>
                          <m:endChr m:val=""/>
                          <m:ctrlPr>
                            <a:rPr lang="zh-TW" altLang="en-US" sz="2400" i="1">
                              <a:solidFill>
                                <a:srgbClr val="000000"/>
                              </a:solidFill>
                              <a:latin typeface="Cambria Math" panose="02040503050406030204" pitchFamily="18" charset="0"/>
                            </a:rPr>
                          </m:ctrlPr>
                        </m:dPr>
                        <m:e>
                          <m:eqArr>
                            <m:eqArrPr>
                              <m:ctrlPr>
                                <a:rPr lang="zh-TW" altLang="en-US" sz="2400" i="1">
                                  <a:solidFill>
                                    <a:srgbClr val="000000"/>
                                  </a:solidFill>
                                  <a:latin typeface="Cambria Math" panose="02040503050406030204" pitchFamily="18" charset="0"/>
                                </a:rPr>
                              </m:ctrlPr>
                            </m:eqArrPr>
                            <m:e>
                              <m:r>
                                <a:rPr lang="zh-TW" altLang="en-US" sz="2400" i="1">
                                  <a:solidFill>
                                    <a:srgbClr val="000000"/>
                                  </a:solidFill>
                                  <a:latin typeface="Cambria Math" panose="02040503050406030204" pitchFamily="18" charset="0"/>
                                </a:rPr>
                                <m:t>1</m:t>
                              </m:r>
                              <m:r>
                                <a:rPr lang="en-US" altLang="zh-TW" sz="2400" b="0" i="1" smtClean="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if</m:t>
                              </m:r>
                              <m: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𝐷</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&lt;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0</m:t>
                                  </m:r>
                                </m:sub>
                              </m:sSub>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𝑊</m:t>
                                  </m:r>
                                </m:num>
                                <m:den>
                                  <m:r>
                                    <a:rPr lang="zh-TW" altLang="en-US" sz="2400" i="1">
                                      <a:solidFill>
                                        <a:srgbClr val="000000"/>
                                      </a:solidFill>
                                      <a:latin typeface="Cambria Math" panose="02040503050406030204" pitchFamily="18" charset="0"/>
                                    </a:rPr>
                                    <m:t>2</m:t>
                                  </m:r>
                                </m:den>
                              </m:f>
                              <m:r>
                                <a:rPr lang="en-US" altLang="zh-TW" sz="2400" b="0" i="1" smtClean="0">
                                  <a:solidFill>
                                    <a:srgbClr val="000000"/>
                                  </a:solidFill>
                                  <a:latin typeface="Cambria Math" panose="02040503050406030204" pitchFamily="18" charset="0"/>
                                </a:rPr>
                                <m:t>,</m:t>
                              </m:r>
                            </m:e>
                            <m:e>
                              <m:r>
                                <a:rPr lang="zh-TW" altLang="en-US" sz="2400" i="1">
                                  <a:solidFill>
                                    <a:srgbClr val="000000"/>
                                  </a:solidFill>
                                  <a:latin typeface="Cambria Math" panose="02040503050406030204" pitchFamily="18" charset="0"/>
                                </a:rPr>
                                <m:t>0</m:t>
                              </m:r>
                              <m:r>
                                <m:rPr>
                                  <m:nor/>
                                </m:rPr>
                                <a:rPr lang="en-US" altLang="zh-TW" sz="2400" b="0" i="0" smtClean="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if</m:t>
                              </m:r>
                              <m:r>
                                <a:rPr lang="zh-TW" altLang="en-US" sz="2400" i="1">
                                  <a:solidFill>
                                    <a:srgbClr val="000000"/>
                                  </a:solidFill>
                                  <a:latin typeface="Cambria Math" panose="02040503050406030204" pitchFamily="18" charset="0"/>
                                </a:rPr>
                                <m:t> </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0</m:t>
                                  </m:r>
                                </m:sub>
                              </m:sSub>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𝑊</m:t>
                                  </m:r>
                                </m:num>
                                <m:den>
                                  <m:r>
                                    <a:rPr lang="zh-TW" altLang="en-US" sz="2400" i="1">
                                      <a:solidFill>
                                        <a:srgbClr val="000000"/>
                                      </a:solidFill>
                                      <a:latin typeface="Cambria Math" panose="02040503050406030204" pitchFamily="18" charset="0"/>
                                    </a:rPr>
                                    <m:t>2</m:t>
                                  </m:r>
                                </m:den>
                              </m:f>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𝐷</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0</m:t>
                                  </m:r>
                                </m:sub>
                              </m:sSub>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𝑊</m:t>
                                  </m:r>
                                </m:num>
                                <m:den>
                                  <m:r>
                                    <a:rPr lang="zh-TW" altLang="en-US" sz="2400" i="1">
                                      <a:solidFill>
                                        <a:srgbClr val="000000"/>
                                      </a:solidFill>
                                      <a:latin typeface="Cambria Math" panose="02040503050406030204" pitchFamily="18" charset="0"/>
                                    </a:rPr>
                                    <m:t>2</m:t>
                                  </m:r>
                                </m:den>
                              </m:f>
                              <m:r>
                                <a:rPr lang="en-US" altLang="zh-TW" sz="2400" b="0" i="1" smtClean="0">
                                  <a:solidFill>
                                    <a:srgbClr val="000000"/>
                                  </a:solidFill>
                                  <a:latin typeface="Cambria Math" panose="02040503050406030204" pitchFamily="18" charset="0"/>
                                </a:rPr>
                                <m:t>,</m:t>
                              </m:r>
                            </m:e>
                            <m:e>
                              <m:r>
                                <a:rPr lang="zh-TW" altLang="en-US" sz="2400" i="1">
                                  <a:solidFill>
                                    <a:srgbClr val="000000"/>
                                  </a:solidFill>
                                  <a:latin typeface="Cambria Math" panose="02040503050406030204" pitchFamily="18" charset="0"/>
                                </a:rPr>
                                <m:t>1</m:t>
                              </m:r>
                              <m:r>
                                <a:rPr lang="en-US" altLang="zh-TW" sz="2400" b="0" i="1" smtClean="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a:rPr lang="en-US" altLang="zh-TW" sz="2400" b="0" i="1" smtClean="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if</m:t>
                              </m:r>
                              <m: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𝐷</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&gt;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0</m:t>
                                  </m:r>
                                </m:sub>
                              </m:sSub>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𝑊</m:t>
                                  </m:r>
                                </m:num>
                                <m:den>
                                  <m:r>
                                    <a:rPr lang="zh-TW" altLang="en-US" sz="2400" i="1">
                                      <a:solidFill>
                                        <a:srgbClr val="000000"/>
                                      </a:solidFill>
                                      <a:latin typeface="Cambria Math" panose="02040503050406030204" pitchFamily="18" charset="0"/>
                                    </a:rPr>
                                    <m:t>2</m:t>
                                  </m:r>
                                </m:den>
                              </m:f>
                              <m:r>
                                <a:rPr lang="zh-TW" altLang="en-US" sz="2400" i="1">
                                  <a:solidFill>
                                    <a:srgbClr val="000000"/>
                                  </a:solidFill>
                                  <a:latin typeface="Cambria Math" panose="02040503050406030204" pitchFamily="18" charset="0"/>
                                </a:rPr>
                                <m:t>,</m:t>
                              </m:r>
                            </m:e>
                          </m:eqArr>
                        </m:e>
                      </m:d>
                    </m:oMath>
                  </m:oMathPara>
                </a14:m>
                <a:endParaRPr lang="zh-TW" altLang="en-US" sz="2400" dirty="0"/>
              </a:p>
            </p:txBody>
          </p:sp>
        </mc:Choice>
        <mc:Fallback xmlns="">
          <p:sp>
            <p:nvSpPr>
              <p:cNvPr id="15362" name="Object 4">
                <a:extLst>
                  <a:ext uri="{FF2B5EF4-FFF2-40B4-BE49-F238E27FC236}">
                    <a16:creationId xmlns:a16="http://schemas.microsoft.com/office/drawing/2014/main" id="{11AEAD29-2C04-4BA6-A899-20DC5F11076E}"/>
                  </a:ext>
                </a:extLst>
              </p:cNvPr>
              <p:cNvSpPr txBox="1">
                <a:spLocks noRot="1" noChangeAspect="1" noMove="1" noResize="1" noEditPoints="1" noAdjustHandles="1" noChangeArrowheads="1" noChangeShapeType="1" noTextEdit="1"/>
              </p:cNvSpPr>
              <p:nvPr/>
            </p:nvSpPr>
            <p:spPr bwMode="auto">
              <a:xfrm>
                <a:off x="841070" y="1844824"/>
                <a:ext cx="6710072" cy="2508250"/>
              </a:xfrm>
              <a:prstGeom prst="rect">
                <a:avLst/>
              </a:prstGeom>
              <a:blipFill>
                <a:blip r:embed="rId2"/>
                <a:stretch>
                  <a:fillRect/>
                </a:stretch>
              </a:blipFill>
            </p:spPr>
            <p:txBody>
              <a:bodyPr/>
              <a:lstStyle/>
              <a:p>
                <a:r>
                  <a:rPr lang="zh-TW"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投影片編號版面配置區 3">
            <a:extLst>
              <a:ext uri="{FF2B5EF4-FFF2-40B4-BE49-F238E27FC236}">
                <a16:creationId xmlns:a16="http://schemas.microsoft.com/office/drawing/2014/main" id="{73A0B472-2D9E-4DDD-9478-40CA2818C6C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F5DEAEBC-A88B-4E64-B492-150873C16BBD}" type="slidenum">
              <a:rPr kumimoji="0" lang="zh-TW" altLang="en-US"/>
              <a:pPr eaLnBrk="1" hangingPunct="1"/>
              <a:t>33</a:t>
            </a:fld>
            <a:endParaRPr kumimoji="0" lang="en-US" altLang="zh-TW"/>
          </a:p>
        </p:txBody>
      </p:sp>
      <p:sp>
        <p:nvSpPr>
          <p:cNvPr id="16389" name="Rectangle 2">
            <a:extLst>
              <a:ext uri="{FF2B5EF4-FFF2-40B4-BE49-F238E27FC236}">
                <a16:creationId xmlns:a16="http://schemas.microsoft.com/office/drawing/2014/main" id="{86EF4989-DEC7-4BC2-A069-4523F906BAB0}"/>
              </a:ext>
            </a:extLst>
          </p:cNvPr>
          <p:cNvSpPr>
            <a:spLocks noGrp="1" noChangeArrowheads="1"/>
          </p:cNvSpPr>
          <p:nvPr>
            <p:ph type="title"/>
          </p:nvPr>
        </p:nvSpPr>
        <p:spPr/>
        <p:txBody>
          <a:bodyPr/>
          <a:lstStyle/>
          <a:p>
            <a:pPr eaLnBrk="1" hangingPunct="1"/>
            <a:endParaRPr lang="zh-TW" altLang="en-US"/>
          </a:p>
        </p:txBody>
      </p:sp>
      <p:sp>
        <p:nvSpPr>
          <p:cNvPr id="16390" name="Rectangle 3">
            <a:extLst>
              <a:ext uri="{FF2B5EF4-FFF2-40B4-BE49-F238E27FC236}">
                <a16:creationId xmlns:a16="http://schemas.microsoft.com/office/drawing/2014/main" id="{51BDFE8A-3CA5-487C-ADC0-6A21F916C3CC}"/>
              </a:ext>
            </a:extLst>
          </p:cNvPr>
          <p:cNvSpPr>
            <a:spLocks noGrp="1" noChangeArrowheads="1"/>
          </p:cNvSpPr>
          <p:nvPr>
            <p:ph type="body" idx="1"/>
          </p:nvPr>
        </p:nvSpPr>
        <p:spPr>
          <a:xfrm>
            <a:off x="107950" y="115888"/>
            <a:ext cx="8847138" cy="6481762"/>
          </a:xfrm>
        </p:spPr>
        <p:txBody>
          <a:bodyPr/>
          <a:lstStyle/>
          <a:p>
            <a:pPr lvl="1" eaLnBrk="1" hangingPunct="1"/>
            <a:r>
              <a:rPr lang="en-US" altLang="zh-TW"/>
              <a:t>A Butterworth bandreject filter of order </a:t>
            </a:r>
            <a:r>
              <a:rPr lang="en-US" altLang="zh-TW" i="1"/>
              <a:t>n</a:t>
            </a:r>
            <a:r>
              <a:rPr lang="en-US" altLang="zh-TW"/>
              <a:t> is given by:</a:t>
            </a:r>
          </a:p>
          <a:p>
            <a:pPr lvl="1" algn="r" eaLnBrk="1" hangingPunct="1">
              <a:lnSpc>
                <a:spcPct val="180000"/>
              </a:lnSpc>
              <a:buFont typeface="Wingdings" panose="05000000000000000000" pitchFamily="2" charset="2"/>
              <a:buNone/>
            </a:pPr>
            <a:r>
              <a:rPr lang="en-US" altLang="zh-TW"/>
              <a:t>(5.4-2)   </a:t>
            </a:r>
            <a:endParaRPr lang="en-US" altLang="zh-TW" i="1"/>
          </a:p>
          <a:p>
            <a:pPr lvl="1" eaLnBrk="1" hangingPunct="1">
              <a:lnSpc>
                <a:spcPct val="200000"/>
              </a:lnSpc>
              <a:spcBef>
                <a:spcPct val="165000"/>
              </a:spcBef>
            </a:pPr>
            <a:r>
              <a:rPr lang="en-US" altLang="zh-TW"/>
              <a:t>A Gaussian bandrejcet filter is given by:</a:t>
            </a:r>
          </a:p>
          <a:p>
            <a:pPr lvl="1" algn="r" eaLnBrk="1" hangingPunct="1">
              <a:lnSpc>
                <a:spcPct val="220000"/>
              </a:lnSpc>
              <a:buFont typeface="Wingdings" panose="05000000000000000000" pitchFamily="2" charset="2"/>
              <a:buNone/>
            </a:pPr>
            <a:r>
              <a:rPr lang="en-US" altLang="zh-TW"/>
              <a:t>(5.4-3)</a:t>
            </a:r>
          </a:p>
          <a:p>
            <a:pPr lvl="1" eaLnBrk="1" hangingPunct="1"/>
            <a:r>
              <a:rPr lang="en-US" altLang="zh-TW"/>
              <a:t>Fig. 5.15 shows perspective plots of these three filters.</a:t>
            </a:r>
            <a:endParaRPr lang="zh-TW" altLang="en-US"/>
          </a:p>
        </p:txBody>
      </p:sp>
      <p:graphicFrame>
        <p:nvGraphicFramePr>
          <p:cNvPr id="16386" name="Object 4">
            <a:extLst>
              <a:ext uri="{FF2B5EF4-FFF2-40B4-BE49-F238E27FC236}">
                <a16:creationId xmlns:a16="http://schemas.microsoft.com/office/drawing/2014/main" id="{C8ED2B54-D7A1-4F80-B911-75DEE4214331}"/>
              </a:ext>
            </a:extLst>
          </p:cNvPr>
          <p:cNvGraphicFramePr>
            <a:graphicFrameLocks noChangeAspect="1"/>
          </p:cNvGraphicFramePr>
          <p:nvPr/>
        </p:nvGraphicFramePr>
        <p:xfrm>
          <a:off x="1420813" y="614363"/>
          <a:ext cx="3943350" cy="1433512"/>
        </p:xfrm>
        <a:graphic>
          <a:graphicData uri="http://schemas.openxmlformats.org/presentationml/2006/ole">
            <mc:AlternateContent xmlns:mc="http://schemas.openxmlformats.org/markup-compatibility/2006">
              <mc:Choice xmlns:v="urn:schemas-microsoft-com:vml" Requires="v">
                <p:oleObj spid="_x0000_s16538" name="方程式" r:id="rId3" imgW="1981080" imgH="698400" progId="Equation.3">
                  <p:embed/>
                </p:oleObj>
              </mc:Choice>
              <mc:Fallback>
                <p:oleObj name="方程式" r:id="rId3" imgW="1981080" imgH="698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13" y="614363"/>
                        <a:ext cx="3943350" cy="1433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391" name="Picture 5">
            <a:extLst>
              <a:ext uri="{FF2B5EF4-FFF2-40B4-BE49-F238E27FC236}">
                <a16:creationId xmlns:a16="http://schemas.microsoft.com/office/drawing/2014/main" id="{29AEC894-7A4A-4BDC-B159-D883645EC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4149725"/>
            <a:ext cx="80645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87" name="Object 6">
            <a:extLst>
              <a:ext uri="{FF2B5EF4-FFF2-40B4-BE49-F238E27FC236}">
                <a16:creationId xmlns:a16="http://schemas.microsoft.com/office/drawing/2014/main" id="{69E974C2-6FF1-4A74-8B9A-585D9B2CDAAF}"/>
              </a:ext>
            </a:extLst>
          </p:cNvPr>
          <p:cNvGraphicFramePr>
            <a:graphicFrameLocks noChangeAspect="1"/>
          </p:cNvGraphicFramePr>
          <p:nvPr/>
        </p:nvGraphicFramePr>
        <p:xfrm>
          <a:off x="1530350" y="2481263"/>
          <a:ext cx="4265613" cy="974725"/>
        </p:xfrm>
        <a:graphic>
          <a:graphicData uri="http://schemas.openxmlformats.org/presentationml/2006/ole">
            <mc:AlternateContent xmlns:mc="http://schemas.openxmlformats.org/markup-compatibility/2006">
              <mc:Choice xmlns:v="urn:schemas-microsoft-com:vml" Requires="v">
                <p:oleObj spid="_x0000_s16539" name="方程式" r:id="rId6" imgW="1688760" imgH="431640" progId="Equation.3">
                  <p:embed/>
                </p:oleObj>
              </mc:Choice>
              <mc:Fallback>
                <p:oleObj name="方程式" r:id="rId6" imgW="1688760" imgH="4316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0350" y="2481263"/>
                        <a:ext cx="4265613"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投影片編號版面配置區 3">
            <a:extLst>
              <a:ext uri="{FF2B5EF4-FFF2-40B4-BE49-F238E27FC236}">
                <a16:creationId xmlns:a16="http://schemas.microsoft.com/office/drawing/2014/main" id="{0DF58683-A95A-4C6F-AD0B-AB7865DF44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9B1D2354-6505-4CC8-A93B-F594296BC88C}" type="slidenum">
              <a:rPr kumimoji="0" lang="zh-TW" altLang="en-US"/>
              <a:pPr eaLnBrk="1" hangingPunct="1"/>
              <a:t>34</a:t>
            </a:fld>
            <a:endParaRPr kumimoji="0" lang="en-US" altLang="zh-TW"/>
          </a:p>
        </p:txBody>
      </p:sp>
      <p:sp>
        <p:nvSpPr>
          <p:cNvPr id="65539" name="Rectangle 2">
            <a:extLst>
              <a:ext uri="{FF2B5EF4-FFF2-40B4-BE49-F238E27FC236}">
                <a16:creationId xmlns:a16="http://schemas.microsoft.com/office/drawing/2014/main" id="{78B3CC49-165A-43A2-A163-6A0F06FDA359}"/>
              </a:ext>
            </a:extLst>
          </p:cNvPr>
          <p:cNvSpPr>
            <a:spLocks noGrp="1" noChangeArrowheads="1"/>
          </p:cNvSpPr>
          <p:nvPr>
            <p:ph type="title"/>
          </p:nvPr>
        </p:nvSpPr>
        <p:spPr/>
        <p:txBody>
          <a:bodyPr/>
          <a:lstStyle/>
          <a:p>
            <a:pPr eaLnBrk="1" hangingPunct="1"/>
            <a:endParaRPr lang="zh-TW" altLang="en-US"/>
          </a:p>
        </p:txBody>
      </p:sp>
      <p:sp>
        <p:nvSpPr>
          <p:cNvPr id="65540" name="Rectangle 3">
            <a:extLst>
              <a:ext uri="{FF2B5EF4-FFF2-40B4-BE49-F238E27FC236}">
                <a16:creationId xmlns:a16="http://schemas.microsoft.com/office/drawing/2014/main" id="{7BF3C2E6-81BA-4606-9720-19A5E68237B1}"/>
              </a:ext>
            </a:extLst>
          </p:cNvPr>
          <p:cNvSpPr>
            <a:spLocks noGrp="1" noChangeArrowheads="1"/>
          </p:cNvSpPr>
          <p:nvPr>
            <p:ph type="body" idx="1"/>
          </p:nvPr>
        </p:nvSpPr>
        <p:spPr>
          <a:xfrm>
            <a:off x="107950" y="71438"/>
            <a:ext cx="8847138" cy="6597650"/>
          </a:xfrm>
          <a:noFill/>
        </p:spPr>
        <p:txBody>
          <a:bodyPr/>
          <a:lstStyle/>
          <a:p>
            <a:pPr eaLnBrk="1" hangingPunct="1">
              <a:lnSpc>
                <a:spcPct val="90000"/>
              </a:lnSpc>
            </a:pPr>
            <a:r>
              <a:rPr lang="en-US" altLang="zh-TW"/>
              <a:t>Fig. 5.16(a) shows an image corrupted by sinusoidal noise of various frequencies, as shown in Fig. 5.16(b). Fig. 5.16(c) shows a Butterworth bandreject filter of order 4, with the appropriate radius and width to enclose the noise impulses, and Fig. 5.16(d) shows the corresponding filtering result.</a:t>
            </a:r>
            <a:endParaRPr lang="zh-TW" altLang="en-US"/>
          </a:p>
        </p:txBody>
      </p:sp>
      <p:pic>
        <p:nvPicPr>
          <p:cNvPr id="65541" name="Picture 4">
            <a:extLst>
              <a:ext uri="{FF2B5EF4-FFF2-40B4-BE49-F238E27FC236}">
                <a16:creationId xmlns:a16="http://schemas.microsoft.com/office/drawing/2014/main" id="{04D3B50B-067D-42F7-B0E0-2230CA3A5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2011363"/>
            <a:ext cx="7966075"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投影片編號版面配置區 3">
            <a:extLst>
              <a:ext uri="{FF2B5EF4-FFF2-40B4-BE49-F238E27FC236}">
                <a16:creationId xmlns:a16="http://schemas.microsoft.com/office/drawing/2014/main" id="{371D92EC-48AF-46B8-BB89-24F83E695F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A2E66784-6ECE-4A42-AE15-9A6F9180361B}" type="slidenum">
              <a:rPr kumimoji="0" lang="zh-TW" altLang="en-US"/>
              <a:pPr eaLnBrk="1" hangingPunct="1"/>
              <a:t>35</a:t>
            </a:fld>
            <a:endParaRPr kumimoji="0" lang="en-US" altLang="zh-TW"/>
          </a:p>
        </p:txBody>
      </p:sp>
      <p:sp>
        <p:nvSpPr>
          <p:cNvPr id="17412" name="Rectangle 2">
            <a:extLst>
              <a:ext uri="{FF2B5EF4-FFF2-40B4-BE49-F238E27FC236}">
                <a16:creationId xmlns:a16="http://schemas.microsoft.com/office/drawing/2014/main" id="{B773C12F-FAB4-4987-9CB1-4DD22E73E480}"/>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17413" name="Rectangle 3">
                <a:extLst>
                  <a:ext uri="{FF2B5EF4-FFF2-40B4-BE49-F238E27FC236}">
                    <a16:creationId xmlns:a16="http://schemas.microsoft.com/office/drawing/2014/main" id="{F6A445EB-66B4-425A-991C-30A0B8B09D62}"/>
                  </a:ext>
                </a:extLst>
              </p:cNvPr>
              <p:cNvSpPr>
                <a:spLocks noGrp="1" noChangeArrowheads="1"/>
              </p:cNvSpPr>
              <p:nvPr>
                <p:ph type="body" idx="1"/>
              </p:nvPr>
            </p:nvSpPr>
            <p:spPr>
              <a:xfrm>
                <a:off x="107950" y="188913"/>
                <a:ext cx="8847138" cy="5616575"/>
              </a:xfrm>
              <a:noFill/>
            </p:spPr>
            <p:txBody>
              <a:bodyPr/>
              <a:lstStyle/>
              <a:p>
                <a:pPr eaLnBrk="1" hangingPunct="1"/>
                <a:r>
                  <a:rPr lang="en-US" altLang="zh-TW" dirty="0"/>
                  <a:t>The transfer function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𝐻</m:t>
                        </m:r>
                      </m:e>
                      <m:sub>
                        <m:r>
                          <a:rPr lang="en-US" altLang="zh-TW" b="0" i="1" dirty="0" smtClean="0">
                            <a:latin typeface="Cambria Math" panose="02040503050406030204" pitchFamily="18" charset="0"/>
                          </a:rPr>
                          <m:t>𝑏𝑝</m:t>
                        </m:r>
                      </m:sub>
                    </m:sSub>
                    <m:r>
                      <a:rPr lang="en-US" altLang="zh-TW" i="1" dirty="0" smtClean="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r>
                      <a:rPr lang="en-US" altLang="zh-TW" i="1" dirty="0">
                        <a:latin typeface="Cambria Math" panose="02040503050406030204" pitchFamily="18" charset="0"/>
                      </a:rPr>
                      <m:t>) </m:t>
                    </m:r>
                  </m:oMath>
                </a14:m>
                <a:r>
                  <a:rPr lang="en-US" altLang="zh-TW" dirty="0"/>
                  <a:t>of a bandpass filter is obtained from a corresponding </a:t>
                </a:r>
                <a:r>
                  <a:rPr lang="en-US" altLang="zh-TW" dirty="0" err="1"/>
                  <a:t>bandreject</a:t>
                </a:r>
                <a:r>
                  <a:rPr lang="en-US" altLang="zh-TW" dirty="0"/>
                  <a:t> filter,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𝐻</m:t>
                        </m:r>
                      </m:e>
                      <m:sub>
                        <m:r>
                          <a:rPr lang="en-US" altLang="zh-TW" b="0" i="1" dirty="0" smtClean="0">
                            <a:latin typeface="Cambria Math" panose="02040503050406030204" pitchFamily="18" charset="0"/>
                          </a:rPr>
                          <m:t>𝑏𝑟</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oMath>
                </a14:m>
                <a:r>
                  <a:rPr lang="en-US" altLang="zh-TW" dirty="0"/>
                  <a:t>, by:</a:t>
                </a:r>
              </a:p>
              <a:p>
                <a:pPr algn="r" eaLnBrk="1" hangingPunct="1">
                  <a:buFont typeface="Wingdings" panose="05000000000000000000" pitchFamily="2" charset="2"/>
                  <a:buNone/>
                </a:pPr>
                <a:r>
                  <a:rPr lang="en-US" altLang="zh-TW" dirty="0"/>
                  <a:t>(5.4-4)    </a:t>
                </a:r>
                <a:endParaRPr lang="en-US" altLang="zh-TW" i="1" dirty="0"/>
              </a:p>
              <a:p>
                <a:pPr lvl="1" eaLnBrk="1" hangingPunct="1"/>
                <a:r>
                  <a:rPr lang="en-US" altLang="zh-TW" dirty="0"/>
                  <a:t>As shown in Fig. 5.17, bandpass filtering is quite useful in isolating the effect on an image of selected frequency bands. Note that the noise pattern recovered by the bandpass filter is very close to the corrupted noise in Fig. 5.16(a).</a:t>
                </a:r>
                <a:endParaRPr lang="zh-TW" altLang="en-US" dirty="0"/>
              </a:p>
            </p:txBody>
          </p:sp>
        </mc:Choice>
        <mc:Fallback>
          <p:sp>
            <p:nvSpPr>
              <p:cNvPr id="17413" name="Rectangle 3">
                <a:extLst>
                  <a:ext uri="{FF2B5EF4-FFF2-40B4-BE49-F238E27FC236}">
                    <a16:creationId xmlns:a16="http://schemas.microsoft.com/office/drawing/2014/main" id="{F6A445EB-66B4-425A-991C-30A0B8B09D62}"/>
                  </a:ext>
                </a:extLst>
              </p:cNvPr>
              <p:cNvSpPr>
                <a:spLocks noGrp="1" noRot="1" noChangeAspect="1" noMove="1" noResize="1" noEditPoints="1" noAdjustHandles="1" noChangeArrowheads="1" noChangeShapeType="1" noTextEdit="1"/>
              </p:cNvSpPr>
              <p:nvPr>
                <p:ph type="body" idx="1"/>
              </p:nvPr>
            </p:nvSpPr>
            <p:spPr>
              <a:xfrm>
                <a:off x="107950" y="188913"/>
                <a:ext cx="8847138" cy="5616575"/>
              </a:xfrm>
              <a:blipFill>
                <a:blip r:embed="rId2"/>
                <a:stretch>
                  <a:fillRect l="-1378" t="-1954" r="-6547"/>
                </a:stretch>
              </a:blipFill>
            </p:spPr>
            <p:txBody>
              <a:bodyPr/>
              <a:lstStyle/>
              <a:p>
                <a:r>
                  <a:rPr lang="zh-TW" altLang="en-US">
                    <a:noFill/>
                  </a:rPr>
                  <a:t> </a:t>
                </a:r>
              </a:p>
            </p:txBody>
          </p:sp>
        </mc:Fallback>
      </mc:AlternateContent>
      <p:pic>
        <p:nvPicPr>
          <p:cNvPr id="17414" name="Picture 4">
            <a:extLst>
              <a:ext uri="{FF2B5EF4-FFF2-40B4-BE49-F238E27FC236}">
                <a16:creationId xmlns:a16="http://schemas.microsoft.com/office/drawing/2014/main" id="{C03D6437-9BCA-4693-8DE2-A80B45F9F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654425"/>
            <a:ext cx="7127875"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7410" name="Object 5">
                <a:extLst>
                  <a:ext uri="{FF2B5EF4-FFF2-40B4-BE49-F238E27FC236}">
                    <a16:creationId xmlns:a16="http://schemas.microsoft.com/office/drawing/2014/main" id="{1D1FE6C3-447A-435F-A88A-0D8EF0AAD2F9}"/>
                  </a:ext>
                </a:extLst>
              </p:cNvPr>
              <p:cNvSpPr txBox="1"/>
              <p:nvPr/>
            </p:nvSpPr>
            <p:spPr bwMode="auto">
              <a:xfrm>
                <a:off x="1384300" y="1544638"/>
                <a:ext cx="4339828" cy="588962"/>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000000"/>
                              </a:solidFill>
                              <a:latin typeface="Cambria Math" panose="02040503050406030204" pitchFamily="18" charset="0"/>
                            </a:rPr>
                          </m:ctrlPr>
                        </m:sSubPr>
                        <m:e>
                          <m:r>
                            <a:rPr lang="en-US" altLang="zh-TW" sz="2800" b="0" i="1" smtClean="0">
                              <a:solidFill>
                                <a:srgbClr val="000000"/>
                              </a:solidFill>
                              <a:latin typeface="Cambria Math" panose="02040503050406030204" pitchFamily="18" charset="0"/>
                            </a:rPr>
                            <m:t>𝐻</m:t>
                          </m:r>
                        </m:e>
                        <m:sub>
                          <m:r>
                            <a:rPr lang="en-US" altLang="zh-TW" sz="2800" b="0" i="1" smtClean="0">
                              <a:solidFill>
                                <a:srgbClr val="000000"/>
                              </a:solidFill>
                              <a:latin typeface="Cambria Math" panose="02040503050406030204" pitchFamily="18" charset="0"/>
                            </a:rPr>
                            <m:t>𝑏𝑝</m:t>
                          </m:r>
                        </m:sub>
                      </m:sSub>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𝑢</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𝑣</m:t>
                      </m:r>
                      <m:r>
                        <a:rPr lang="zh-TW" altLang="en-US" sz="2800" i="1">
                          <a:solidFill>
                            <a:srgbClr val="000000"/>
                          </a:solidFill>
                          <a:latin typeface="Cambria Math" panose="02040503050406030204" pitchFamily="18" charset="0"/>
                        </a:rPr>
                        <m:t>)=1− </m:t>
                      </m:r>
                      <m:sSub>
                        <m:sSubPr>
                          <m:ctrlPr>
                            <a:rPr lang="en-US" altLang="zh-TW" sz="2800" i="1" smtClean="0">
                              <a:solidFill>
                                <a:srgbClr val="000000"/>
                              </a:solidFill>
                              <a:latin typeface="Cambria Math" panose="02040503050406030204" pitchFamily="18" charset="0"/>
                            </a:rPr>
                          </m:ctrlPr>
                        </m:sSubPr>
                        <m:e>
                          <m:r>
                            <a:rPr lang="en-US" altLang="zh-TW" sz="2800" b="0" i="1" smtClean="0">
                              <a:solidFill>
                                <a:srgbClr val="000000"/>
                              </a:solidFill>
                              <a:latin typeface="Cambria Math" panose="02040503050406030204" pitchFamily="18" charset="0"/>
                            </a:rPr>
                            <m:t>𝐻</m:t>
                          </m:r>
                        </m:e>
                        <m:sub>
                          <m:r>
                            <a:rPr lang="en-US" altLang="zh-TW" sz="2800" b="0" i="1" smtClean="0">
                              <a:solidFill>
                                <a:srgbClr val="000000"/>
                              </a:solidFill>
                              <a:latin typeface="Cambria Math" panose="02040503050406030204" pitchFamily="18" charset="0"/>
                            </a:rPr>
                            <m:t>𝑏𝑟</m:t>
                          </m:r>
                        </m:sub>
                      </m:sSub>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𝑢</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𝑣</m:t>
                      </m:r>
                      <m:r>
                        <a:rPr lang="zh-TW" altLang="en-US" sz="2800" i="1">
                          <a:solidFill>
                            <a:srgbClr val="000000"/>
                          </a:solidFill>
                          <a:latin typeface="Cambria Math" panose="02040503050406030204" pitchFamily="18" charset="0"/>
                        </a:rPr>
                        <m:t>).</m:t>
                      </m:r>
                    </m:oMath>
                  </m:oMathPara>
                </a14:m>
                <a:endParaRPr lang="zh-TW" altLang="en-US" sz="2800" dirty="0"/>
              </a:p>
            </p:txBody>
          </p:sp>
        </mc:Choice>
        <mc:Fallback>
          <p:sp>
            <p:nvSpPr>
              <p:cNvPr id="17410" name="Object 5">
                <a:extLst>
                  <a:ext uri="{FF2B5EF4-FFF2-40B4-BE49-F238E27FC236}">
                    <a16:creationId xmlns:a16="http://schemas.microsoft.com/office/drawing/2014/main" id="{1D1FE6C3-447A-435F-A88A-0D8EF0AAD2F9}"/>
                  </a:ext>
                </a:extLst>
              </p:cNvPr>
              <p:cNvSpPr txBox="1">
                <a:spLocks noRot="1" noChangeAspect="1" noMove="1" noResize="1" noEditPoints="1" noAdjustHandles="1" noChangeArrowheads="1" noChangeShapeType="1" noTextEdit="1"/>
              </p:cNvSpPr>
              <p:nvPr/>
            </p:nvSpPr>
            <p:spPr bwMode="auto">
              <a:xfrm>
                <a:off x="1384300" y="1544638"/>
                <a:ext cx="4339828" cy="588962"/>
              </a:xfrm>
              <a:prstGeom prst="rect">
                <a:avLst/>
              </a:prstGeom>
              <a:blipFill>
                <a:blip r:embed="rId4"/>
                <a:stretch>
                  <a:fillRect/>
                </a:stretch>
              </a:blipFill>
            </p:spPr>
            <p:txBody>
              <a:bodyPr/>
              <a:lstStyle/>
              <a:p>
                <a:r>
                  <a:rPr lang="zh-TW"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投影片編號版面配置區 3">
            <a:extLst>
              <a:ext uri="{FF2B5EF4-FFF2-40B4-BE49-F238E27FC236}">
                <a16:creationId xmlns:a16="http://schemas.microsoft.com/office/drawing/2014/main" id="{C109FF8D-7339-4389-9661-85F70A2864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0C2B199A-10EB-4BC9-AFD7-7699174C3DB4}" type="slidenum">
              <a:rPr kumimoji="0" lang="zh-TW" altLang="en-US"/>
              <a:pPr eaLnBrk="1" hangingPunct="1"/>
              <a:t>36</a:t>
            </a:fld>
            <a:endParaRPr kumimoji="0" lang="en-US" altLang="zh-TW"/>
          </a:p>
        </p:txBody>
      </p:sp>
      <p:sp>
        <p:nvSpPr>
          <p:cNvPr id="66563" name="Rectangle 2">
            <a:extLst>
              <a:ext uri="{FF2B5EF4-FFF2-40B4-BE49-F238E27FC236}">
                <a16:creationId xmlns:a16="http://schemas.microsoft.com/office/drawing/2014/main" id="{F309891E-7A26-4D3B-82CA-C6918C689EBF}"/>
              </a:ext>
            </a:extLst>
          </p:cNvPr>
          <p:cNvSpPr>
            <a:spLocks noGrp="1" noChangeArrowheads="1"/>
          </p:cNvSpPr>
          <p:nvPr>
            <p:ph type="title"/>
          </p:nvPr>
        </p:nvSpPr>
        <p:spPr/>
        <p:txBody>
          <a:bodyPr/>
          <a:lstStyle/>
          <a:p>
            <a:pPr eaLnBrk="1" hangingPunct="1"/>
            <a:endParaRPr lang="zh-TW" altLang="en-US"/>
          </a:p>
        </p:txBody>
      </p:sp>
      <p:sp>
        <p:nvSpPr>
          <p:cNvPr id="66564" name="Rectangle 3">
            <a:extLst>
              <a:ext uri="{FF2B5EF4-FFF2-40B4-BE49-F238E27FC236}">
                <a16:creationId xmlns:a16="http://schemas.microsoft.com/office/drawing/2014/main" id="{53D48628-BF4E-4D75-B103-153DD3E06F57}"/>
              </a:ext>
            </a:extLst>
          </p:cNvPr>
          <p:cNvSpPr>
            <a:spLocks noGrp="1" noChangeArrowheads="1"/>
          </p:cNvSpPr>
          <p:nvPr>
            <p:ph type="body" idx="1"/>
          </p:nvPr>
        </p:nvSpPr>
        <p:spPr>
          <a:xfrm>
            <a:off x="107950" y="93663"/>
            <a:ext cx="8847138" cy="6238875"/>
          </a:xfrm>
        </p:spPr>
        <p:txBody>
          <a:bodyPr/>
          <a:lstStyle/>
          <a:p>
            <a:pPr algn="dist" eaLnBrk="1" hangingPunct="1"/>
            <a:r>
              <a:rPr lang="en-US" altLang="zh-TW"/>
              <a:t>A </a:t>
            </a:r>
            <a:r>
              <a:rPr lang="en-US" altLang="zh-TW" i="1"/>
              <a:t>notch</a:t>
            </a:r>
            <a:r>
              <a:rPr lang="en-US" altLang="zh-TW"/>
              <a:t> filter rejects (or passes) frequencies in predefined neighborhoods about a center frequency. Fig. 5.18 shows </a:t>
            </a:r>
          </a:p>
          <a:p>
            <a:pPr eaLnBrk="1" hangingPunct="1">
              <a:spcBef>
                <a:spcPct val="0"/>
              </a:spcBef>
              <a:buFont typeface="Wingdings" panose="05000000000000000000" pitchFamily="2" charset="2"/>
              <a:buNone/>
            </a:pPr>
            <a:r>
              <a:rPr lang="en-US" altLang="zh-TW"/>
              <a:t>	3-D plots of ideal, Butterworth, and Gaussian notch (reject) filters.</a:t>
            </a:r>
          </a:p>
          <a:p>
            <a:pPr eaLnBrk="1" hangingPunct="1"/>
            <a:endParaRPr lang="zh-TW" altLang="en-US"/>
          </a:p>
        </p:txBody>
      </p:sp>
      <p:pic>
        <p:nvPicPr>
          <p:cNvPr id="66565" name="Picture 4">
            <a:extLst>
              <a:ext uri="{FF2B5EF4-FFF2-40B4-BE49-F238E27FC236}">
                <a16:creationId xmlns:a16="http://schemas.microsoft.com/office/drawing/2014/main" id="{C0D1D546-9607-4F06-891B-909351DC4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489075"/>
            <a:ext cx="6523038"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9" name="投影片編號版面配置區 3">
            <a:extLst>
              <a:ext uri="{FF2B5EF4-FFF2-40B4-BE49-F238E27FC236}">
                <a16:creationId xmlns:a16="http://schemas.microsoft.com/office/drawing/2014/main" id="{AFE0A8E6-7070-45C5-B46E-D6CDE1E3E16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11ECDCD1-A6C0-4994-965A-51DD5615444D}" type="slidenum">
              <a:rPr kumimoji="0" lang="zh-TW" altLang="en-US"/>
              <a:pPr eaLnBrk="1" hangingPunct="1"/>
              <a:t>37</a:t>
            </a:fld>
            <a:endParaRPr kumimoji="0" lang="en-US" altLang="zh-TW"/>
          </a:p>
        </p:txBody>
      </p:sp>
      <p:sp>
        <p:nvSpPr>
          <p:cNvPr id="18440" name="Rectangle 2">
            <a:extLst>
              <a:ext uri="{FF2B5EF4-FFF2-40B4-BE49-F238E27FC236}">
                <a16:creationId xmlns:a16="http://schemas.microsoft.com/office/drawing/2014/main" id="{CACD8FC3-9D2B-4BB4-B88C-D055C54F472F}"/>
              </a:ext>
            </a:extLst>
          </p:cNvPr>
          <p:cNvSpPr>
            <a:spLocks noGrp="1" noChangeArrowheads="1"/>
          </p:cNvSpPr>
          <p:nvPr>
            <p:ph type="title"/>
          </p:nvPr>
        </p:nvSpPr>
        <p:spPr/>
        <p:txBody>
          <a:bodyPr/>
          <a:lstStyle/>
          <a:p>
            <a:pPr eaLnBrk="1" hangingPunct="1"/>
            <a:endParaRPr lang="zh-TW" altLang="en-US"/>
          </a:p>
        </p:txBody>
      </p:sp>
      <p:sp>
        <p:nvSpPr>
          <p:cNvPr id="18441" name="Rectangle 3">
            <a:extLst>
              <a:ext uri="{FF2B5EF4-FFF2-40B4-BE49-F238E27FC236}">
                <a16:creationId xmlns:a16="http://schemas.microsoft.com/office/drawing/2014/main" id="{BED392E9-5357-4138-B8F0-978F200111AF}"/>
              </a:ext>
            </a:extLst>
          </p:cNvPr>
          <p:cNvSpPr>
            <a:spLocks noGrp="1" noChangeArrowheads="1"/>
          </p:cNvSpPr>
          <p:nvPr>
            <p:ph type="body" idx="1"/>
          </p:nvPr>
        </p:nvSpPr>
        <p:spPr>
          <a:xfrm>
            <a:off x="107950" y="34925"/>
            <a:ext cx="8847138" cy="6823075"/>
          </a:xfrm>
          <a:noFill/>
        </p:spPr>
        <p:txBody>
          <a:bodyPr/>
          <a:lstStyle/>
          <a:p>
            <a:pPr eaLnBrk="1" hangingPunct="1"/>
            <a:r>
              <a:rPr lang="en-US" altLang="zh-TW" dirty="0"/>
              <a:t>The transfer function of an ideal notch reject filter of radius </a:t>
            </a:r>
            <a:r>
              <a:rPr lang="en-US" altLang="zh-TW" i="1" dirty="0"/>
              <a:t>D</a:t>
            </a:r>
            <a:r>
              <a:rPr lang="en-US" altLang="zh-TW" baseline="-25000" dirty="0"/>
              <a:t>0</a:t>
            </a:r>
            <a:r>
              <a:rPr lang="en-US" altLang="zh-TW" dirty="0"/>
              <a:t>, with center at (</a:t>
            </a:r>
            <a:r>
              <a:rPr lang="en-US" altLang="zh-TW" i="1" dirty="0"/>
              <a:t>u</a:t>
            </a:r>
            <a:r>
              <a:rPr lang="en-US" altLang="zh-TW" baseline="-25000" dirty="0"/>
              <a:t>0</a:t>
            </a:r>
            <a:r>
              <a:rPr lang="en-US" altLang="zh-TW" dirty="0"/>
              <a:t>, </a:t>
            </a:r>
            <a:r>
              <a:rPr lang="en-US" altLang="zh-TW" i="1" dirty="0"/>
              <a:t>v</a:t>
            </a:r>
            <a:r>
              <a:rPr lang="en-US" altLang="zh-TW" baseline="-25000" dirty="0"/>
              <a:t>0</a:t>
            </a:r>
            <a:r>
              <a:rPr lang="en-US" altLang="zh-TW" dirty="0"/>
              <a:t>) and (-</a:t>
            </a:r>
            <a:r>
              <a:rPr lang="en-US" altLang="zh-TW" i="1" dirty="0"/>
              <a:t>u</a:t>
            </a:r>
            <a:r>
              <a:rPr lang="en-US" altLang="zh-TW" baseline="-25000" dirty="0"/>
              <a:t>0</a:t>
            </a:r>
            <a:r>
              <a:rPr lang="en-US" altLang="zh-TW" dirty="0"/>
              <a:t>, -</a:t>
            </a:r>
            <a:r>
              <a:rPr lang="en-US" altLang="zh-TW" i="1" dirty="0"/>
              <a:t>v</a:t>
            </a:r>
            <a:r>
              <a:rPr lang="en-US" altLang="zh-TW" baseline="-25000" dirty="0"/>
              <a:t>0</a:t>
            </a:r>
            <a:r>
              <a:rPr lang="en-US" altLang="zh-TW" dirty="0"/>
              <a:t>), is:</a:t>
            </a:r>
          </a:p>
          <a:p>
            <a:pPr algn="r" eaLnBrk="1" hangingPunct="1">
              <a:lnSpc>
                <a:spcPct val="130000"/>
              </a:lnSpc>
              <a:spcBef>
                <a:spcPct val="30000"/>
              </a:spcBef>
              <a:buFont typeface="Wingdings" panose="05000000000000000000" pitchFamily="2" charset="2"/>
              <a:buNone/>
            </a:pPr>
            <a:r>
              <a:rPr lang="en-US" altLang="zh-TW" dirty="0"/>
              <a:t>(5.4-5)  </a:t>
            </a:r>
            <a:endParaRPr lang="en-US" altLang="zh-TW" i="1" dirty="0"/>
          </a:p>
          <a:p>
            <a:pPr eaLnBrk="1" hangingPunct="1">
              <a:lnSpc>
                <a:spcPct val="50000"/>
              </a:lnSpc>
              <a:buFont typeface="Wingdings" panose="05000000000000000000" pitchFamily="2" charset="2"/>
              <a:buNone/>
            </a:pPr>
            <a:r>
              <a:rPr lang="zh-TW" altLang="en-US" dirty="0"/>
              <a:t>	</a:t>
            </a:r>
            <a:r>
              <a:rPr lang="en-US" altLang="zh-TW" dirty="0"/>
              <a:t>where</a:t>
            </a:r>
          </a:p>
          <a:p>
            <a:pPr algn="r" eaLnBrk="1" hangingPunct="1">
              <a:lnSpc>
                <a:spcPct val="80000"/>
              </a:lnSpc>
              <a:spcBef>
                <a:spcPct val="30000"/>
              </a:spcBef>
              <a:buFont typeface="Wingdings" panose="05000000000000000000" pitchFamily="2" charset="2"/>
              <a:buNone/>
            </a:pPr>
            <a:r>
              <a:rPr lang="en-US" altLang="zh-TW" dirty="0"/>
              <a:t>(5.4-6) </a:t>
            </a:r>
            <a:endParaRPr lang="en-US" altLang="zh-TW" i="1" dirty="0"/>
          </a:p>
          <a:p>
            <a:pPr algn="r" eaLnBrk="1" hangingPunct="1">
              <a:lnSpc>
                <a:spcPct val="90000"/>
              </a:lnSpc>
              <a:spcBef>
                <a:spcPct val="40000"/>
              </a:spcBef>
              <a:buFont typeface="Wingdings" panose="05000000000000000000" pitchFamily="2" charset="2"/>
              <a:buNone/>
            </a:pPr>
            <a:r>
              <a:rPr lang="en-US" altLang="zh-TW" dirty="0"/>
              <a:t>(5.4-7)</a:t>
            </a:r>
          </a:p>
          <a:p>
            <a:pPr lvl="1" eaLnBrk="1" hangingPunct="1">
              <a:lnSpc>
                <a:spcPct val="80000"/>
              </a:lnSpc>
              <a:spcBef>
                <a:spcPct val="30000"/>
              </a:spcBef>
            </a:pPr>
            <a:r>
              <a:rPr lang="en-US" altLang="zh-TW" dirty="0"/>
              <a:t>Note that the center of the frequency rectangle has been shifted to the point (</a:t>
            </a:r>
            <a:r>
              <a:rPr lang="en-US" altLang="zh-TW" i="1" dirty="0"/>
              <a:t>M</a:t>
            </a:r>
            <a:r>
              <a:rPr lang="en-US" altLang="zh-TW" dirty="0"/>
              <a:t>/2, </a:t>
            </a:r>
            <a:r>
              <a:rPr lang="en-US" altLang="zh-TW" i="1" dirty="0"/>
              <a:t>N</a:t>
            </a:r>
            <a:r>
              <a:rPr lang="en-US" altLang="zh-TW" dirty="0"/>
              <a:t>/2).</a:t>
            </a:r>
          </a:p>
          <a:p>
            <a:pPr lvl="1" eaLnBrk="1" hangingPunct="1">
              <a:lnSpc>
                <a:spcPct val="90000"/>
              </a:lnSpc>
            </a:pPr>
            <a:r>
              <a:rPr lang="en-US" altLang="zh-TW" dirty="0"/>
              <a:t>A Butterworth notch reject filter of order </a:t>
            </a:r>
            <a:r>
              <a:rPr lang="en-US" altLang="zh-TW" i="1" dirty="0"/>
              <a:t>n</a:t>
            </a:r>
            <a:r>
              <a:rPr lang="en-US" altLang="zh-TW" dirty="0"/>
              <a:t> is given by:</a:t>
            </a:r>
          </a:p>
          <a:p>
            <a:pPr lvl="1" algn="r" eaLnBrk="1" hangingPunct="1">
              <a:lnSpc>
                <a:spcPct val="110000"/>
              </a:lnSpc>
              <a:buFont typeface="Wingdings" panose="05000000000000000000" pitchFamily="2" charset="2"/>
              <a:buNone/>
            </a:pPr>
            <a:r>
              <a:rPr lang="en-US" altLang="zh-TW" dirty="0"/>
              <a:t>(5.4-8)  </a:t>
            </a:r>
            <a:endParaRPr lang="en-US" altLang="zh-TW" i="1" dirty="0"/>
          </a:p>
          <a:p>
            <a:pPr lvl="1" eaLnBrk="1" hangingPunct="1">
              <a:spcBef>
                <a:spcPct val="200000"/>
              </a:spcBef>
            </a:pPr>
            <a:r>
              <a:rPr lang="en-US" altLang="zh-TW" dirty="0"/>
              <a:t>A Gaussian notch reject filter has the form:</a:t>
            </a:r>
          </a:p>
          <a:p>
            <a:pPr lvl="1" algn="r" eaLnBrk="1" hangingPunct="1">
              <a:lnSpc>
                <a:spcPct val="95000"/>
              </a:lnSpc>
              <a:spcBef>
                <a:spcPct val="110000"/>
              </a:spcBef>
              <a:buFont typeface="Wingdings" panose="05000000000000000000" pitchFamily="2" charset="2"/>
              <a:buNone/>
            </a:pPr>
            <a:r>
              <a:rPr lang="en-US" altLang="zh-TW" dirty="0"/>
              <a:t>(5.4-9)</a:t>
            </a:r>
          </a:p>
          <a:p>
            <a:pPr lvl="1" eaLnBrk="1" hangingPunct="1">
              <a:lnSpc>
                <a:spcPct val="50000"/>
              </a:lnSpc>
              <a:spcBef>
                <a:spcPct val="55000"/>
              </a:spcBef>
            </a:pPr>
            <a:r>
              <a:rPr lang="en-US" altLang="zh-TW" dirty="0"/>
              <a:t>Note that these three filters become </a:t>
            </a:r>
            <a:r>
              <a:rPr lang="en-US" altLang="zh-TW" dirty="0" err="1"/>
              <a:t>highpass</a:t>
            </a:r>
            <a:r>
              <a:rPr lang="en-US" altLang="zh-TW" dirty="0"/>
              <a:t> filters if </a:t>
            </a:r>
            <a:r>
              <a:rPr lang="en-US" altLang="zh-TW" i="1" dirty="0"/>
              <a:t>u</a:t>
            </a:r>
            <a:r>
              <a:rPr lang="en-US" altLang="zh-TW" baseline="-25000" dirty="0"/>
              <a:t>0</a:t>
            </a:r>
            <a:r>
              <a:rPr lang="en-US" altLang="zh-TW" dirty="0"/>
              <a:t> = </a:t>
            </a:r>
            <a:r>
              <a:rPr lang="en-US" altLang="zh-TW" i="1" dirty="0"/>
              <a:t>v</a:t>
            </a:r>
            <a:r>
              <a:rPr lang="en-US" altLang="zh-TW" baseline="-25000" dirty="0"/>
              <a:t>0</a:t>
            </a:r>
            <a:r>
              <a:rPr lang="en-US" altLang="zh-TW" dirty="0"/>
              <a:t> = 0.</a:t>
            </a:r>
          </a:p>
        </p:txBody>
      </p:sp>
      <mc:AlternateContent xmlns:mc="http://schemas.openxmlformats.org/markup-compatibility/2006">
        <mc:Choice xmlns:a14="http://schemas.microsoft.com/office/drawing/2010/main" Requires="a14">
          <p:sp>
            <p:nvSpPr>
              <p:cNvPr id="18434" name="Object 4">
                <a:extLst>
                  <a:ext uri="{FF2B5EF4-FFF2-40B4-BE49-F238E27FC236}">
                    <a16:creationId xmlns:a16="http://schemas.microsoft.com/office/drawing/2014/main" id="{074DA9F9-F5AD-41C8-BD67-26C002BFBE65}"/>
                  </a:ext>
                </a:extLst>
              </p:cNvPr>
              <p:cNvSpPr txBox="1"/>
              <p:nvPr/>
            </p:nvSpPr>
            <p:spPr bwMode="auto">
              <a:xfrm>
                <a:off x="1284288" y="869950"/>
                <a:ext cx="6096024" cy="995363"/>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smtClean="0">
                          <a:solidFill>
                            <a:srgbClr val="000000"/>
                          </a:solidFill>
                          <a:latin typeface="Cambria Math" panose="02040503050406030204" pitchFamily="18" charset="0"/>
                        </a:rPr>
                        <m:t>𝐻</m:t>
                      </m:r>
                      <m:r>
                        <a:rPr lang="zh-TW" altLang="en-US" sz="2000" i="1" smtClean="0">
                          <a:solidFill>
                            <a:srgbClr val="000000"/>
                          </a:solidFill>
                          <a:latin typeface="Cambria Math" panose="02040503050406030204" pitchFamily="18" charset="0"/>
                        </a:rPr>
                        <m:t>(</m:t>
                      </m:r>
                      <m:r>
                        <a:rPr lang="zh-TW" altLang="en-US" sz="2000" i="1" smtClean="0">
                          <a:solidFill>
                            <a:srgbClr val="000000"/>
                          </a:solidFill>
                          <a:latin typeface="Cambria Math" panose="02040503050406030204" pitchFamily="18" charset="0"/>
                        </a:rPr>
                        <m:t>𝑢</m:t>
                      </m:r>
                      <m:r>
                        <a:rPr lang="zh-TW" altLang="en-US" sz="2000" i="1" smtClean="0">
                          <a:solidFill>
                            <a:srgbClr val="000000"/>
                          </a:solidFill>
                          <a:latin typeface="Cambria Math" panose="02040503050406030204" pitchFamily="18" charset="0"/>
                        </a:rPr>
                        <m:t>,</m:t>
                      </m:r>
                      <m:r>
                        <a:rPr lang="zh-TW" altLang="en-US" sz="2000" i="1" smtClean="0">
                          <a:solidFill>
                            <a:srgbClr val="000000"/>
                          </a:solidFill>
                          <a:latin typeface="Cambria Math" panose="02040503050406030204" pitchFamily="18" charset="0"/>
                        </a:rPr>
                        <m:t>𝑣</m:t>
                      </m:r>
                      <m:r>
                        <a:rPr lang="zh-TW" altLang="en-US" sz="2000" i="1" smtClean="0">
                          <a:solidFill>
                            <a:srgbClr val="000000"/>
                          </a:solidFill>
                          <a:latin typeface="Cambria Math" panose="02040503050406030204" pitchFamily="18" charset="0"/>
                        </a:rPr>
                        <m:t>)=</m:t>
                      </m:r>
                      <m:d>
                        <m:dPr>
                          <m:begChr m:val="{"/>
                          <m:endChr m:val=""/>
                          <m:ctrlPr>
                            <a:rPr lang="zh-TW" altLang="en-US" sz="2000" i="1">
                              <a:solidFill>
                                <a:srgbClr val="000000"/>
                              </a:solidFill>
                              <a:latin typeface="Cambria Math" panose="02040503050406030204" pitchFamily="18" charset="0"/>
                            </a:rPr>
                          </m:ctrlPr>
                        </m:dPr>
                        <m:e>
                          <m:eqArr>
                            <m:eqArrPr>
                              <m:ctrlPr>
                                <a:rPr lang="zh-TW" altLang="en-US" sz="2000" i="1">
                                  <a:solidFill>
                                    <a:srgbClr val="000000"/>
                                  </a:solidFill>
                                  <a:latin typeface="Cambria Math" panose="02040503050406030204" pitchFamily="18" charset="0"/>
                                </a:rPr>
                              </m:ctrlPr>
                            </m:eqArrPr>
                            <m:e>
                              <m:r>
                                <a:rPr lang="zh-TW" altLang="en-US" sz="2000" i="1">
                                  <a:solidFill>
                                    <a:srgbClr val="000000"/>
                                  </a:solidFill>
                                  <a:latin typeface="Cambria Math" panose="02040503050406030204" pitchFamily="18" charset="0"/>
                                </a:rPr>
                                <m:t>0</m:t>
                              </m:r>
                              <m:r>
                                <m:rPr>
                                  <m:nor/>
                                </m:rPr>
                                <a:rPr lang="en-US" altLang="zh-TW" sz="2000" b="0" i="0" smtClean="0">
                                  <a:solidFill>
                                    <a:srgbClr val="000000"/>
                                  </a:solidFill>
                                  <a:latin typeface="Cambria Math" panose="02040503050406030204" pitchFamily="18" charset="0"/>
                                </a:rPr>
                                <m:t>,       </m:t>
                              </m:r>
                              <m:r>
                                <m:rPr>
                                  <m:nor/>
                                </m:rPr>
                                <a:rPr lang="zh-TW" altLang="en-US" sz="2000" i="0">
                                  <a:solidFill>
                                    <a:srgbClr val="000000"/>
                                  </a:solidFill>
                                  <a:latin typeface="Cambria Math" panose="02040503050406030204" pitchFamily="18" charset="0"/>
                                </a:rPr>
                                <m:t>if</m:t>
                              </m:r>
                              <m:r>
                                <a:rPr lang="zh-TW" altLang="en-US" sz="2000" i="1">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𝐷</m:t>
                                  </m:r>
                                </m:e>
                                <m:sub>
                                  <m:r>
                                    <a:rPr lang="zh-TW" altLang="en-US" sz="2000" i="1">
                                      <a:solidFill>
                                        <a:srgbClr val="000000"/>
                                      </a:solidFill>
                                      <a:latin typeface="Cambria Math" panose="02040503050406030204" pitchFamily="18" charset="0"/>
                                    </a:rPr>
                                    <m:t>1</m:t>
                                  </m:r>
                                </m:sub>
                              </m:sSub>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𝑢</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m:t>
                                  </m:r>
                                </m:e>
                              </m:d>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𝐷</m:t>
                                  </m:r>
                                </m:e>
                                <m:sub>
                                  <m:r>
                                    <a:rPr lang="zh-TW" altLang="en-US" sz="2000" i="1">
                                      <a:solidFill>
                                        <a:srgbClr val="000000"/>
                                      </a:solidFill>
                                      <a:latin typeface="Cambria Math" panose="02040503050406030204" pitchFamily="18" charset="0"/>
                                    </a:rPr>
                                    <m:t>0</m:t>
                                  </m:r>
                                </m:sub>
                              </m:sSub>
                              <m:r>
                                <a:rPr lang="zh-TW" altLang="en-US" sz="2000" i="1">
                                  <a:solidFill>
                                    <a:srgbClr val="000000"/>
                                  </a:solidFill>
                                  <a:latin typeface="Cambria Math" panose="02040503050406030204" pitchFamily="18" charset="0"/>
                                </a:rPr>
                                <m:t> </m:t>
                              </m:r>
                              <m:r>
                                <m:rPr>
                                  <m:nor/>
                                </m:rPr>
                                <a:rPr lang="zh-TW" altLang="en-US" sz="2000" i="0">
                                  <a:solidFill>
                                    <a:srgbClr val="000000"/>
                                  </a:solidFill>
                                  <a:latin typeface="Cambria Math" panose="02040503050406030204" pitchFamily="18" charset="0"/>
                                </a:rPr>
                                <m:t>or</m:t>
                              </m:r>
                              <m:r>
                                <a:rPr lang="zh-TW" altLang="en-US" sz="2000" i="1">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𝐷</m:t>
                                  </m:r>
                                </m:e>
                                <m:sub>
                                  <m:r>
                                    <a:rPr lang="zh-TW" altLang="en-US" sz="2000" i="1">
                                      <a:solidFill>
                                        <a:srgbClr val="000000"/>
                                      </a:solidFill>
                                      <a:latin typeface="Cambria Math" panose="02040503050406030204" pitchFamily="18" charset="0"/>
                                    </a:rPr>
                                    <m:t>2</m:t>
                                  </m:r>
                                </m:sub>
                              </m:sSub>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𝑢</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m:t>
                                  </m:r>
                                </m:e>
                              </m:d>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𝐷</m:t>
                                  </m:r>
                                </m:e>
                                <m:sub>
                                  <m:r>
                                    <a:rPr lang="zh-TW" altLang="en-US" sz="2000" i="1">
                                      <a:solidFill>
                                        <a:srgbClr val="000000"/>
                                      </a:solidFill>
                                      <a:latin typeface="Cambria Math" panose="02040503050406030204" pitchFamily="18" charset="0"/>
                                    </a:rPr>
                                    <m:t>0</m:t>
                                  </m:r>
                                </m:sub>
                              </m:sSub>
                              <m:r>
                                <a:rPr lang="en-US" altLang="zh-TW" sz="2000" b="0" i="1" smtClean="0">
                                  <a:solidFill>
                                    <a:srgbClr val="000000"/>
                                  </a:solidFill>
                                  <a:latin typeface="Cambria Math" panose="02040503050406030204" pitchFamily="18" charset="0"/>
                                </a:rPr>
                                <m:t>,</m:t>
                              </m:r>
                            </m:e>
                            <m:e>
                              <m:r>
                                <a:rPr lang="zh-TW" altLang="en-US" sz="2000" i="1" smtClean="0">
                                  <a:solidFill>
                                    <a:srgbClr val="000000"/>
                                  </a:solidFill>
                                  <a:latin typeface="Cambria Math" panose="02040503050406030204" pitchFamily="18" charset="0"/>
                                </a:rPr>
                                <m:t>1</m:t>
                              </m:r>
                              <m:r>
                                <m:rPr>
                                  <m:nor/>
                                </m:rPr>
                                <a:rPr lang="en-US" altLang="zh-TW" sz="2000" b="0" i="0" smtClean="0">
                                  <a:solidFill>
                                    <a:srgbClr val="000000"/>
                                  </a:solidFill>
                                  <a:latin typeface="Cambria Math" panose="02040503050406030204" pitchFamily="18" charset="0"/>
                                </a:rPr>
                                <m:t>,       </m:t>
                              </m:r>
                              <m:r>
                                <m:rPr>
                                  <m:nor/>
                                </m:rPr>
                                <a:rPr lang="zh-TW" altLang="en-US" sz="2000" i="0" smtClean="0">
                                  <a:solidFill>
                                    <a:srgbClr val="000000"/>
                                  </a:solidFill>
                                  <a:latin typeface="Cambria Math" panose="02040503050406030204" pitchFamily="18" charset="0"/>
                                </a:rPr>
                                <m:t>otherwise</m:t>
                              </m:r>
                              <m:r>
                                <m:rPr>
                                  <m:nor/>
                                </m:rPr>
                                <a:rPr lang="zh-TW" altLang="en-US" sz="2000" i="0" smtClean="0">
                                  <a:solidFill>
                                    <a:srgbClr val="000000"/>
                                  </a:solidFill>
                                  <a:latin typeface="Cambria Math" panose="02040503050406030204" pitchFamily="18" charset="0"/>
                                </a:rPr>
                                <m:t>,</m:t>
                              </m:r>
                              <m:r>
                                <m:rPr>
                                  <m:nor/>
                                </m:rPr>
                                <a:rPr lang="en-US" altLang="zh-TW" sz="2000" b="0" i="0" smtClean="0">
                                  <a:solidFill>
                                    <a:srgbClr val="000000"/>
                                  </a:solidFill>
                                  <a:latin typeface="Cambria Math" panose="02040503050406030204" pitchFamily="18" charset="0"/>
                                </a:rPr>
                                <m:t>                                                    </m:t>
                              </m:r>
                            </m:e>
                          </m:eqArr>
                        </m:e>
                      </m:d>
                    </m:oMath>
                  </m:oMathPara>
                </a14:m>
                <a:endParaRPr lang="zh-TW" altLang="en-US" sz="2000" dirty="0"/>
              </a:p>
            </p:txBody>
          </p:sp>
        </mc:Choice>
        <mc:Fallback>
          <p:sp>
            <p:nvSpPr>
              <p:cNvPr id="18434" name="Object 4">
                <a:extLst>
                  <a:ext uri="{FF2B5EF4-FFF2-40B4-BE49-F238E27FC236}">
                    <a16:creationId xmlns:a16="http://schemas.microsoft.com/office/drawing/2014/main" id="{074DA9F9-F5AD-41C8-BD67-26C002BFBE65}"/>
                  </a:ext>
                </a:extLst>
              </p:cNvPr>
              <p:cNvSpPr txBox="1">
                <a:spLocks noRot="1" noChangeAspect="1" noMove="1" noResize="1" noEditPoints="1" noAdjustHandles="1" noChangeArrowheads="1" noChangeShapeType="1" noTextEdit="1"/>
              </p:cNvSpPr>
              <p:nvPr/>
            </p:nvSpPr>
            <p:spPr bwMode="auto">
              <a:xfrm>
                <a:off x="1284288" y="869950"/>
                <a:ext cx="6096024" cy="995363"/>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435" name="Object 5">
                <a:extLst>
                  <a:ext uri="{FF2B5EF4-FFF2-40B4-BE49-F238E27FC236}">
                    <a16:creationId xmlns:a16="http://schemas.microsoft.com/office/drawing/2014/main" id="{FE5E89F0-078C-41A2-B06F-2173ECA6BA56}"/>
                  </a:ext>
                </a:extLst>
              </p:cNvPr>
              <p:cNvSpPr txBox="1"/>
              <p:nvPr/>
            </p:nvSpPr>
            <p:spPr bwMode="auto">
              <a:xfrm>
                <a:off x="521709" y="1974056"/>
                <a:ext cx="7031558" cy="569913"/>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b>
                        <m:sSubPr>
                          <m:ctrlPr>
                            <a:rPr lang="zh-TW" altLang="en-US" sz="2000" i="1" smtClean="0">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𝐷</m:t>
                          </m:r>
                        </m:e>
                        <m:sub>
                          <m:r>
                            <a:rPr lang="zh-TW" altLang="en-US" sz="2000" i="1">
                              <a:solidFill>
                                <a:srgbClr val="000000"/>
                              </a:solidFill>
                              <a:latin typeface="Cambria Math" panose="02040503050406030204" pitchFamily="18" charset="0"/>
                            </a:rPr>
                            <m:t>1</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𝑢</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m:t>
                      </m:r>
                      <m:r>
                        <a:rPr lang="zh-TW" altLang="en-US" sz="2000" i="1">
                          <a:solidFill>
                            <a:srgbClr val="000000"/>
                          </a:solidFill>
                          <a:latin typeface="Cambria Math" panose="02040503050406030204" pitchFamily="18" charset="0"/>
                        </a:rPr>
                        <m:t>)=</m:t>
                      </m:r>
                      <m:sSup>
                        <m:sSupPr>
                          <m:ctrlPr>
                            <a:rPr lang="zh-TW" altLang="en-US" sz="2000" i="1">
                              <a:solidFill>
                                <a:srgbClr val="000000"/>
                              </a:solidFill>
                              <a:latin typeface="Cambria Math" panose="02040503050406030204" pitchFamily="18" charset="0"/>
                            </a:rPr>
                          </m:ctrlPr>
                        </m:sSupPr>
                        <m:e>
                          <m:d>
                            <m:dPr>
                              <m:begChr m:val="["/>
                              <m:endChr m:val="]"/>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𝑢</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𝑀</m:t>
                              </m:r>
                              <m:r>
                                <a:rPr lang="zh-TW" altLang="en-US" sz="2000" i="1">
                                  <a:solidFill>
                                    <a:srgbClr val="000000"/>
                                  </a:solidFill>
                                  <a:latin typeface="Cambria Math" panose="02040503050406030204" pitchFamily="18" charset="0"/>
                                </a:rPr>
                                <m:t>/2−</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𝑢</m:t>
                                  </m:r>
                                </m:e>
                                <m:sub>
                                  <m:r>
                                    <a:rPr lang="zh-TW" altLang="en-US" sz="2000" i="1">
                                      <a:solidFill>
                                        <a:srgbClr val="000000"/>
                                      </a:solidFill>
                                      <a:latin typeface="Cambria Math" panose="02040503050406030204" pitchFamily="18" charset="0"/>
                                    </a:rPr>
                                    <m:t>0</m:t>
                                  </m:r>
                                </m:sub>
                              </m:sSub>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m:t>
                                  </m:r>
                                </m:e>
                                <m:sup>
                                  <m:r>
                                    <a:rPr lang="zh-TW" altLang="en-US" sz="2000" i="1">
                                      <a:solidFill>
                                        <a:srgbClr val="000000"/>
                                      </a:solidFill>
                                      <a:latin typeface="Cambria Math" panose="02040503050406030204" pitchFamily="18" charset="0"/>
                                    </a:rPr>
                                    <m:t>2</m:t>
                                  </m:r>
                                </m:sup>
                              </m:sSup>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𝑁</m:t>
                              </m:r>
                              <m:r>
                                <a:rPr lang="zh-TW" altLang="en-US" sz="2000" i="1">
                                  <a:solidFill>
                                    <a:srgbClr val="000000"/>
                                  </a:solidFill>
                                  <a:latin typeface="Cambria Math" panose="02040503050406030204" pitchFamily="18" charset="0"/>
                                </a:rPr>
                                <m:t>/2−</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𝑣</m:t>
                                  </m:r>
                                </m:e>
                                <m:sub>
                                  <m:r>
                                    <a:rPr lang="zh-TW" altLang="en-US" sz="2000" i="1">
                                      <a:solidFill>
                                        <a:srgbClr val="000000"/>
                                      </a:solidFill>
                                      <a:latin typeface="Cambria Math" panose="02040503050406030204" pitchFamily="18" charset="0"/>
                                    </a:rPr>
                                    <m:t>0</m:t>
                                  </m:r>
                                </m:sub>
                              </m:sSub>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m:t>
                                  </m:r>
                                </m:e>
                                <m:sup>
                                  <m:r>
                                    <a:rPr lang="zh-TW" altLang="en-US" sz="2000" i="1">
                                      <a:solidFill>
                                        <a:srgbClr val="000000"/>
                                      </a:solidFill>
                                      <a:latin typeface="Cambria Math" panose="02040503050406030204" pitchFamily="18" charset="0"/>
                                    </a:rPr>
                                    <m:t>2</m:t>
                                  </m:r>
                                </m:sup>
                              </m:sSup>
                            </m:e>
                          </m:d>
                        </m:e>
                        <m:sup>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1/2</m:t>
                          </m:r>
                        </m:sup>
                      </m:sSup>
                      <m:r>
                        <m:rPr>
                          <m:nor/>
                        </m:rPr>
                        <a:rPr lang="en-US" altLang="zh-TW" sz="2000" dirty="0" smtClean="0">
                          <a:latin typeface="+mj-lt"/>
                        </a:rPr>
                        <m:t>,</m:t>
                      </m:r>
                    </m:oMath>
                  </m:oMathPara>
                </a14:m>
                <a:endParaRPr lang="zh-TW" altLang="en-US" sz="2000" dirty="0">
                  <a:latin typeface="+mj-lt"/>
                </a:endParaRPr>
              </a:p>
            </p:txBody>
          </p:sp>
        </mc:Choice>
        <mc:Fallback xmlns="">
          <p:sp>
            <p:nvSpPr>
              <p:cNvPr id="18435" name="Object 5">
                <a:extLst>
                  <a:ext uri="{FF2B5EF4-FFF2-40B4-BE49-F238E27FC236}">
                    <a16:creationId xmlns:a16="http://schemas.microsoft.com/office/drawing/2014/main" id="{FE5E89F0-078C-41A2-B06F-2173ECA6BA56}"/>
                  </a:ext>
                </a:extLst>
              </p:cNvPr>
              <p:cNvSpPr txBox="1">
                <a:spLocks noRot="1" noChangeAspect="1" noMove="1" noResize="1" noEditPoints="1" noAdjustHandles="1" noChangeArrowheads="1" noChangeShapeType="1" noTextEdit="1"/>
              </p:cNvSpPr>
              <p:nvPr/>
            </p:nvSpPr>
            <p:spPr bwMode="auto">
              <a:xfrm>
                <a:off x="521709" y="1974056"/>
                <a:ext cx="7031558" cy="569913"/>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436" name="Object 6">
                <a:extLst>
                  <a:ext uri="{FF2B5EF4-FFF2-40B4-BE49-F238E27FC236}">
                    <a16:creationId xmlns:a16="http://schemas.microsoft.com/office/drawing/2014/main" id="{0163B7C1-5F31-4814-ACD6-79AA3AE3E596}"/>
                  </a:ext>
                </a:extLst>
              </p:cNvPr>
              <p:cNvSpPr txBox="1"/>
              <p:nvPr/>
            </p:nvSpPr>
            <p:spPr bwMode="auto">
              <a:xfrm>
                <a:off x="785928" y="2416175"/>
                <a:ext cx="6488831" cy="56832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𝐷</m:t>
                          </m:r>
                        </m:e>
                        <m:sub>
                          <m:r>
                            <a:rPr lang="zh-TW" altLang="en-US" sz="2000" i="1">
                              <a:solidFill>
                                <a:srgbClr val="000000"/>
                              </a:solidFill>
                              <a:latin typeface="Cambria Math" panose="02040503050406030204" pitchFamily="18" charset="0"/>
                            </a:rPr>
                            <m:t>2</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𝑢</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m:t>
                      </m:r>
                      <m:r>
                        <a:rPr lang="zh-TW" altLang="en-US" sz="2000" i="1">
                          <a:solidFill>
                            <a:srgbClr val="000000"/>
                          </a:solidFill>
                          <a:latin typeface="Cambria Math" panose="02040503050406030204" pitchFamily="18" charset="0"/>
                        </a:rPr>
                        <m:t>)=</m:t>
                      </m:r>
                      <m:sSup>
                        <m:sSupPr>
                          <m:ctrlPr>
                            <a:rPr lang="zh-TW" altLang="en-US" sz="2000" i="1">
                              <a:solidFill>
                                <a:srgbClr val="000000"/>
                              </a:solidFill>
                              <a:latin typeface="Cambria Math" panose="02040503050406030204" pitchFamily="18" charset="0"/>
                            </a:rPr>
                          </m:ctrlPr>
                        </m:sSupPr>
                        <m:e>
                          <m:d>
                            <m:dPr>
                              <m:begChr m:val="["/>
                              <m:endChr m:val="]"/>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𝑢</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𝑀</m:t>
                              </m:r>
                              <m:r>
                                <a:rPr lang="zh-TW" altLang="en-US" sz="2000" i="1">
                                  <a:solidFill>
                                    <a:srgbClr val="000000"/>
                                  </a:solidFill>
                                  <a:latin typeface="Cambria Math" panose="02040503050406030204" pitchFamily="18" charset="0"/>
                                </a:rPr>
                                <m:t>/2+</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𝑢</m:t>
                                  </m:r>
                                </m:e>
                                <m:sub>
                                  <m:r>
                                    <a:rPr lang="zh-TW" altLang="en-US" sz="2000" i="1">
                                      <a:solidFill>
                                        <a:srgbClr val="000000"/>
                                      </a:solidFill>
                                      <a:latin typeface="Cambria Math" panose="02040503050406030204" pitchFamily="18" charset="0"/>
                                    </a:rPr>
                                    <m:t>0</m:t>
                                  </m:r>
                                </m:sub>
                              </m:sSub>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m:t>
                                  </m:r>
                                </m:e>
                                <m:sup>
                                  <m:r>
                                    <a:rPr lang="zh-TW" altLang="en-US" sz="2000" i="1">
                                      <a:solidFill>
                                        <a:srgbClr val="000000"/>
                                      </a:solidFill>
                                      <a:latin typeface="Cambria Math" panose="02040503050406030204" pitchFamily="18" charset="0"/>
                                    </a:rPr>
                                    <m:t>2</m:t>
                                  </m:r>
                                </m:sup>
                              </m:sSup>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𝑁</m:t>
                              </m:r>
                              <m:r>
                                <a:rPr lang="zh-TW" altLang="en-US" sz="2000" i="1">
                                  <a:solidFill>
                                    <a:srgbClr val="000000"/>
                                  </a:solidFill>
                                  <a:latin typeface="Cambria Math" panose="02040503050406030204" pitchFamily="18" charset="0"/>
                                </a:rPr>
                                <m:t>/2+</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𝑣</m:t>
                                  </m:r>
                                </m:e>
                                <m:sub>
                                  <m:r>
                                    <a:rPr lang="zh-TW" altLang="en-US" sz="2000" i="1">
                                      <a:solidFill>
                                        <a:srgbClr val="000000"/>
                                      </a:solidFill>
                                      <a:latin typeface="Cambria Math" panose="02040503050406030204" pitchFamily="18" charset="0"/>
                                    </a:rPr>
                                    <m:t>0</m:t>
                                  </m:r>
                                </m:sub>
                              </m:sSub>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m:t>
                                  </m:r>
                                </m:e>
                                <m:sup>
                                  <m:r>
                                    <a:rPr lang="zh-TW" altLang="en-US" sz="2000" i="1">
                                      <a:solidFill>
                                        <a:srgbClr val="000000"/>
                                      </a:solidFill>
                                      <a:latin typeface="Cambria Math" panose="02040503050406030204" pitchFamily="18" charset="0"/>
                                    </a:rPr>
                                    <m:t>2</m:t>
                                  </m:r>
                                </m:sup>
                              </m:sSup>
                            </m:e>
                          </m:d>
                        </m:e>
                        <m:sup>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1/2</m:t>
                          </m:r>
                        </m:sup>
                      </m:sSup>
                      <m:r>
                        <a:rPr lang="zh-TW" altLang="en-US" sz="2000" i="1">
                          <a:solidFill>
                            <a:srgbClr val="000000"/>
                          </a:solidFill>
                          <a:latin typeface="Cambria Math" panose="02040503050406030204" pitchFamily="18" charset="0"/>
                        </a:rPr>
                        <m:t>.</m:t>
                      </m:r>
                    </m:oMath>
                  </m:oMathPara>
                </a14:m>
                <a:endParaRPr lang="zh-TW" altLang="en-US" sz="2000" dirty="0"/>
              </a:p>
            </p:txBody>
          </p:sp>
        </mc:Choice>
        <mc:Fallback xmlns="">
          <p:sp>
            <p:nvSpPr>
              <p:cNvPr id="18436" name="Object 6">
                <a:extLst>
                  <a:ext uri="{FF2B5EF4-FFF2-40B4-BE49-F238E27FC236}">
                    <a16:creationId xmlns:a16="http://schemas.microsoft.com/office/drawing/2014/main" id="{0163B7C1-5F31-4814-ACD6-79AA3AE3E596}"/>
                  </a:ext>
                </a:extLst>
              </p:cNvPr>
              <p:cNvSpPr txBox="1">
                <a:spLocks noRot="1" noChangeAspect="1" noMove="1" noResize="1" noEditPoints="1" noAdjustHandles="1" noChangeArrowheads="1" noChangeShapeType="1" noTextEdit="1"/>
              </p:cNvSpPr>
              <p:nvPr/>
            </p:nvSpPr>
            <p:spPr bwMode="auto">
              <a:xfrm>
                <a:off x="785928" y="2416175"/>
                <a:ext cx="6488831" cy="56832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437" name="Object 7">
                <a:extLst>
                  <a:ext uri="{FF2B5EF4-FFF2-40B4-BE49-F238E27FC236}">
                    <a16:creationId xmlns:a16="http://schemas.microsoft.com/office/drawing/2014/main" id="{9752CC0B-9395-486C-BA1D-417D839DACED}"/>
                  </a:ext>
                </a:extLst>
              </p:cNvPr>
              <p:cNvSpPr txBox="1"/>
              <p:nvPr/>
            </p:nvSpPr>
            <p:spPr bwMode="auto">
              <a:xfrm>
                <a:off x="1279525" y="3922713"/>
                <a:ext cx="4948659" cy="1352550"/>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𝐻</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1+</m:t>
                          </m:r>
                          <m:sSup>
                            <m:sSupPr>
                              <m:ctrlPr>
                                <a:rPr lang="zh-TW" altLang="en-US" sz="2400" i="1">
                                  <a:solidFill>
                                    <a:srgbClr val="000000"/>
                                  </a:solidFill>
                                  <a:latin typeface="Cambria Math" panose="02040503050406030204" pitchFamily="18" charset="0"/>
                                </a:rPr>
                              </m:ctrlPr>
                            </m:sSupPr>
                            <m:e>
                              <m:d>
                                <m:dPr>
                                  <m:begChr m:val="["/>
                                  <m:endChr m:val="]"/>
                                  <m:ctrlPr>
                                    <a:rPr lang="zh-TW" altLang="en-US" sz="2400" i="1">
                                      <a:solidFill>
                                        <a:srgbClr val="000000"/>
                                      </a:solidFill>
                                      <a:latin typeface="Cambria Math" panose="02040503050406030204" pitchFamily="18" charset="0"/>
                                    </a:rPr>
                                  </m:ctrlPr>
                                </m:dPr>
                                <m:e>
                                  <m:f>
                                    <m:fPr>
                                      <m:ctrlPr>
                                        <a:rPr lang="zh-TW" altLang="en-US" sz="2400" i="1">
                                          <a:solidFill>
                                            <a:srgbClr val="000000"/>
                                          </a:solidFill>
                                          <a:latin typeface="Cambria Math" panose="02040503050406030204" pitchFamily="18" charset="0"/>
                                        </a:rPr>
                                      </m:ctrlPr>
                                    </m:fPr>
                                    <m:num>
                                      <m:sSubSup>
                                        <m:sSubSupPr>
                                          <m:ctrlPr>
                                            <a:rPr lang="zh-TW" altLang="en-US" sz="2400" i="1">
                                              <a:solidFill>
                                                <a:srgbClr val="000000"/>
                                              </a:solidFill>
                                              <a:latin typeface="Cambria Math" panose="02040503050406030204" pitchFamily="18" charset="0"/>
                                            </a:rPr>
                                          </m:ctrlPr>
                                        </m:sSubSup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0</m:t>
                                          </m:r>
                                        </m:sub>
                                        <m:sup>
                                          <m:r>
                                            <a:rPr lang="zh-TW" altLang="en-US" sz="2400" i="1">
                                              <a:solidFill>
                                                <a:srgbClr val="000000"/>
                                              </a:solidFill>
                                              <a:latin typeface="Cambria Math" panose="02040503050406030204" pitchFamily="18" charset="0"/>
                                            </a:rPr>
                                            <m:t>2</m:t>
                                          </m:r>
                                        </m:sup>
                                      </m:sSubSup>
                                    </m:num>
                                    <m:den>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2</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den>
                                  </m:f>
                                </m:e>
                              </m:d>
                            </m:e>
                            <m:sup>
                              <m:r>
                                <a:rPr lang="zh-TW" altLang="en-US" sz="2400" i="1">
                                  <a:solidFill>
                                    <a:srgbClr val="000000"/>
                                  </a:solidFill>
                                  <a:latin typeface="Cambria Math" panose="02040503050406030204" pitchFamily="18" charset="0"/>
                                </a:rPr>
                                <m:t>𝑛</m:t>
                              </m:r>
                            </m:sup>
                          </m:sSup>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18437" name="Object 7">
                <a:extLst>
                  <a:ext uri="{FF2B5EF4-FFF2-40B4-BE49-F238E27FC236}">
                    <a16:creationId xmlns:a16="http://schemas.microsoft.com/office/drawing/2014/main" id="{9752CC0B-9395-486C-BA1D-417D839DACED}"/>
                  </a:ext>
                </a:extLst>
              </p:cNvPr>
              <p:cNvSpPr txBox="1">
                <a:spLocks noRot="1" noChangeAspect="1" noMove="1" noResize="1" noEditPoints="1" noAdjustHandles="1" noChangeArrowheads="1" noChangeShapeType="1" noTextEdit="1"/>
              </p:cNvSpPr>
              <p:nvPr/>
            </p:nvSpPr>
            <p:spPr bwMode="auto">
              <a:xfrm>
                <a:off x="1279525" y="3922713"/>
                <a:ext cx="4948659" cy="1352550"/>
              </a:xfrm>
              <a:prstGeom prst="rect">
                <a:avLst/>
              </a:prstGeom>
              <a:blipFill>
                <a:blip r:embed="rId6"/>
                <a:stretch>
                  <a:fillRect/>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438" name="Object 8">
                <a:extLst>
                  <a:ext uri="{FF2B5EF4-FFF2-40B4-BE49-F238E27FC236}">
                    <a16:creationId xmlns:a16="http://schemas.microsoft.com/office/drawing/2014/main" id="{C4B2454B-1732-4056-B429-6DA53C124F15}"/>
                  </a:ext>
                </a:extLst>
              </p:cNvPr>
              <p:cNvSpPr txBox="1"/>
              <p:nvPr/>
            </p:nvSpPr>
            <p:spPr bwMode="auto">
              <a:xfrm>
                <a:off x="1303338" y="5589588"/>
                <a:ext cx="4348162" cy="847725"/>
              </a:xfrm>
              <a:prstGeom prst="rect">
                <a:avLst/>
              </a:prstGeom>
              <a:noFill/>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𝐻</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)=1−</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𝑒</m:t>
                          </m:r>
                        </m:e>
                        <m:sup>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2</m:t>
                              </m:r>
                            </m:den>
                          </m:f>
                          <m:d>
                            <m:dPr>
                              <m:begChr m:val="["/>
                              <m:endChr m:val="]"/>
                              <m:ctrlPr>
                                <a:rPr lang="zh-TW" altLang="en-US" sz="2400" i="1">
                                  <a:solidFill>
                                    <a:srgbClr val="000000"/>
                                  </a:solidFill>
                                  <a:latin typeface="Cambria Math" panose="02040503050406030204" pitchFamily="18" charset="0"/>
                                </a:rPr>
                              </m:ctrlPr>
                            </m:dPr>
                            <m:e>
                              <m:f>
                                <m:fPr>
                                  <m:ctrlPr>
                                    <a:rPr lang="zh-TW" altLang="en-US" sz="2400" i="1">
                                      <a:solidFill>
                                        <a:srgbClr val="000000"/>
                                      </a:solidFill>
                                      <a:latin typeface="Cambria Math" panose="02040503050406030204" pitchFamily="18" charset="0"/>
                                    </a:rPr>
                                  </m:ctrlPr>
                                </m:fPr>
                                <m:num>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2</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num>
                                <m:den>
                                  <m:sSubSup>
                                    <m:sSubSupPr>
                                      <m:ctrlPr>
                                        <a:rPr lang="zh-TW" altLang="en-US" sz="2400" i="1">
                                          <a:solidFill>
                                            <a:srgbClr val="000000"/>
                                          </a:solidFill>
                                          <a:latin typeface="Cambria Math" panose="02040503050406030204" pitchFamily="18" charset="0"/>
                                        </a:rPr>
                                      </m:ctrlPr>
                                    </m:sSubSupPr>
                                    <m:e>
                                      <m:r>
                                        <a:rPr lang="zh-TW" altLang="en-US" sz="2400" i="1">
                                          <a:solidFill>
                                            <a:srgbClr val="000000"/>
                                          </a:solidFill>
                                          <a:latin typeface="Cambria Math" panose="02040503050406030204" pitchFamily="18" charset="0"/>
                                        </a:rPr>
                                        <m:t>𝐷</m:t>
                                      </m:r>
                                    </m:e>
                                    <m:sub>
                                      <m:r>
                                        <a:rPr lang="zh-TW" altLang="en-US" sz="2400" i="1">
                                          <a:solidFill>
                                            <a:srgbClr val="000000"/>
                                          </a:solidFill>
                                          <a:latin typeface="Cambria Math" panose="02040503050406030204" pitchFamily="18" charset="0"/>
                                        </a:rPr>
                                        <m:t>0</m:t>
                                      </m:r>
                                    </m:sub>
                                    <m:sup>
                                      <m:r>
                                        <a:rPr lang="zh-TW" altLang="en-US" sz="2400" i="1">
                                          <a:solidFill>
                                            <a:srgbClr val="000000"/>
                                          </a:solidFill>
                                          <a:latin typeface="Cambria Math" panose="02040503050406030204" pitchFamily="18" charset="0"/>
                                        </a:rPr>
                                        <m:t>2</m:t>
                                      </m:r>
                                    </m:sup>
                                  </m:sSubSup>
                                </m:den>
                              </m:f>
                            </m:e>
                          </m:d>
                        </m:sup>
                      </m:sSup>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18438" name="Object 8">
                <a:extLst>
                  <a:ext uri="{FF2B5EF4-FFF2-40B4-BE49-F238E27FC236}">
                    <a16:creationId xmlns:a16="http://schemas.microsoft.com/office/drawing/2014/main" id="{C4B2454B-1732-4056-B429-6DA53C124F15}"/>
                  </a:ext>
                </a:extLst>
              </p:cNvPr>
              <p:cNvSpPr txBox="1">
                <a:spLocks noRot="1" noChangeAspect="1" noMove="1" noResize="1" noEditPoints="1" noAdjustHandles="1" noChangeArrowheads="1" noChangeShapeType="1" noTextEdit="1"/>
              </p:cNvSpPr>
              <p:nvPr/>
            </p:nvSpPr>
            <p:spPr bwMode="auto">
              <a:xfrm>
                <a:off x="1303338" y="5589588"/>
                <a:ext cx="4348162" cy="847725"/>
              </a:xfrm>
              <a:prstGeom prst="rect">
                <a:avLst/>
              </a:prstGeom>
              <a:blipFill>
                <a:blip r:embed="rId7"/>
                <a:stretch>
                  <a:fillRect/>
                </a:stretch>
              </a:blipFill>
              <a:extLst/>
            </p:spPr>
            <p:txBody>
              <a:bodyPr/>
              <a:lstStyle/>
              <a:p>
                <a:r>
                  <a:rPr lang="zh-TW"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投影片編號版面配置區 3">
            <a:extLst>
              <a:ext uri="{FF2B5EF4-FFF2-40B4-BE49-F238E27FC236}">
                <a16:creationId xmlns:a16="http://schemas.microsoft.com/office/drawing/2014/main" id="{908EF7CA-CE6F-4CE9-8721-F3FCC9329F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0CB89E3E-6E67-4435-A233-39779688D75E}" type="slidenum">
              <a:rPr kumimoji="0" lang="zh-TW" altLang="en-US"/>
              <a:pPr eaLnBrk="1" hangingPunct="1"/>
              <a:t>38</a:t>
            </a:fld>
            <a:endParaRPr kumimoji="0" lang="en-US" altLang="zh-TW"/>
          </a:p>
        </p:txBody>
      </p:sp>
      <p:sp>
        <p:nvSpPr>
          <p:cNvPr id="19460" name="Rectangle 2">
            <a:extLst>
              <a:ext uri="{FF2B5EF4-FFF2-40B4-BE49-F238E27FC236}">
                <a16:creationId xmlns:a16="http://schemas.microsoft.com/office/drawing/2014/main" id="{CEB0A9F2-5499-48AC-8CFF-46C503603812}"/>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19461" name="Rectangle 3">
                <a:extLst>
                  <a:ext uri="{FF2B5EF4-FFF2-40B4-BE49-F238E27FC236}">
                    <a16:creationId xmlns:a16="http://schemas.microsoft.com/office/drawing/2014/main" id="{EA047DA7-3084-4B31-A24A-25A59B63CDC1}"/>
                  </a:ext>
                </a:extLst>
              </p:cNvPr>
              <p:cNvSpPr>
                <a:spLocks noGrp="1" noChangeArrowheads="1"/>
              </p:cNvSpPr>
              <p:nvPr>
                <p:ph type="body" idx="1"/>
              </p:nvPr>
            </p:nvSpPr>
            <p:spPr/>
            <p:txBody>
              <a:bodyPr/>
              <a:lstStyle/>
              <a:p>
                <a:pPr eaLnBrk="1" hangingPunct="1"/>
                <a:r>
                  <a:rPr lang="en-US" altLang="zh-TW" dirty="0"/>
                  <a:t>The transfer functions are given by:</a:t>
                </a:r>
              </a:p>
              <a:p>
                <a:pPr algn="r" eaLnBrk="1" hangingPunct="1">
                  <a:buFont typeface="Wingdings" panose="05000000000000000000" pitchFamily="2" charset="2"/>
                  <a:buNone/>
                </a:pPr>
                <a:r>
                  <a:rPr lang="en-US" altLang="zh-TW" dirty="0"/>
                  <a:t>(5.4-10)</a:t>
                </a:r>
                <a:endParaRPr lang="en-US" altLang="zh-TW" i="1" dirty="0"/>
              </a:p>
              <a:p>
                <a:pPr eaLnBrk="1" hangingPunct="1">
                  <a:buNone/>
                </a:pPr>
                <a:r>
                  <a:rPr lang="zh-TW" altLang="en-US" dirty="0"/>
                  <a:t>	</a:t>
                </a:r>
                <a:r>
                  <a:rPr lang="en-US" altLang="zh-TW" dirty="0"/>
                  <a:t>where</a:t>
                </a:r>
                <a:r>
                  <a:rPr lang="en-US" altLang="zh-TW" i="1" dirty="0"/>
                  <a:t> </a:t>
                </a:r>
                <a14:m>
                  <m:oMath xmlns:m="http://schemas.openxmlformats.org/officeDocument/2006/math">
                    <m:sSub>
                      <m:sSubPr>
                        <m:ctrlPr>
                          <a:rPr lang="en-US" altLang="zh-TW" i="1">
                            <a:solidFill>
                              <a:srgbClr val="000000"/>
                            </a:solidFill>
                            <a:latin typeface="Cambria Math" panose="02040503050406030204" pitchFamily="18" charset="0"/>
                          </a:rPr>
                        </m:ctrlPr>
                      </m:sSubPr>
                      <m:e>
                        <m:r>
                          <a:rPr lang="en-US" altLang="zh-TW" i="1">
                            <a:solidFill>
                              <a:srgbClr val="000000"/>
                            </a:solidFill>
                            <a:latin typeface="Cambria Math" panose="02040503050406030204" pitchFamily="18" charset="0"/>
                          </a:rPr>
                          <m:t>𝐻</m:t>
                        </m:r>
                      </m:e>
                      <m:sub>
                        <m:r>
                          <a:rPr lang="en-US" altLang="zh-TW" i="1">
                            <a:solidFill>
                              <a:srgbClr val="000000"/>
                            </a:solidFill>
                            <a:latin typeface="Cambria Math" panose="02040503050406030204" pitchFamily="18" charset="0"/>
                          </a:rPr>
                          <m:t>𝑛𝑝</m:t>
                        </m:r>
                      </m:sub>
                    </m:sSub>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𝑢</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𝑣</m:t>
                    </m:r>
                    <m:r>
                      <a:rPr lang="zh-TW" altLang="en-US" i="1">
                        <a:solidFill>
                          <a:srgbClr val="000000"/>
                        </a:solidFill>
                        <a:latin typeface="Cambria Math" panose="02040503050406030204" pitchFamily="18" charset="0"/>
                      </a:rPr>
                      <m:t>) </m:t>
                    </m:r>
                  </m:oMath>
                </a14:m>
                <a:r>
                  <a:rPr lang="en-US" altLang="zh-TW" dirty="0"/>
                  <a:t>is the transfer function of the notch pass filter corresponding to  the notch reject filter with transfer function </a:t>
                </a:r>
                <a14:m>
                  <m:oMath xmlns:m="http://schemas.openxmlformats.org/officeDocument/2006/math">
                    <m:sSub>
                      <m:sSubPr>
                        <m:ctrlPr>
                          <a:rPr lang="en-US" altLang="zh-TW" i="1">
                            <a:solidFill>
                              <a:srgbClr val="000000"/>
                            </a:solidFill>
                            <a:latin typeface="Cambria Math" panose="02040503050406030204" pitchFamily="18" charset="0"/>
                          </a:rPr>
                        </m:ctrlPr>
                      </m:sSubPr>
                      <m:e>
                        <m:r>
                          <a:rPr lang="en-US" altLang="zh-TW" i="1">
                            <a:solidFill>
                              <a:srgbClr val="000000"/>
                            </a:solidFill>
                            <a:latin typeface="Cambria Math" panose="02040503050406030204" pitchFamily="18" charset="0"/>
                          </a:rPr>
                          <m:t>𝐻</m:t>
                        </m:r>
                      </m:e>
                      <m:sub>
                        <m:r>
                          <a:rPr lang="en-US" altLang="zh-TW" i="1">
                            <a:solidFill>
                              <a:srgbClr val="000000"/>
                            </a:solidFill>
                            <a:latin typeface="Cambria Math" panose="02040503050406030204" pitchFamily="18" charset="0"/>
                          </a:rPr>
                          <m:t>𝑛𝑟</m:t>
                        </m:r>
                      </m:sub>
                    </m:sSub>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𝑢</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𝑣</m:t>
                    </m:r>
                    <m:r>
                      <a:rPr lang="zh-TW" altLang="en-US" i="1">
                        <a:solidFill>
                          <a:srgbClr val="000000"/>
                        </a:solidFill>
                        <a:latin typeface="Cambria Math" panose="02040503050406030204" pitchFamily="18" charset="0"/>
                      </a:rPr>
                      <m:t>)</m:t>
                    </m:r>
                  </m:oMath>
                </a14:m>
                <a:r>
                  <a:rPr lang="en-US" altLang="zh-TW" dirty="0"/>
                  <a:t>.</a:t>
                </a:r>
                <a:endParaRPr lang="zh-TW" altLang="en-US" dirty="0"/>
              </a:p>
              <a:p>
                <a:pPr eaLnBrk="1" hangingPunct="1"/>
                <a:r>
                  <a:rPr lang="en-US" altLang="zh-TW" dirty="0"/>
                  <a:t>Fig. 5.19(a) shows an image corrupted by pronounced horizontal scan lines [Fig. 4.21(a)], whose spectrum is shown in Fig. 5.19(b). The noise contribution looks like by constructing a simple ideal notch pass filter along the vertical axis of the Fourier transform, shown in Fig. 5.19(c). The spatial noise pattern is shown in Fig. 5.19(d). The processed image using the notch reject filter is shown in Fig. 5.19(e).</a:t>
                </a:r>
                <a:endParaRPr lang="zh-TW" altLang="en-US" dirty="0"/>
              </a:p>
            </p:txBody>
          </p:sp>
        </mc:Choice>
        <mc:Fallback>
          <p:sp>
            <p:nvSpPr>
              <p:cNvPr id="19461" name="Rectangle 3">
                <a:extLst>
                  <a:ext uri="{FF2B5EF4-FFF2-40B4-BE49-F238E27FC236}">
                    <a16:creationId xmlns:a16="http://schemas.microsoft.com/office/drawing/2014/main" id="{EA047DA7-3084-4B31-A24A-25A59B63CDC1}"/>
                  </a:ext>
                </a:extLst>
              </p:cNvPr>
              <p:cNvSpPr>
                <a:spLocks noGrp="1" noRot="1" noChangeAspect="1" noMove="1" noResize="1" noEditPoints="1" noAdjustHandles="1" noChangeArrowheads="1" noChangeShapeType="1" noTextEdit="1"/>
              </p:cNvSpPr>
              <p:nvPr>
                <p:ph type="body" idx="1"/>
              </p:nvPr>
            </p:nvSpPr>
            <p:spPr>
              <a:blipFill>
                <a:blip r:embed="rId2"/>
                <a:stretch>
                  <a:fillRect l="-1378" t="-1760" r="-344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458" name="Object 4">
                <a:extLst>
                  <a:ext uri="{FF2B5EF4-FFF2-40B4-BE49-F238E27FC236}">
                    <a16:creationId xmlns:a16="http://schemas.microsoft.com/office/drawing/2014/main" id="{8AF38CEA-8FA7-4C79-8780-3FA09B826887}"/>
                  </a:ext>
                </a:extLst>
              </p:cNvPr>
              <p:cNvSpPr txBox="1"/>
              <p:nvPr/>
            </p:nvSpPr>
            <p:spPr bwMode="auto">
              <a:xfrm>
                <a:off x="1603374" y="858838"/>
                <a:ext cx="3760713" cy="579437"/>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000000"/>
                              </a:solidFill>
                              <a:latin typeface="Cambria Math" panose="02040503050406030204" pitchFamily="18" charset="0"/>
                            </a:rPr>
                          </m:ctrlPr>
                        </m:sSubPr>
                        <m:e>
                          <m:r>
                            <a:rPr lang="en-US" altLang="zh-TW" sz="2400" b="0" i="1" smtClean="0">
                              <a:solidFill>
                                <a:srgbClr val="000000"/>
                              </a:solidFill>
                              <a:latin typeface="Cambria Math" panose="02040503050406030204" pitchFamily="18" charset="0"/>
                            </a:rPr>
                            <m:t>𝐻</m:t>
                          </m:r>
                        </m:e>
                        <m:sub>
                          <m:r>
                            <a:rPr lang="en-US" altLang="zh-TW" sz="2400" b="0" i="1" smtClean="0">
                              <a:solidFill>
                                <a:srgbClr val="000000"/>
                              </a:solidFill>
                              <a:latin typeface="Cambria Math" panose="02040503050406030204" pitchFamily="18" charset="0"/>
                            </a:rPr>
                            <m:t>𝑛𝑝</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)=1−</m:t>
                      </m:r>
                      <m:sSub>
                        <m:sSubPr>
                          <m:ctrlPr>
                            <a:rPr lang="en-US" altLang="zh-TW" sz="2400" i="1" smtClean="0">
                              <a:solidFill>
                                <a:srgbClr val="000000"/>
                              </a:solidFill>
                              <a:latin typeface="Cambria Math" panose="02040503050406030204" pitchFamily="18" charset="0"/>
                            </a:rPr>
                          </m:ctrlPr>
                        </m:sSubPr>
                        <m:e>
                          <m:r>
                            <a:rPr lang="en-US" altLang="zh-TW" sz="2400" b="0" i="1" smtClean="0">
                              <a:solidFill>
                                <a:srgbClr val="000000"/>
                              </a:solidFill>
                              <a:latin typeface="Cambria Math" panose="02040503050406030204" pitchFamily="18" charset="0"/>
                            </a:rPr>
                            <m:t>𝐻</m:t>
                          </m:r>
                        </m:e>
                        <m:sub>
                          <m:r>
                            <a:rPr lang="en-US" altLang="zh-TW" sz="2400" b="0" i="1" smtClean="0">
                              <a:solidFill>
                                <a:srgbClr val="000000"/>
                              </a:solidFill>
                              <a:latin typeface="Cambria Math" panose="02040503050406030204" pitchFamily="18" charset="0"/>
                            </a:rPr>
                            <m:t>𝑛𝑟</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19458" name="Object 4">
                <a:extLst>
                  <a:ext uri="{FF2B5EF4-FFF2-40B4-BE49-F238E27FC236}">
                    <a16:creationId xmlns:a16="http://schemas.microsoft.com/office/drawing/2014/main" id="{8AF38CEA-8FA7-4C79-8780-3FA09B826887}"/>
                  </a:ext>
                </a:extLst>
              </p:cNvPr>
              <p:cNvSpPr txBox="1">
                <a:spLocks noRot="1" noChangeAspect="1" noMove="1" noResize="1" noEditPoints="1" noAdjustHandles="1" noChangeArrowheads="1" noChangeShapeType="1" noTextEdit="1"/>
              </p:cNvSpPr>
              <p:nvPr/>
            </p:nvSpPr>
            <p:spPr bwMode="auto">
              <a:xfrm>
                <a:off x="1603374" y="858838"/>
                <a:ext cx="3760713" cy="579437"/>
              </a:xfrm>
              <a:prstGeom prst="rect">
                <a:avLst/>
              </a:prstGeom>
              <a:blipFill>
                <a:blip r:embed="rId3"/>
                <a:stretch>
                  <a:fillRect/>
                </a:stretch>
              </a:blipFill>
            </p:spPr>
            <p:txBody>
              <a:bodyPr/>
              <a:lstStyle/>
              <a:p>
                <a:r>
                  <a:rPr lang="zh-TW"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投影片編號版面配置區 3">
            <a:extLst>
              <a:ext uri="{FF2B5EF4-FFF2-40B4-BE49-F238E27FC236}">
                <a16:creationId xmlns:a16="http://schemas.microsoft.com/office/drawing/2014/main" id="{93CCC822-7996-490E-BB40-F68CCAB547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2EC2E72D-8C8C-4822-9C57-EC4C2DE48198}" type="slidenum">
              <a:rPr kumimoji="0" lang="zh-TW" altLang="en-US"/>
              <a:pPr eaLnBrk="1" hangingPunct="1"/>
              <a:t>39</a:t>
            </a:fld>
            <a:endParaRPr kumimoji="0" lang="en-US" altLang="zh-TW"/>
          </a:p>
        </p:txBody>
      </p:sp>
      <p:sp>
        <p:nvSpPr>
          <p:cNvPr id="67587" name="Rectangle 2">
            <a:extLst>
              <a:ext uri="{FF2B5EF4-FFF2-40B4-BE49-F238E27FC236}">
                <a16:creationId xmlns:a16="http://schemas.microsoft.com/office/drawing/2014/main" id="{30EA783A-F8AE-43D2-A4F6-6AB9DE8BA19D}"/>
              </a:ext>
            </a:extLst>
          </p:cNvPr>
          <p:cNvSpPr>
            <a:spLocks noGrp="1" noChangeArrowheads="1"/>
          </p:cNvSpPr>
          <p:nvPr>
            <p:ph type="title"/>
          </p:nvPr>
        </p:nvSpPr>
        <p:spPr/>
        <p:txBody>
          <a:bodyPr/>
          <a:lstStyle/>
          <a:p>
            <a:pPr eaLnBrk="1" hangingPunct="1"/>
            <a:endParaRPr lang="zh-TW" altLang="en-US"/>
          </a:p>
        </p:txBody>
      </p:sp>
      <p:grpSp>
        <p:nvGrpSpPr>
          <p:cNvPr id="67588" name="Group 4">
            <a:extLst>
              <a:ext uri="{FF2B5EF4-FFF2-40B4-BE49-F238E27FC236}">
                <a16:creationId xmlns:a16="http://schemas.microsoft.com/office/drawing/2014/main" id="{881F6ED1-AE06-40EE-8F70-011DA73F027C}"/>
              </a:ext>
            </a:extLst>
          </p:cNvPr>
          <p:cNvGrpSpPr>
            <a:grpSpLocks/>
          </p:cNvGrpSpPr>
          <p:nvPr/>
        </p:nvGrpSpPr>
        <p:grpSpPr bwMode="auto">
          <a:xfrm>
            <a:off x="1908175" y="161925"/>
            <a:ext cx="5111750" cy="6580188"/>
            <a:chOff x="3221" y="659"/>
            <a:chExt cx="2467" cy="3555"/>
          </a:xfrm>
        </p:grpSpPr>
        <p:pic>
          <p:nvPicPr>
            <p:cNvPr id="67589" name="Picture 5">
              <a:extLst>
                <a:ext uri="{FF2B5EF4-FFF2-40B4-BE49-F238E27FC236}">
                  <a16:creationId xmlns:a16="http://schemas.microsoft.com/office/drawing/2014/main" id="{A07B8EA1-173C-4612-BA39-868F8EF5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 y="3619"/>
              <a:ext cx="2467"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6">
              <a:extLst>
                <a:ext uri="{FF2B5EF4-FFF2-40B4-BE49-F238E27FC236}">
                  <a16:creationId xmlns:a16="http://schemas.microsoft.com/office/drawing/2014/main" id="{DE680480-865B-45F7-9ACA-C64CB6F93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 y="659"/>
              <a:ext cx="2200" cy="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投影片編號版面配置區 3">
            <a:extLst>
              <a:ext uri="{FF2B5EF4-FFF2-40B4-BE49-F238E27FC236}">
                <a16:creationId xmlns:a16="http://schemas.microsoft.com/office/drawing/2014/main" id="{719BF3F5-13B6-4A52-9D09-54AC6F314EA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2E6F1996-F1D0-41D0-BB2D-3FF0E3BB49C2}" type="slidenum">
              <a:rPr kumimoji="0" lang="zh-TW" altLang="en-US"/>
              <a:pPr eaLnBrk="1" hangingPunct="1"/>
              <a:t>4</a:t>
            </a:fld>
            <a:endParaRPr kumimoji="0" lang="en-US" altLang="zh-TW"/>
          </a:p>
        </p:txBody>
      </p:sp>
      <p:sp>
        <p:nvSpPr>
          <p:cNvPr id="3079" name="Rectangle 2">
            <a:extLst>
              <a:ext uri="{FF2B5EF4-FFF2-40B4-BE49-F238E27FC236}">
                <a16:creationId xmlns:a16="http://schemas.microsoft.com/office/drawing/2014/main" id="{CDD7FE14-2611-40C7-9CAE-E48F895BD776}"/>
              </a:ext>
            </a:extLst>
          </p:cNvPr>
          <p:cNvSpPr>
            <a:spLocks noGrp="1" noChangeArrowheads="1"/>
          </p:cNvSpPr>
          <p:nvPr>
            <p:ph type="title"/>
          </p:nvPr>
        </p:nvSpPr>
        <p:spPr/>
        <p:txBody>
          <a:bodyPr/>
          <a:lstStyle/>
          <a:p>
            <a:pPr eaLnBrk="1" hangingPunct="1"/>
            <a:r>
              <a:rPr lang="en-US" altLang="zh-TW"/>
              <a:t>Noise Models</a:t>
            </a:r>
            <a:endParaRPr lang="zh-TW" altLang="en-US"/>
          </a:p>
        </p:txBody>
      </p:sp>
      <mc:AlternateContent xmlns:mc="http://schemas.openxmlformats.org/markup-compatibility/2006">
        <mc:Choice xmlns:a14="http://schemas.microsoft.com/office/drawing/2010/main" Requires="a14">
          <p:sp>
            <p:nvSpPr>
              <p:cNvPr id="3080" name="Rectangle 3">
                <a:extLst>
                  <a:ext uri="{FF2B5EF4-FFF2-40B4-BE49-F238E27FC236}">
                    <a16:creationId xmlns:a16="http://schemas.microsoft.com/office/drawing/2014/main" id="{9F700734-4693-4CFB-8C62-BC1EA5D5F525}"/>
                  </a:ext>
                </a:extLst>
              </p:cNvPr>
              <p:cNvSpPr>
                <a:spLocks noGrp="1" noChangeArrowheads="1"/>
              </p:cNvSpPr>
              <p:nvPr>
                <p:ph type="body" idx="1"/>
              </p:nvPr>
            </p:nvSpPr>
            <p:spPr/>
            <p:txBody>
              <a:bodyPr/>
              <a:lstStyle/>
              <a:p>
                <a:pPr eaLnBrk="1" hangingPunct="1"/>
                <a:r>
                  <a:rPr lang="en-US" altLang="zh-TW" dirty="0"/>
                  <a:t>The principal sources of noise in digital images arise during image acquisition (digitization) and/or transmission.</a:t>
                </a:r>
              </a:p>
              <a:p>
                <a:pPr lvl="1" eaLnBrk="1" hangingPunct="1"/>
                <a:r>
                  <a:rPr lang="en-US" altLang="zh-TW" dirty="0"/>
                  <a:t>For example, when the Fourier spectrum of noise is constant, the noise usually is called </a:t>
                </a:r>
                <a:r>
                  <a:rPr lang="en-US" altLang="zh-TW" i="1" dirty="0"/>
                  <a:t>white noise</a:t>
                </a:r>
                <a:r>
                  <a:rPr lang="en-US" altLang="zh-TW" dirty="0"/>
                  <a:t>.</a:t>
                </a:r>
              </a:p>
              <a:p>
                <a:pPr eaLnBrk="1" hangingPunct="1"/>
                <a:r>
                  <a:rPr lang="en-US" altLang="zh-TW" dirty="0"/>
                  <a:t>As shown in Fig. 5.2(a), the PDF of a Gaussian random variable, </a:t>
                </a:r>
                <a14:m>
                  <m:oMath xmlns:m="http://schemas.openxmlformats.org/officeDocument/2006/math">
                    <m:r>
                      <a:rPr lang="en-US" altLang="zh-TW" i="1" dirty="0" smtClean="0">
                        <a:latin typeface="Cambria Math" panose="02040503050406030204" pitchFamily="18" charset="0"/>
                      </a:rPr>
                      <m:t>𝑧</m:t>
                    </m:r>
                  </m:oMath>
                </a14:m>
                <a:r>
                  <a:rPr lang="en-US" altLang="zh-TW" dirty="0"/>
                  <a:t>, is given by:</a:t>
                </a:r>
              </a:p>
              <a:p>
                <a:pPr algn="r" eaLnBrk="1" hangingPunct="1">
                  <a:lnSpc>
                    <a:spcPct val="180000"/>
                  </a:lnSpc>
                  <a:buFont typeface="Wingdings" panose="05000000000000000000" pitchFamily="2" charset="2"/>
                  <a:buNone/>
                </a:pPr>
                <a:r>
                  <a:rPr lang="en-US" altLang="zh-TW" dirty="0"/>
                  <a:t>(5.2-1)    </a:t>
                </a:r>
                <a:endParaRPr lang="en-US" altLang="zh-TW" i="1" dirty="0"/>
              </a:p>
              <a:p>
                <a:pPr eaLnBrk="1" hangingPunct="1">
                  <a:buNone/>
                </a:pPr>
                <a:r>
                  <a:rPr lang="zh-TW" altLang="en-US" dirty="0"/>
                  <a:t>	</a:t>
                </a:r>
                <a:r>
                  <a:rPr lang="en-US" altLang="zh-TW" dirty="0"/>
                  <a:t>where </a:t>
                </a:r>
                <a14:m>
                  <m:oMath xmlns:m="http://schemas.openxmlformats.org/officeDocument/2006/math">
                    <m:r>
                      <a:rPr lang="en-US" altLang="zh-TW" i="1" dirty="0" smtClean="0">
                        <a:latin typeface="Cambria Math" panose="02040503050406030204" pitchFamily="18" charset="0"/>
                      </a:rPr>
                      <m:t>𝑧</m:t>
                    </m:r>
                  </m:oMath>
                </a14:m>
                <a:r>
                  <a:rPr lang="en-US" altLang="zh-TW" dirty="0"/>
                  <a:t> represents gray level, </a:t>
                </a:r>
                <a14:m>
                  <m:oMath xmlns:m="http://schemas.openxmlformats.org/officeDocument/2006/math">
                    <m:r>
                      <a:rPr lang="zh-TW" altLang="en-US" i="1" smtClean="0">
                        <a:latin typeface="Cambria Math" panose="02040503050406030204" pitchFamily="18" charset="0"/>
                      </a:rPr>
                      <m:t>𝜇</m:t>
                    </m:r>
                  </m:oMath>
                </a14:m>
                <a:r>
                  <a:rPr lang="en-US" altLang="zh-TW" dirty="0"/>
                  <a:t> is the mean of average value of </a:t>
                </a:r>
                <a14:m>
                  <m:oMath xmlns:m="http://schemas.openxmlformats.org/officeDocument/2006/math">
                    <m:r>
                      <a:rPr lang="en-US" altLang="zh-TW" i="1" dirty="0" smtClean="0">
                        <a:latin typeface="Cambria Math" panose="02040503050406030204" pitchFamily="18" charset="0"/>
                      </a:rPr>
                      <m:t>𝑧</m:t>
                    </m:r>
                  </m:oMath>
                </a14:m>
                <a:r>
                  <a:rPr lang="en-US" altLang="zh-TW" dirty="0"/>
                  <a:t>, </a:t>
                </a:r>
                <a14:m>
                  <m:oMath xmlns:m="http://schemas.openxmlformats.org/officeDocument/2006/math">
                    <m:r>
                      <a:rPr lang="zh-TW" altLang="en-US" i="1" smtClean="0">
                        <a:latin typeface="Cambria Math" panose="02040503050406030204" pitchFamily="18" charset="0"/>
                      </a:rPr>
                      <m:t>𝜎</m:t>
                    </m:r>
                  </m:oMath>
                </a14:m>
                <a:r>
                  <a:rPr lang="en-US" altLang="zh-TW" dirty="0"/>
                  <a:t> is its standard deviation, and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𝜎</m:t>
                        </m:r>
                      </m:e>
                      <m:sup>
                        <m:r>
                          <a:rPr lang="en-US" altLang="zh-TW" b="0" i="1" smtClean="0">
                            <a:latin typeface="Cambria Math" panose="02040503050406030204" pitchFamily="18" charset="0"/>
                          </a:rPr>
                          <m:t>2</m:t>
                        </m:r>
                      </m:sup>
                    </m:sSup>
                  </m:oMath>
                </a14:m>
                <a:r>
                  <a:rPr lang="en-US" altLang="zh-TW" dirty="0"/>
                  <a:t> is called the </a:t>
                </a:r>
                <a:r>
                  <a:rPr lang="en-US" altLang="zh-TW" i="1" dirty="0"/>
                  <a:t>variance </a:t>
                </a:r>
                <a:r>
                  <a:rPr lang="en-US" altLang="zh-TW" dirty="0"/>
                  <a:t>of </a:t>
                </a:r>
                <a14:m>
                  <m:oMath xmlns:m="http://schemas.openxmlformats.org/officeDocument/2006/math">
                    <m:r>
                      <a:rPr lang="en-US" altLang="zh-TW" i="1" dirty="0" smtClean="0">
                        <a:latin typeface="Cambria Math" panose="02040503050406030204" pitchFamily="18" charset="0"/>
                      </a:rPr>
                      <m:t>𝑧</m:t>
                    </m:r>
                  </m:oMath>
                </a14:m>
                <a:r>
                  <a:rPr lang="en-US" altLang="zh-TW" i="1" dirty="0"/>
                  <a:t>.</a:t>
                </a:r>
                <a:endParaRPr lang="zh-TW" altLang="en-US" dirty="0"/>
              </a:p>
            </p:txBody>
          </p:sp>
        </mc:Choice>
        <mc:Fallback>
          <p:sp>
            <p:nvSpPr>
              <p:cNvPr id="3080" name="Rectangle 3">
                <a:extLst>
                  <a:ext uri="{FF2B5EF4-FFF2-40B4-BE49-F238E27FC236}">
                    <a16:creationId xmlns:a16="http://schemas.microsoft.com/office/drawing/2014/main" id="{9F700734-4693-4CFB-8C62-BC1EA5D5F525}"/>
                  </a:ext>
                </a:extLst>
              </p:cNvPr>
              <p:cNvSpPr>
                <a:spLocks noGrp="1" noRot="1" noChangeAspect="1" noMove="1" noResize="1" noEditPoints="1" noAdjustHandles="1" noChangeArrowheads="1" noChangeShapeType="1" noTextEdit="1"/>
              </p:cNvSpPr>
              <p:nvPr>
                <p:ph type="body" idx="1"/>
              </p:nvPr>
            </p:nvSpPr>
            <p:spPr>
              <a:blipFill>
                <a:blip r:embed="rId2"/>
                <a:stretch>
                  <a:fillRect l="-1378" t="-2105" r="-65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74" name="Object 4">
                <a:extLst>
                  <a:ext uri="{FF2B5EF4-FFF2-40B4-BE49-F238E27FC236}">
                    <a16:creationId xmlns:a16="http://schemas.microsoft.com/office/drawing/2014/main" id="{8E0CE521-3778-401D-AF78-7CA0FA31EDE7}"/>
                  </a:ext>
                </a:extLst>
              </p:cNvPr>
              <p:cNvSpPr txBox="1"/>
              <p:nvPr/>
            </p:nvSpPr>
            <p:spPr bwMode="auto">
              <a:xfrm>
                <a:off x="1143970" y="4124847"/>
                <a:ext cx="4018904" cy="913680"/>
              </a:xfrm>
              <a:prstGeom prst="rect">
                <a:avLst/>
              </a:prstGeom>
              <a:noFill/>
            </p:spPr>
            <p:txBody>
              <a:bodyPr>
                <a:noAutofit/>
              </a:bodyPr>
              <a:lstStyle/>
              <a:p>
                <a14:m>
                  <m:oMath xmlns:m="http://schemas.openxmlformats.org/officeDocument/2006/math">
                    <m:r>
                      <a:rPr lang="zh-TW" altLang="en-US" sz="2800" i="1" smtClean="0">
                        <a:solidFill>
                          <a:srgbClr val="000000"/>
                        </a:solidFill>
                        <a:latin typeface="Cambria Math" panose="02040503050406030204" pitchFamily="18" charset="0"/>
                      </a:rPr>
                      <m:t>𝑝</m:t>
                    </m:r>
                    <m:r>
                      <a:rPr lang="zh-TW" altLang="en-US" sz="2800" i="1" smtClean="0">
                        <a:solidFill>
                          <a:srgbClr val="000000"/>
                        </a:solidFill>
                        <a:latin typeface="Cambria Math" panose="02040503050406030204" pitchFamily="18" charset="0"/>
                      </a:rPr>
                      <m:t>(</m:t>
                    </m:r>
                    <m:r>
                      <a:rPr lang="zh-TW" altLang="en-US" sz="2800" i="1" smtClean="0">
                        <a:solidFill>
                          <a:srgbClr val="000000"/>
                        </a:solidFill>
                        <a:latin typeface="Cambria Math" panose="02040503050406030204" pitchFamily="18" charset="0"/>
                      </a:rPr>
                      <m:t>𝑧</m:t>
                    </m:r>
                    <m:r>
                      <a:rPr lang="zh-TW" altLang="en-US" sz="2800" i="1" smtClean="0">
                        <a:solidFill>
                          <a:srgbClr val="000000"/>
                        </a:solidFill>
                        <a:latin typeface="Cambria Math" panose="02040503050406030204" pitchFamily="18" charset="0"/>
                      </a:rPr>
                      <m:t>)=</m:t>
                    </m:r>
                    <m:f>
                      <m:fPr>
                        <m:ctrlPr>
                          <a:rPr lang="zh-TW" altLang="en-US" sz="2800" i="1">
                            <a:solidFill>
                              <a:srgbClr val="000000"/>
                            </a:solidFill>
                            <a:latin typeface="Cambria Math" panose="02040503050406030204" pitchFamily="18" charset="0"/>
                          </a:rPr>
                        </m:ctrlPr>
                      </m:fPr>
                      <m:num>
                        <m:r>
                          <a:rPr lang="zh-TW" altLang="en-US" sz="2800" i="1">
                            <a:solidFill>
                              <a:srgbClr val="000000"/>
                            </a:solidFill>
                            <a:latin typeface="Cambria Math" panose="02040503050406030204" pitchFamily="18" charset="0"/>
                          </a:rPr>
                          <m:t>1</m:t>
                        </m:r>
                      </m:num>
                      <m:den>
                        <m:rad>
                          <m:radPr>
                            <m:degHide m:val="on"/>
                            <m:ctrlPr>
                              <a:rPr lang="zh-TW" altLang="en-US" sz="2800" i="1">
                                <a:solidFill>
                                  <a:srgbClr val="000000"/>
                                </a:solidFill>
                                <a:latin typeface="Cambria Math" panose="02040503050406030204" pitchFamily="18" charset="0"/>
                              </a:rPr>
                            </m:ctrlPr>
                          </m:radPr>
                          <m:deg/>
                          <m:e>
                            <m:r>
                              <a:rPr lang="zh-TW" altLang="en-US" sz="2800" i="1">
                                <a:solidFill>
                                  <a:srgbClr val="000000"/>
                                </a:solidFill>
                                <a:latin typeface="Cambria Math" panose="02040503050406030204" pitchFamily="18" charset="0"/>
                              </a:rPr>
                              <m:t>2</m:t>
                            </m:r>
                            <m:r>
                              <a:rPr lang="zh-TW" altLang="en-US" sz="2800" i="1">
                                <a:solidFill>
                                  <a:srgbClr val="000000"/>
                                </a:solidFill>
                                <a:latin typeface="Cambria Math" panose="02040503050406030204" pitchFamily="18" charset="0"/>
                              </a:rPr>
                              <m:t>𝜋</m:t>
                            </m:r>
                          </m:e>
                        </m:rad>
                        <m:r>
                          <a:rPr lang="zh-TW" altLang="en-US" sz="2800" i="1">
                            <a:solidFill>
                              <a:srgbClr val="000000"/>
                            </a:solidFill>
                            <a:latin typeface="Cambria Math" panose="02040503050406030204" pitchFamily="18" charset="0"/>
                          </a:rPr>
                          <m:t>𝜎</m:t>
                        </m:r>
                      </m:den>
                    </m:f>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𝑒</m:t>
                        </m:r>
                      </m:e>
                      <m:sup>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𝑧</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𝜇</m:t>
                        </m:r>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m:t>
                            </m:r>
                          </m:e>
                          <m:sup>
                            <m:r>
                              <a:rPr lang="zh-TW" altLang="en-US" sz="2800" i="1">
                                <a:solidFill>
                                  <a:srgbClr val="000000"/>
                                </a:solidFill>
                                <a:latin typeface="Cambria Math" panose="02040503050406030204" pitchFamily="18" charset="0"/>
                              </a:rPr>
                              <m:t>2</m:t>
                            </m:r>
                          </m:sup>
                        </m:sSup>
                        <m:r>
                          <a:rPr lang="zh-TW" altLang="en-US" sz="2800" i="1">
                            <a:solidFill>
                              <a:srgbClr val="000000"/>
                            </a:solidFill>
                            <a:latin typeface="Cambria Math" panose="02040503050406030204" pitchFamily="18" charset="0"/>
                          </a:rPr>
                          <m:t>/2</m:t>
                        </m:r>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𝜎</m:t>
                            </m:r>
                          </m:e>
                          <m:sup>
                            <m:r>
                              <a:rPr lang="zh-TW" altLang="en-US" sz="2800" i="1">
                                <a:solidFill>
                                  <a:srgbClr val="000000"/>
                                </a:solidFill>
                                <a:latin typeface="Cambria Math" panose="02040503050406030204" pitchFamily="18" charset="0"/>
                              </a:rPr>
                              <m:t>2</m:t>
                            </m:r>
                          </m:sup>
                        </m:sSup>
                      </m:sup>
                    </m:sSup>
                  </m:oMath>
                </a14:m>
                <a:r>
                  <a:rPr lang="en-US" altLang="zh-TW" sz="2800" dirty="0">
                    <a:latin typeface="+mj-lt"/>
                  </a:rPr>
                  <a:t>,</a:t>
                </a:r>
                <a:endParaRPr lang="zh-TW" altLang="en-US" sz="2800" dirty="0">
                  <a:latin typeface="+mj-lt"/>
                </a:endParaRPr>
              </a:p>
            </p:txBody>
          </p:sp>
        </mc:Choice>
        <mc:Fallback xmlns="">
          <p:sp>
            <p:nvSpPr>
              <p:cNvPr id="3074" name="Object 4">
                <a:extLst>
                  <a:ext uri="{FF2B5EF4-FFF2-40B4-BE49-F238E27FC236}">
                    <a16:creationId xmlns:a16="http://schemas.microsoft.com/office/drawing/2014/main" id="{8E0CE521-3778-401D-AF78-7CA0FA31EDE7}"/>
                  </a:ext>
                </a:extLst>
              </p:cNvPr>
              <p:cNvSpPr txBox="1">
                <a:spLocks noRot="1" noChangeAspect="1" noMove="1" noResize="1" noEditPoints="1" noAdjustHandles="1" noChangeArrowheads="1" noChangeShapeType="1" noTextEdit="1"/>
              </p:cNvSpPr>
              <p:nvPr/>
            </p:nvSpPr>
            <p:spPr bwMode="auto">
              <a:xfrm>
                <a:off x="1143970" y="4124847"/>
                <a:ext cx="4018904" cy="913680"/>
              </a:xfrm>
              <a:prstGeom prst="rect">
                <a:avLst/>
              </a:prstGeom>
              <a:blipFill>
                <a:blip r:embed="rId3"/>
                <a:stretch>
                  <a:fillRect r="-2731"/>
                </a:stretch>
              </a:blipFill>
            </p:spPr>
            <p:txBody>
              <a:bodyPr/>
              <a:lstStyle/>
              <a:p>
                <a:r>
                  <a:rPr lang="zh-TW"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投影片編號版面配置區 3">
            <a:extLst>
              <a:ext uri="{FF2B5EF4-FFF2-40B4-BE49-F238E27FC236}">
                <a16:creationId xmlns:a16="http://schemas.microsoft.com/office/drawing/2014/main" id="{FB1221F0-A0F9-47A4-B4D9-0DEA53382EF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A84FE2D3-A778-4468-AA36-24F125128C3D}" type="slidenum">
              <a:rPr kumimoji="0" lang="zh-TW" altLang="en-US"/>
              <a:pPr eaLnBrk="1" hangingPunct="1"/>
              <a:t>40</a:t>
            </a:fld>
            <a:endParaRPr kumimoji="0" lang="en-US" altLang="zh-TW"/>
          </a:p>
        </p:txBody>
      </p:sp>
      <p:sp>
        <p:nvSpPr>
          <p:cNvPr id="68611" name="Rectangle 2">
            <a:extLst>
              <a:ext uri="{FF2B5EF4-FFF2-40B4-BE49-F238E27FC236}">
                <a16:creationId xmlns:a16="http://schemas.microsoft.com/office/drawing/2014/main" id="{9FC3A9B3-C9C6-4F59-80FE-F54C05955C27}"/>
              </a:ext>
            </a:extLst>
          </p:cNvPr>
          <p:cNvSpPr>
            <a:spLocks noGrp="1" noChangeArrowheads="1"/>
          </p:cNvSpPr>
          <p:nvPr>
            <p:ph type="title"/>
          </p:nvPr>
        </p:nvSpPr>
        <p:spPr/>
        <p:txBody>
          <a:bodyPr/>
          <a:lstStyle/>
          <a:p>
            <a:pPr eaLnBrk="1" hangingPunct="1"/>
            <a:r>
              <a:rPr lang="en-US" altLang="zh-TW"/>
              <a:t>Optimum Notch Filtering</a:t>
            </a:r>
            <a:endParaRPr lang="zh-TW" altLang="en-US"/>
          </a:p>
        </p:txBody>
      </p:sp>
      <p:sp>
        <p:nvSpPr>
          <p:cNvPr id="68612" name="Rectangle 3">
            <a:extLst>
              <a:ext uri="{FF2B5EF4-FFF2-40B4-BE49-F238E27FC236}">
                <a16:creationId xmlns:a16="http://schemas.microsoft.com/office/drawing/2014/main" id="{82B90CBE-0CEE-437D-B8DE-800D3ACCE64A}"/>
              </a:ext>
            </a:extLst>
          </p:cNvPr>
          <p:cNvSpPr>
            <a:spLocks noGrp="1" noChangeArrowheads="1"/>
          </p:cNvSpPr>
          <p:nvPr>
            <p:ph type="body" idx="1"/>
          </p:nvPr>
        </p:nvSpPr>
        <p:spPr>
          <a:xfrm>
            <a:off x="107950" y="908050"/>
            <a:ext cx="8847138" cy="5949950"/>
          </a:xfrm>
        </p:spPr>
        <p:txBody>
          <a:bodyPr/>
          <a:lstStyle/>
          <a:p>
            <a:pPr eaLnBrk="1" hangingPunct="1">
              <a:lnSpc>
                <a:spcPct val="90000"/>
              </a:lnSpc>
            </a:pPr>
            <a:r>
              <a:rPr lang="en-US" altLang="zh-TW"/>
              <a:t>Fig. 5.20(a) shows a digital image of the Martian terrain, which contains periodic image degradation and Fig. 5.20(b) shows its Fourier spectrum.</a:t>
            </a:r>
          </a:p>
          <a:p>
            <a:pPr eaLnBrk="1" hangingPunct="1"/>
            <a:endParaRPr lang="zh-TW" altLang="en-US"/>
          </a:p>
          <a:p>
            <a:pPr eaLnBrk="1" hangingPunct="1"/>
            <a:endParaRPr lang="zh-TW" altLang="en-US"/>
          </a:p>
          <a:p>
            <a:pPr eaLnBrk="1" hangingPunct="1"/>
            <a:endParaRPr lang="zh-TW" altLang="en-US"/>
          </a:p>
          <a:p>
            <a:pPr eaLnBrk="1" hangingPunct="1"/>
            <a:endParaRPr lang="zh-TW" altLang="en-US"/>
          </a:p>
          <a:p>
            <a:pPr eaLnBrk="1" hangingPunct="1"/>
            <a:endParaRPr lang="zh-TW" altLang="en-US"/>
          </a:p>
          <a:p>
            <a:pPr eaLnBrk="1" hangingPunct="1"/>
            <a:endParaRPr lang="zh-TW" altLang="en-US"/>
          </a:p>
          <a:p>
            <a:pPr eaLnBrk="1" hangingPunct="1">
              <a:lnSpc>
                <a:spcPct val="90000"/>
              </a:lnSpc>
            </a:pPr>
            <a:r>
              <a:rPr lang="en-US" altLang="zh-TW"/>
              <a:t>The procedure consists of first isolating the principal contributions of the interference pattern and then subtracting a variable, weighted portion of the pattern from the corrupted image.</a:t>
            </a:r>
            <a:endParaRPr lang="zh-TW" altLang="en-US"/>
          </a:p>
        </p:txBody>
      </p:sp>
      <p:pic>
        <p:nvPicPr>
          <p:cNvPr id="68613" name="Picture 4">
            <a:extLst>
              <a:ext uri="{FF2B5EF4-FFF2-40B4-BE49-F238E27FC236}">
                <a16:creationId xmlns:a16="http://schemas.microsoft.com/office/drawing/2014/main" id="{87F53FBE-49FB-4B11-9DD8-7E60F5131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071688"/>
            <a:ext cx="7935913"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投影片編號版面配置區 3">
            <a:extLst>
              <a:ext uri="{FF2B5EF4-FFF2-40B4-BE49-F238E27FC236}">
                <a16:creationId xmlns:a16="http://schemas.microsoft.com/office/drawing/2014/main" id="{92608327-FDF9-4F0F-AC09-930BFA6FB14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F28FCAE-C7BF-437D-BC4B-EDFB787C8647}" type="slidenum">
              <a:rPr kumimoji="0" lang="zh-TW" altLang="en-US"/>
              <a:pPr eaLnBrk="1" hangingPunct="1"/>
              <a:t>41</a:t>
            </a:fld>
            <a:endParaRPr kumimoji="0" lang="en-US" altLang="zh-TW"/>
          </a:p>
        </p:txBody>
      </p:sp>
      <p:sp>
        <p:nvSpPr>
          <p:cNvPr id="20488" name="Rectangle 2">
            <a:extLst>
              <a:ext uri="{FF2B5EF4-FFF2-40B4-BE49-F238E27FC236}">
                <a16:creationId xmlns:a16="http://schemas.microsoft.com/office/drawing/2014/main" id="{2CFC002A-0D3F-4E35-853B-A16EB41086C4}"/>
              </a:ext>
            </a:extLst>
          </p:cNvPr>
          <p:cNvSpPr>
            <a:spLocks noGrp="1" noChangeArrowheads="1"/>
          </p:cNvSpPr>
          <p:nvPr>
            <p:ph type="title"/>
          </p:nvPr>
        </p:nvSpPr>
        <p:spPr/>
        <p:txBody>
          <a:bodyPr/>
          <a:lstStyle/>
          <a:p>
            <a:pPr eaLnBrk="1" hangingPunct="1"/>
            <a:endParaRPr lang="zh-TW" altLang="en-US"/>
          </a:p>
        </p:txBody>
      </p:sp>
      <p:sp>
        <p:nvSpPr>
          <p:cNvPr id="20489" name="Rectangle 3">
            <a:extLst>
              <a:ext uri="{FF2B5EF4-FFF2-40B4-BE49-F238E27FC236}">
                <a16:creationId xmlns:a16="http://schemas.microsoft.com/office/drawing/2014/main" id="{D72A1462-D8C0-42B6-BD4A-61EDB50DB4CD}"/>
              </a:ext>
            </a:extLst>
          </p:cNvPr>
          <p:cNvSpPr>
            <a:spLocks noGrp="1" noChangeArrowheads="1"/>
          </p:cNvSpPr>
          <p:nvPr>
            <p:ph type="body" idx="1"/>
          </p:nvPr>
        </p:nvSpPr>
        <p:spPr>
          <a:xfrm>
            <a:off x="107950" y="71438"/>
            <a:ext cx="8847138" cy="6858000"/>
          </a:xfrm>
          <a:noFill/>
        </p:spPr>
        <p:txBody>
          <a:bodyPr/>
          <a:lstStyle/>
          <a:p>
            <a:pPr eaLnBrk="1" hangingPunct="1">
              <a:lnSpc>
                <a:spcPct val="80000"/>
              </a:lnSpc>
            </a:pPr>
            <a:r>
              <a:rPr lang="en-US" altLang="zh-TW" dirty="0"/>
              <a:t>The first step is to extract the principal frequency components of the interference pattern by placing a notch pass filter, </a:t>
            </a:r>
            <a:r>
              <a:rPr lang="en-US" altLang="zh-TW" i="1" dirty="0"/>
              <a:t>H</a:t>
            </a:r>
            <a:r>
              <a:rPr lang="en-US" altLang="zh-TW" dirty="0"/>
              <a:t>(</a:t>
            </a:r>
            <a:r>
              <a:rPr lang="en-US" altLang="zh-TW" i="1" dirty="0"/>
              <a:t>u</a:t>
            </a:r>
            <a:r>
              <a:rPr lang="en-US" altLang="zh-TW" dirty="0"/>
              <a:t>, </a:t>
            </a:r>
            <a:r>
              <a:rPr lang="en-US" altLang="zh-TW" i="1" dirty="0"/>
              <a:t>v</a:t>
            </a:r>
            <a:r>
              <a:rPr lang="en-US" altLang="zh-TW" dirty="0"/>
              <a:t>), at the location of each spike.</a:t>
            </a:r>
          </a:p>
          <a:p>
            <a:pPr lvl="1" eaLnBrk="1" hangingPunct="1">
              <a:lnSpc>
                <a:spcPct val="90000"/>
              </a:lnSpc>
            </a:pPr>
            <a:r>
              <a:rPr lang="en-US" altLang="zh-TW" dirty="0"/>
              <a:t>The Fourier transform of the interference noise pattern is:</a:t>
            </a:r>
          </a:p>
          <a:p>
            <a:pPr lvl="1" algn="r" eaLnBrk="1" hangingPunct="1">
              <a:lnSpc>
                <a:spcPct val="80000"/>
              </a:lnSpc>
              <a:buFont typeface="Wingdings" panose="05000000000000000000" pitchFamily="2" charset="2"/>
              <a:buNone/>
            </a:pPr>
            <a:r>
              <a:rPr lang="en-US" altLang="zh-TW" dirty="0"/>
              <a:t>(5.4-11)  </a:t>
            </a:r>
            <a:endParaRPr lang="en-US" altLang="zh-TW" i="1" dirty="0"/>
          </a:p>
          <a:p>
            <a:pPr lvl="1" eaLnBrk="1" hangingPunct="1">
              <a:lnSpc>
                <a:spcPct val="90000"/>
              </a:lnSpc>
              <a:buFont typeface="Wingdings" panose="05000000000000000000" pitchFamily="2" charset="2"/>
              <a:buNone/>
            </a:pPr>
            <a:r>
              <a:rPr lang="en-US" altLang="zh-TW" dirty="0"/>
              <a:t>	where </a:t>
            </a:r>
            <a:r>
              <a:rPr lang="en-US" altLang="zh-TW" i="1" dirty="0"/>
              <a:t>G</a:t>
            </a:r>
            <a:r>
              <a:rPr lang="en-US" altLang="zh-TW" dirty="0"/>
              <a:t>(</a:t>
            </a:r>
            <a:r>
              <a:rPr lang="en-US" altLang="zh-TW" i="1" dirty="0"/>
              <a:t>u</a:t>
            </a:r>
            <a:r>
              <a:rPr lang="en-US" altLang="zh-TW" dirty="0"/>
              <a:t>, </a:t>
            </a:r>
            <a:r>
              <a:rPr lang="en-US" altLang="zh-TW" i="1" dirty="0"/>
              <a:t>v</a:t>
            </a:r>
            <a:r>
              <a:rPr lang="en-US" altLang="zh-TW" dirty="0"/>
              <a:t>) denotes the Fourier transform of the corrupted image, i.e., the interference noise pattern in the spatial domain is:</a:t>
            </a:r>
          </a:p>
          <a:p>
            <a:pPr lvl="1" algn="r" eaLnBrk="1" hangingPunct="1">
              <a:lnSpc>
                <a:spcPct val="80000"/>
              </a:lnSpc>
              <a:buFont typeface="Wingdings" panose="05000000000000000000" pitchFamily="2" charset="2"/>
              <a:buNone/>
            </a:pPr>
            <a:r>
              <a:rPr lang="en-US" altLang="zh-TW" dirty="0"/>
              <a:t>(5.4-12)</a:t>
            </a:r>
          </a:p>
          <a:p>
            <a:pPr lvl="1" eaLnBrk="1" hangingPunct="1">
              <a:lnSpc>
                <a:spcPct val="90000"/>
              </a:lnSpc>
            </a:pPr>
            <a:r>
              <a:rPr lang="en-US" altLang="zh-TW" dirty="0"/>
              <a:t>The original image </a:t>
            </a:r>
            <a:r>
              <a:rPr lang="en-US" altLang="zh-TW" i="1" dirty="0"/>
              <a:t>f</a:t>
            </a:r>
            <a:r>
              <a:rPr lang="en-US" altLang="zh-TW" sz="400" i="1" dirty="0"/>
              <a:t> </a:t>
            </a:r>
            <a:r>
              <a:rPr lang="en-US" altLang="zh-TW" dirty="0"/>
              <a:t>(</a:t>
            </a:r>
            <a:r>
              <a:rPr lang="en-US" altLang="zh-TW" i="1" dirty="0"/>
              <a:t>x</a:t>
            </a:r>
            <a:r>
              <a:rPr lang="en-US" altLang="zh-TW" dirty="0"/>
              <a:t>, </a:t>
            </a:r>
            <a:r>
              <a:rPr lang="en-US" altLang="zh-TW" i="1" dirty="0"/>
              <a:t>y</a:t>
            </a:r>
            <a:r>
              <a:rPr lang="en-US" altLang="zh-TW" dirty="0"/>
              <a:t>) can be obtained by subtracting the noise pattern </a:t>
            </a:r>
            <a:r>
              <a:rPr lang="en-US" altLang="zh-TW" i="1" dirty="0"/>
              <a:t>            </a:t>
            </a:r>
            <a:r>
              <a:rPr lang="en-US" altLang="zh-TW" dirty="0"/>
              <a:t> from the corrupted image </a:t>
            </a:r>
            <a:r>
              <a:rPr lang="en-US" altLang="zh-TW" i="1" dirty="0"/>
              <a:t>g</a:t>
            </a:r>
            <a:r>
              <a:rPr lang="en-US" altLang="zh-TW" dirty="0"/>
              <a:t>(</a:t>
            </a:r>
            <a:r>
              <a:rPr lang="en-US" altLang="zh-TW" i="1" dirty="0"/>
              <a:t>x</a:t>
            </a:r>
            <a:r>
              <a:rPr lang="en-US" altLang="zh-TW" dirty="0"/>
              <a:t>, </a:t>
            </a:r>
            <a:r>
              <a:rPr lang="en-US" altLang="zh-TW" i="1" dirty="0"/>
              <a:t>y</a:t>
            </a:r>
            <a:r>
              <a:rPr lang="en-US" altLang="zh-TW" dirty="0"/>
              <a:t>).</a:t>
            </a:r>
          </a:p>
          <a:p>
            <a:pPr eaLnBrk="1" hangingPunct="1">
              <a:lnSpc>
                <a:spcPct val="70000"/>
              </a:lnSpc>
            </a:pPr>
            <a:r>
              <a:rPr lang="en-US" altLang="zh-TW" dirty="0"/>
              <a:t>We can form the filtering operation as:</a:t>
            </a:r>
          </a:p>
          <a:p>
            <a:pPr algn="r" eaLnBrk="1" hangingPunct="1">
              <a:lnSpc>
                <a:spcPct val="90000"/>
              </a:lnSpc>
              <a:buFont typeface="Wingdings" panose="05000000000000000000" pitchFamily="2" charset="2"/>
              <a:buNone/>
            </a:pPr>
            <a:r>
              <a:rPr lang="en-US" altLang="zh-TW" dirty="0"/>
              <a:t>(</a:t>
            </a:r>
            <a:r>
              <a:rPr lang="en-US" altLang="zh-TW" sz="2400" dirty="0"/>
              <a:t>5.4-13</a:t>
            </a:r>
            <a:r>
              <a:rPr lang="en-US" altLang="zh-TW" dirty="0"/>
              <a:t>)</a:t>
            </a:r>
          </a:p>
          <a:p>
            <a:pPr eaLnBrk="1" hangingPunct="1">
              <a:lnSpc>
                <a:spcPct val="90000"/>
              </a:lnSpc>
              <a:buFont typeface="Wingdings" panose="05000000000000000000" pitchFamily="2" charset="2"/>
              <a:buNone/>
            </a:pPr>
            <a:r>
              <a:rPr lang="en-US" altLang="zh-TW" dirty="0"/>
              <a:t>	where        is the estimate of </a:t>
            </a:r>
            <a:r>
              <a:rPr lang="en-US" altLang="zh-TW" i="1" dirty="0"/>
              <a:t>f</a:t>
            </a:r>
            <a:r>
              <a:rPr lang="en-US" altLang="zh-TW" dirty="0"/>
              <a:t>(</a:t>
            </a:r>
            <a:r>
              <a:rPr lang="en-US" altLang="zh-TW" i="1" dirty="0"/>
              <a:t>x</a:t>
            </a:r>
            <a:r>
              <a:rPr lang="en-US" altLang="zh-TW" dirty="0"/>
              <a:t>, </a:t>
            </a:r>
            <a:r>
              <a:rPr lang="en-US" altLang="zh-TW" i="1" dirty="0"/>
              <a:t>y</a:t>
            </a:r>
            <a:r>
              <a:rPr lang="en-US" altLang="zh-TW" dirty="0"/>
              <a:t>) and </a:t>
            </a:r>
            <a:r>
              <a:rPr lang="en-US" altLang="zh-TW" i="1" dirty="0"/>
              <a:t>w</a:t>
            </a:r>
            <a:r>
              <a:rPr lang="en-US" altLang="zh-TW" dirty="0"/>
              <a:t>(</a:t>
            </a:r>
            <a:r>
              <a:rPr lang="en-US" altLang="zh-TW" i="1" dirty="0"/>
              <a:t>x</a:t>
            </a:r>
            <a:r>
              <a:rPr lang="en-US" altLang="zh-TW" dirty="0"/>
              <a:t>, </a:t>
            </a:r>
            <a:r>
              <a:rPr lang="en-US" altLang="zh-TW" i="1" dirty="0"/>
              <a:t>y</a:t>
            </a:r>
            <a:r>
              <a:rPr lang="en-US" altLang="zh-TW" dirty="0"/>
              <a:t>) is to be determined. The function </a:t>
            </a:r>
            <a:r>
              <a:rPr lang="en-US" altLang="zh-TW" i="1" dirty="0"/>
              <a:t>w</a:t>
            </a:r>
            <a:r>
              <a:rPr lang="en-US" altLang="zh-TW" dirty="0"/>
              <a:t>(</a:t>
            </a:r>
            <a:r>
              <a:rPr lang="en-US" altLang="zh-TW" i="1" dirty="0"/>
              <a:t>x</a:t>
            </a:r>
            <a:r>
              <a:rPr lang="en-US" altLang="zh-TW" dirty="0"/>
              <a:t>, </a:t>
            </a:r>
            <a:r>
              <a:rPr lang="en-US" altLang="zh-TW" i="1" dirty="0"/>
              <a:t>y</a:t>
            </a:r>
            <a:r>
              <a:rPr lang="en-US" altLang="zh-TW" dirty="0"/>
              <a:t>) is called a </a:t>
            </a:r>
            <a:r>
              <a:rPr lang="en-US" altLang="zh-TW" i="1" dirty="0"/>
              <a:t>weighting</a:t>
            </a:r>
            <a:r>
              <a:rPr lang="en-US" altLang="zh-TW" dirty="0"/>
              <a:t> or </a:t>
            </a:r>
            <a:r>
              <a:rPr lang="en-US" altLang="zh-TW" i="1" dirty="0"/>
              <a:t>modulation</a:t>
            </a:r>
            <a:r>
              <a:rPr lang="en-US" altLang="zh-TW" dirty="0"/>
              <a:t> function.</a:t>
            </a:r>
          </a:p>
          <a:p>
            <a:pPr lvl="1" eaLnBrk="1" hangingPunct="1">
              <a:lnSpc>
                <a:spcPct val="90000"/>
              </a:lnSpc>
              <a:spcBef>
                <a:spcPct val="0"/>
              </a:spcBef>
            </a:pPr>
            <a:r>
              <a:rPr lang="en-US" altLang="zh-TW" dirty="0"/>
              <a:t>One approach is to select </a:t>
            </a:r>
            <a:r>
              <a:rPr lang="en-US" altLang="zh-TW" i="1" dirty="0"/>
              <a:t>w</a:t>
            </a:r>
            <a:r>
              <a:rPr lang="en-US" altLang="zh-TW" dirty="0"/>
              <a:t>(</a:t>
            </a:r>
            <a:r>
              <a:rPr lang="en-US" altLang="zh-TW" i="1" dirty="0"/>
              <a:t>x</a:t>
            </a:r>
            <a:r>
              <a:rPr lang="en-US" altLang="zh-TW" dirty="0"/>
              <a:t>, </a:t>
            </a:r>
            <a:r>
              <a:rPr lang="en-US" altLang="zh-TW" i="1" dirty="0"/>
              <a:t>y</a:t>
            </a:r>
            <a:r>
              <a:rPr lang="en-US" altLang="zh-TW" dirty="0"/>
              <a:t>) so that the variance of the estimate </a:t>
            </a:r>
            <a:r>
              <a:rPr lang="en-US" altLang="zh-TW" i="1" dirty="0"/>
              <a:t>f</a:t>
            </a:r>
            <a:r>
              <a:rPr lang="en-US" altLang="zh-TW" dirty="0"/>
              <a:t>(</a:t>
            </a:r>
            <a:r>
              <a:rPr lang="en-US" altLang="zh-TW" i="1" dirty="0"/>
              <a:t>x</a:t>
            </a:r>
            <a:r>
              <a:rPr lang="en-US" altLang="zh-TW" dirty="0"/>
              <a:t>, </a:t>
            </a:r>
            <a:r>
              <a:rPr lang="en-US" altLang="zh-TW" i="1" dirty="0"/>
              <a:t>y</a:t>
            </a:r>
            <a:r>
              <a:rPr lang="en-US" altLang="zh-TW" dirty="0"/>
              <a:t>) is minimized over a specified neighborhood of every point (</a:t>
            </a:r>
            <a:r>
              <a:rPr lang="en-US" altLang="zh-TW" i="1" dirty="0"/>
              <a:t>x</a:t>
            </a:r>
            <a:r>
              <a:rPr lang="en-US" altLang="zh-TW" dirty="0"/>
              <a:t>, </a:t>
            </a:r>
            <a:r>
              <a:rPr lang="en-US" altLang="zh-TW" i="1" dirty="0"/>
              <a:t>y</a:t>
            </a:r>
            <a:r>
              <a:rPr lang="en-US" altLang="zh-TW" dirty="0"/>
              <a:t>).</a:t>
            </a:r>
            <a:endParaRPr lang="zh-TW" altLang="en-US" sz="2800" dirty="0"/>
          </a:p>
        </p:txBody>
      </p:sp>
      <mc:AlternateContent xmlns:mc="http://schemas.openxmlformats.org/markup-compatibility/2006" xmlns:a14="http://schemas.microsoft.com/office/drawing/2010/main">
        <mc:Choice Requires="a14">
          <p:sp>
            <p:nvSpPr>
              <p:cNvPr id="20482" name="Object 4">
                <a:extLst>
                  <a:ext uri="{FF2B5EF4-FFF2-40B4-BE49-F238E27FC236}">
                    <a16:creationId xmlns:a16="http://schemas.microsoft.com/office/drawing/2014/main" id="{DB2940C8-91D6-41CA-9487-A5809C3FFAF8}"/>
                  </a:ext>
                </a:extLst>
              </p:cNvPr>
              <p:cNvSpPr txBox="1"/>
              <p:nvPr/>
            </p:nvSpPr>
            <p:spPr bwMode="auto">
              <a:xfrm>
                <a:off x="1403648" y="1466850"/>
                <a:ext cx="3606031" cy="41910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𝑁</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𝐻</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𝐺</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en-US" altLang="zh-TW" sz="2400" b="0" i="0" smtClean="0">
                          <a:solidFill>
                            <a:srgbClr val="000000"/>
                          </a:solidFill>
                          <a:latin typeface="Cambria Math" panose="02040503050406030204" pitchFamily="18" charset="0"/>
                        </a:rPr>
                        <m:t>,</m:t>
                      </m:r>
                    </m:oMath>
                  </m:oMathPara>
                </a14:m>
                <a:endParaRPr lang="zh-TW" altLang="en-US" sz="2400" dirty="0">
                  <a:latin typeface="+mj-lt"/>
                </a:endParaRPr>
              </a:p>
            </p:txBody>
          </p:sp>
        </mc:Choice>
        <mc:Fallback xmlns="">
          <p:sp>
            <p:nvSpPr>
              <p:cNvPr id="20482" name="Object 4">
                <a:extLst>
                  <a:ext uri="{FF2B5EF4-FFF2-40B4-BE49-F238E27FC236}">
                    <a16:creationId xmlns:a16="http://schemas.microsoft.com/office/drawing/2014/main" id="{DB2940C8-91D6-41CA-9487-A5809C3FFAF8}"/>
                  </a:ext>
                </a:extLst>
              </p:cNvPr>
              <p:cNvSpPr txBox="1">
                <a:spLocks noRot="1" noChangeAspect="1" noMove="1" noResize="1" noEditPoints="1" noAdjustHandles="1" noChangeArrowheads="1" noChangeShapeType="1" noTextEdit="1"/>
              </p:cNvSpPr>
              <p:nvPr/>
            </p:nvSpPr>
            <p:spPr bwMode="auto">
              <a:xfrm>
                <a:off x="1403648" y="1466850"/>
                <a:ext cx="3606031" cy="419100"/>
              </a:xfrm>
              <a:prstGeom prst="rect">
                <a:avLst/>
              </a:prstGeom>
              <a:blipFill>
                <a:blip r:embed="rId3"/>
                <a:stretch>
                  <a:fillRect b="-7353"/>
                </a:stretch>
              </a:blipFill>
            </p:spPr>
            <p:txBody>
              <a:bodyPr/>
              <a:lstStyle/>
              <a:p>
                <a:r>
                  <a:rPr lang="zh-TW" altLang="en-US">
                    <a:noFill/>
                  </a:rPr>
                  <a:t> </a:t>
                </a:r>
              </a:p>
            </p:txBody>
          </p:sp>
        </mc:Fallback>
      </mc:AlternateContent>
      <p:graphicFrame>
        <p:nvGraphicFramePr>
          <p:cNvPr id="20483" name="Object 5">
            <a:extLst>
              <a:ext uri="{FF2B5EF4-FFF2-40B4-BE49-F238E27FC236}">
                <a16:creationId xmlns:a16="http://schemas.microsoft.com/office/drawing/2014/main" id="{4D5E1916-3439-46D3-816C-CE6058228D07}"/>
              </a:ext>
            </a:extLst>
          </p:cNvPr>
          <p:cNvGraphicFramePr>
            <a:graphicFrameLocks noChangeAspect="1"/>
          </p:cNvGraphicFramePr>
          <p:nvPr/>
        </p:nvGraphicFramePr>
        <p:xfrm>
          <a:off x="1535113" y="2565400"/>
          <a:ext cx="3973512" cy="482600"/>
        </p:xfrm>
        <a:graphic>
          <a:graphicData uri="http://schemas.openxmlformats.org/presentationml/2006/ole">
            <mc:AlternateContent xmlns:mc="http://schemas.openxmlformats.org/markup-compatibility/2006">
              <mc:Choice xmlns:v="urn:schemas-microsoft-com:vml" Requires="v">
                <p:oleObj spid="_x0000_s20796" name="方程式" r:id="rId4" imgW="1815840" imgH="228600" progId="Equation.3">
                  <p:embed/>
                </p:oleObj>
              </mc:Choice>
              <mc:Fallback>
                <p:oleObj name="方程式" r:id="rId4" imgW="181584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113" y="2565400"/>
                        <a:ext cx="397351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4" name="Object 6">
            <a:extLst>
              <a:ext uri="{FF2B5EF4-FFF2-40B4-BE49-F238E27FC236}">
                <a16:creationId xmlns:a16="http://schemas.microsoft.com/office/drawing/2014/main" id="{5493AE2D-6F2E-4DAD-9887-F0C76F39B2D5}"/>
              </a:ext>
            </a:extLst>
          </p:cNvPr>
          <p:cNvGraphicFramePr>
            <a:graphicFrameLocks noChangeAspect="1"/>
          </p:cNvGraphicFramePr>
          <p:nvPr/>
        </p:nvGraphicFramePr>
        <p:xfrm>
          <a:off x="1641475" y="3309938"/>
          <a:ext cx="954088" cy="428625"/>
        </p:xfrm>
        <a:graphic>
          <a:graphicData uri="http://schemas.openxmlformats.org/presentationml/2006/ole">
            <mc:AlternateContent xmlns:mc="http://schemas.openxmlformats.org/markup-compatibility/2006">
              <mc:Choice xmlns:v="urn:schemas-microsoft-com:vml" Requires="v">
                <p:oleObj spid="_x0000_s20797" name="方程式" r:id="rId6" imgW="457200" imgH="203040" progId="Equation.3">
                  <p:embed/>
                </p:oleObj>
              </mc:Choice>
              <mc:Fallback>
                <p:oleObj name="方程式" r:id="rId6" imgW="457200" imgH="2030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1475" y="3309938"/>
                        <a:ext cx="954088"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5" name="Object 7">
            <a:extLst>
              <a:ext uri="{FF2B5EF4-FFF2-40B4-BE49-F238E27FC236}">
                <a16:creationId xmlns:a16="http://schemas.microsoft.com/office/drawing/2014/main" id="{F79A8880-3992-4EED-A562-73A8916E758C}"/>
              </a:ext>
            </a:extLst>
          </p:cNvPr>
          <p:cNvGraphicFramePr>
            <a:graphicFrameLocks noChangeAspect="1"/>
          </p:cNvGraphicFramePr>
          <p:nvPr/>
        </p:nvGraphicFramePr>
        <p:xfrm>
          <a:off x="1547813" y="4005263"/>
          <a:ext cx="4537075" cy="595312"/>
        </p:xfrm>
        <a:graphic>
          <a:graphicData uri="http://schemas.openxmlformats.org/presentationml/2006/ole">
            <mc:AlternateContent xmlns:mc="http://schemas.openxmlformats.org/markup-compatibility/2006">
              <mc:Choice xmlns:v="urn:schemas-microsoft-com:vml" Requires="v">
                <p:oleObj spid="_x0000_s20798" name="方程式" r:id="rId8" imgW="2057400" imgH="241300" progId="Equation.3">
                  <p:embed/>
                </p:oleObj>
              </mc:Choice>
              <mc:Fallback>
                <p:oleObj name="方程式" r:id="rId8" imgW="2057400" imgH="2413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813" y="4005263"/>
                        <a:ext cx="4537075"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6" name="Object 8">
            <a:extLst>
              <a:ext uri="{FF2B5EF4-FFF2-40B4-BE49-F238E27FC236}">
                <a16:creationId xmlns:a16="http://schemas.microsoft.com/office/drawing/2014/main" id="{BAB5DFF3-069E-43EC-844B-AE220D582362}"/>
              </a:ext>
            </a:extLst>
          </p:cNvPr>
          <p:cNvGraphicFramePr>
            <a:graphicFrameLocks noChangeAspect="1"/>
          </p:cNvGraphicFramePr>
          <p:nvPr/>
        </p:nvGraphicFramePr>
        <p:xfrm>
          <a:off x="1293813" y="4532313"/>
          <a:ext cx="963612" cy="552450"/>
        </p:xfrm>
        <a:graphic>
          <a:graphicData uri="http://schemas.openxmlformats.org/presentationml/2006/ole">
            <mc:AlternateContent xmlns:mc="http://schemas.openxmlformats.org/markup-compatibility/2006">
              <mc:Choice xmlns:v="urn:schemas-microsoft-com:vml" Requires="v">
                <p:oleObj spid="_x0000_s20799" name="方程式" r:id="rId10" imgW="482400" imgH="241200" progId="Equation.3">
                  <p:embed/>
                </p:oleObj>
              </mc:Choice>
              <mc:Fallback>
                <p:oleObj name="方程式" r:id="rId10" imgW="482400" imgH="24120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3813" y="4532313"/>
                        <a:ext cx="963612"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投影片編號版面配置區 3">
            <a:extLst>
              <a:ext uri="{FF2B5EF4-FFF2-40B4-BE49-F238E27FC236}">
                <a16:creationId xmlns:a16="http://schemas.microsoft.com/office/drawing/2014/main" id="{25C62186-3486-457C-8A76-C6795677B99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5CC822E4-AC6C-416D-9156-025F8276E909}" type="slidenum">
              <a:rPr kumimoji="0" lang="zh-TW" altLang="en-US"/>
              <a:pPr eaLnBrk="1" hangingPunct="1"/>
              <a:t>42</a:t>
            </a:fld>
            <a:endParaRPr kumimoji="0" lang="en-US" altLang="zh-TW"/>
          </a:p>
        </p:txBody>
      </p:sp>
      <p:sp>
        <p:nvSpPr>
          <p:cNvPr id="21511" name="Rectangle 2">
            <a:extLst>
              <a:ext uri="{FF2B5EF4-FFF2-40B4-BE49-F238E27FC236}">
                <a16:creationId xmlns:a16="http://schemas.microsoft.com/office/drawing/2014/main" id="{1701F65A-E041-4A3E-95AF-6B3403181916}"/>
              </a:ext>
            </a:extLst>
          </p:cNvPr>
          <p:cNvSpPr>
            <a:spLocks noGrp="1" noChangeArrowheads="1"/>
          </p:cNvSpPr>
          <p:nvPr>
            <p:ph type="title"/>
          </p:nvPr>
        </p:nvSpPr>
        <p:spPr/>
        <p:txBody>
          <a:bodyPr/>
          <a:lstStyle/>
          <a:p>
            <a:pPr eaLnBrk="1" hangingPunct="1"/>
            <a:endParaRPr lang="zh-TW" altLang="en-US"/>
          </a:p>
        </p:txBody>
      </p:sp>
      <p:sp>
        <p:nvSpPr>
          <p:cNvPr id="21512" name="Rectangle 3">
            <a:extLst>
              <a:ext uri="{FF2B5EF4-FFF2-40B4-BE49-F238E27FC236}">
                <a16:creationId xmlns:a16="http://schemas.microsoft.com/office/drawing/2014/main" id="{747C7C70-87BD-42B7-AB04-E6AD05C34469}"/>
              </a:ext>
            </a:extLst>
          </p:cNvPr>
          <p:cNvSpPr>
            <a:spLocks noGrp="1" noChangeArrowheads="1"/>
          </p:cNvSpPr>
          <p:nvPr>
            <p:ph type="body" idx="1"/>
          </p:nvPr>
        </p:nvSpPr>
        <p:spPr/>
        <p:txBody>
          <a:bodyPr/>
          <a:lstStyle/>
          <a:p>
            <a:pPr algn="dist" eaLnBrk="1" hangingPunct="1"/>
            <a:r>
              <a:rPr lang="en-US" altLang="zh-TW" dirty="0"/>
              <a:t>Consider a neighborhood of size (2</a:t>
            </a:r>
            <a:r>
              <a:rPr lang="en-US" altLang="zh-TW" i="1" dirty="0"/>
              <a:t>a</a:t>
            </a:r>
            <a:r>
              <a:rPr lang="en-US" altLang="zh-TW" dirty="0"/>
              <a:t>+1) by (2</a:t>
            </a:r>
            <a:r>
              <a:rPr lang="en-US" altLang="zh-TW" i="1" dirty="0"/>
              <a:t>b</a:t>
            </a:r>
            <a:r>
              <a:rPr lang="en-US" altLang="zh-TW" dirty="0"/>
              <a:t>+1) about a point (</a:t>
            </a:r>
            <a:r>
              <a:rPr lang="en-US" altLang="zh-TW" i="1" dirty="0"/>
              <a:t>x</a:t>
            </a:r>
            <a:r>
              <a:rPr lang="en-US" altLang="zh-TW" dirty="0"/>
              <a:t>, </a:t>
            </a:r>
            <a:r>
              <a:rPr lang="en-US" altLang="zh-TW" i="1" dirty="0"/>
              <a:t>y</a:t>
            </a:r>
            <a:r>
              <a:rPr lang="en-US" altLang="zh-TW" dirty="0"/>
              <a:t>). The </a:t>
            </a:r>
            <a:r>
              <a:rPr lang="en-US" altLang="zh-TW" dirty="0">
                <a:latin typeface="Arial" panose="020B0604020202020204" pitchFamily="34" charset="0"/>
              </a:rPr>
              <a:t>“</a:t>
            </a:r>
            <a:r>
              <a:rPr lang="en-US" altLang="zh-TW" dirty="0"/>
              <a:t>local</a:t>
            </a:r>
            <a:r>
              <a:rPr lang="en-US" altLang="zh-TW" dirty="0">
                <a:latin typeface="Arial" panose="020B0604020202020204" pitchFamily="34" charset="0"/>
              </a:rPr>
              <a:t>”</a:t>
            </a:r>
            <a:r>
              <a:rPr lang="en-US" altLang="zh-TW" dirty="0"/>
              <a:t> variance of            at coordinates </a:t>
            </a:r>
          </a:p>
          <a:p>
            <a:pPr eaLnBrk="1" hangingPunct="1">
              <a:spcBef>
                <a:spcPct val="0"/>
              </a:spcBef>
              <a:buFont typeface="Wingdings" panose="05000000000000000000" pitchFamily="2" charset="2"/>
              <a:buNone/>
            </a:pPr>
            <a:r>
              <a:rPr lang="en-US" altLang="zh-TW" dirty="0"/>
              <a:t>	(</a:t>
            </a:r>
            <a:r>
              <a:rPr lang="en-US" altLang="zh-TW" i="1" dirty="0"/>
              <a:t>x</a:t>
            </a:r>
            <a:r>
              <a:rPr lang="en-US" altLang="zh-TW" dirty="0"/>
              <a:t>, </a:t>
            </a:r>
            <a:r>
              <a:rPr lang="en-US" altLang="zh-TW" i="1" dirty="0"/>
              <a:t>y</a:t>
            </a:r>
            <a:r>
              <a:rPr lang="en-US" altLang="zh-TW" dirty="0"/>
              <a:t>) can be estimated from the samples as follows:</a:t>
            </a:r>
          </a:p>
          <a:p>
            <a:pPr algn="r" eaLnBrk="1" hangingPunct="1">
              <a:lnSpc>
                <a:spcPct val="120000"/>
              </a:lnSpc>
              <a:buFont typeface="Wingdings" panose="05000000000000000000" pitchFamily="2" charset="2"/>
              <a:buNone/>
            </a:pPr>
            <a:r>
              <a:rPr lang="en-US" altLang="zh-TW" dirty="0"/>
              <a:t>(</a:t>
            </a:r>
            <a:r>
              <a:rPr lang="en-US" altLang="zh-TW" sz="2400" dirty="0"/>
              <a:t>5.4-14</a:t>
            </a:r>
            <a:r>
              <a:rPr lang="en-US" altLang="zh-TW" dirty="0"/>
              <a:t>)</a:t>
            </a:r>
          </a:p>
          <a:p>
            <a:pPr algn="r" eaLnBrk="1" hangingPunct="1">
              <a:lnSpc>
                <a:spcPct val="200000"/>
              </a:lnSpc>
              <a:buFont typeface="Wingdings" panose="05000000000000000000" pitchFamily="2" charset="2"/>
              <a:buNone/>
            </a:pPr>
            <a:r>
              <a:rPr lang="en-US" altLang="zh-TW" dirty="0"/>
              <a:t>(</a:t>
            </a:r>
            <a:r>
              <a:rPr lang="en-US" altLang="zh-TW" sz="2400" dirty="0"/>
              <a:t>5.4-15</a:t>
            </a:r>
            <a:r>
              <a:rPr lang="en-US" altLang="zh-TW" dirty="0"/>
              <a:t>)</a:t>
            </a:r>
          </a:p>
          <a:p>
            <a:pPr lvl="1" eaLnBrk="1" hangingPunct="1">
              <a:spcBef>
                <a:spcPct val="50000"/>
              </a:spcBef>
            </a:pPr>
            <a:r>
              <a:rPr lang="en-US" altLang="zh-TW" dirty="0"/>
              <a:t>Based on </a:t>
            </a:r>
            <a:r>
              <a:rPr lang="en-US" altLang="zh-TW" dirty="0" err="1"/>
              <a:t>Eqs</a:t>
            </a:r>
            <a:r>
              <a:rPr lang="en-US" altLang="zh-TW" dirty="0"/>
              <a:t>. (5.4-14) and (5.4-15), we have:</a:t>
            </a:r>
          </a:p>
          <a:p>
            <a:pPr lvl="1" algn="r" eaLnBrk="1" hangingPunct="1">
              <a:lnSpc>
                <a:spcPct val="350000"/>
              </a:lnSpc>
              <a:buFont typeface="Wingdings" panose="05000000000000000000" pitchFamily="2" charset="2"/>
              <a:buNone/>
            </a:pPr>
            <a:r>
              <a:rPr lang="en-US" altLang="zh-TW" dirty="0"/>
              <a:t>(5.4-16)  </a:t>
            </a:r>
          </a:p>
        </p:txBody>
      </p:sp>
      <p:graphicFrame>
        <p:nvGraphicFramePr>
          <p:cNvPr id="21506" name="Object 4">
            <a:extLst>
              <a:ext uri="{FF2B5EF4-FFF2-40B4-BE49-F238E27FC236}">
                <a16:creationId xmlns:a16="http://schemas.microsoft.com/office/drawing/2014/main" id="{BADA8D3D-2ACE-4A84-BB7E-1285D2E55635}"/>
              </a:ext>
            </a:extLst>
          </p:cNvPr>
          <p:cNvGraphicFramePr>
            <a:graphicFrameLocks noChangeAspect="1"/>
          </p:cNvGraphicFramePr>
          <p:nvPr/>
        </p:nvGraphicFramePr>
        <p:xfrm>
          <a:off x="5611813" y="731838"/>
          <a:ext cx="1290637" cy="552450"/>
        </p:xfrm>
        <a:graphic>
          <a:graphicData uri="http://schemas.openxmlformats.org/presentationml/2006/ole">
            <mc:AlternateContent xmlns:mc="http://schemas.openxmlformats.org/markup-compatibility/2006">
              <mc:Choice xmlns:v="urn:schemas-microsoft-com:vml" Requires="v">
                <p:oleObj spid="_x0000_s21805" name="方程式" r:id="rId3" imgW="482400" imgH="241200" progId="Equation.3">
                  <p:embed/>
                </p:oleObj>
              </mc:Choice>
              <mc:Fallback>
                <p:oleObj name="方程式" r:id="rId3" imgW="48240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813" y="731838"/>
                        <a:ext cx="12906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7" name="Object 5">
            <a:extLst>
              <a:ext uri="{FF2B5EF4-FFF2-40B4-BE49-F238E27FC236}">
                <a16:creationId xmlns:a16="http://schemas.microsoft.com/office/drawing/2014/main" id="{9ECB92CC-F283-45B8-BD43-5520600FBF6C}"/>
              </a:ext>
            </a:extLst>
          </p:cNvPr>
          <p:cNvGraphicFramePr>
            <a:graphicFrameLocks noChangeAspect="1"/>
          </p:cNvGraphicFramePr>
          <p:nvPr/>
        </p:nvGraphicFramePr>
        <p:xfrm>
          <a:off x="26988" y="1557338"/>
          <a:ext cx="7858125" cy="993775"/>
        </p:xfrm>
        <a:graphic>
          <a:graphicData uri="http://schemas.openxmlformats.org/presentationml/2006/ole">
            <mc:AlternateContent xmlns:mc="http://schemas.openxmlformats.org/markup-compatibility/2006">
              <mc:Choice xmlns:v="urn:schemas-microsoft-com:vml" Requires="v">
                <p:oleObj spid="_x0000_s21806" name="方程式" r:id="rId5" imgW="3619440" imgH="431640" progId="Equation.3">
                  <p:embed/>
                </p:oleObj>
              </mc:Choice>
              <mc:Fallback>
                <p:oleObj name="方程式" r:id="rId5" imgW="3619440" imgH="431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8" y="1557338"/>
                        <a:ext cx="7858125"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6">
            <a:extLst>
              <a:ext uri="{FF2B5EF4-FFF2-40B4-BE49-F238E27FC236}">
                <a16:creationId xmlns:a16="http://schemas.microsoft.com/office/drawing/2014/main" id="{171175C0-3457-4548-8546-999528D3D8F3}"/>
              </a:ext>
            </a:extLst>
          </p:cNvPr>
          <p:cNvGraphicFramePr>
            <a:graphicFrameLocks noChangeAspect="1"/>
          </p:cNvGraphicFramePr>
          <p:nvPr/>
        </p:nvGraphicFramePr>
        <p:xfrm>
          <a:off x="466725" y="2420938"/>
          <a:ext cx="7200900" cy="973137"/>
        </p:xfrm>
        <a:graphic>
          <a:graphicData uri="http://schemas.openxmlformats.org/presentationml/2006/ole">
            <mc:AlternateContent xmlns:mc="http://schemas.openxmlformats.org/markup-compatibility/2006">
              <mc:Choice xmlns:v="urn:schemas-microsoft-com:vml" Requires="v">
                <p:oleObj spid="_x0000_s21807" name="方程式" r:id="rId7" imgW="2806560" imgH="431640" progId="Equation.3">
                  <p:embed/>
                </p:oleObj>
              </mc:Choice>
              <mc:Fallback>
                <p:oleObj name="方程式" r:id="rId7" imgW="2806560" imgH="4316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725" y="2420938"/>
                        <a:ext cx="7200900" cy="97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9" name="Object 7">
            <a:extLst>
              <a:ext uri="{FF2B5EF4-FFF2-40B4-BE49-F238E27FC236}">
                <a16:creationId xmlns:a16="http://schemas.microsoft.com/office/drawing/2014/main" id="{588138FD-C6F7-416D-AAA1-A6E1289938FC}"/>
              </a:ext>
            </a:extLst>
          </p:cNvPr>
          <p:cNvGraphicFramePr>
            <a:graphicFrameLocks noChangeAspect="1"/>
          </p:cNvGraphicFramePr>
          <p:nvPr/>
        </p:nvGraphicFramePr>
        <p:xfrm>
          <a:off x="755650" y="3716338"/>
          <a:ext cx="7129463" cy="1931987"/>
        </p:xfrm>
        <a:graphic>
          <a:graphicData uri="http://schemas.openxmlformats.org/presentationml/2006/ole">
            <mc:AlternateContent xmlns:mc="http://schemas.openxmlformats.org/markup-compatibility/2006">
              <mc:Choice xmlns:v="urn:schemas-microsoft-com:vml" Requires="v">
                <p:oleObj spid="_x0000_s21808" name="方程式" r:id="rId9" imgW="3022560" imgH="914400" progId="Equation.3">
                  <p:embed/>
                </p:oleObj>
              </mc:Choice>
              <mc:Fallback>
                <p:oleObj name="方程式" r:id="rId9" imgW="3022560" imgH="9144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3716338"/>
                        <a:ext cx="7129463" cy="193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6" name="投影片編號版面配置區 3">
            <a:extLst>
              <a:ext uri="{FF2B5EF4-FFF2-40B4-BE49-F238E27FC236}">
                <a16:creationId xmlns:a16="http://schemas.microsoft.com/office/drawing/2014/main" id="{EDE77A15-C9C6-4D51-BA10-7333DAC9341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8213DA63-EE5D-416E-89E4-3035B7F54D01}" type="slidenum">
              <a:rPr kumimoji="0" lang="zh-TW" altLang="en-US"/>
              <a:pPr eaLnBrk="1" hangingPunct="1"/>
              <a:t>43</a:t>
            </a:fld>
            <a:endParaRPr kumimoji="0" lang="en-US" altLang="zh-TW"/>
          </a:p>
        </p:txBody>
      </p:sp>
      <p:sp>
        <p:nvSpPr>
          <p:cNvPr id="22537" name="Rectangle 2">
            <a:extLst>
              <a:ext uri="{FF2B5EF4-FFF2-40B4-BE49-F238E27FC236}">
                <a16:creationId xmlns:a16="http://schemas.microsoft.com/office/drawing/2014/main" id="{C92ED7ED-9158-4872-A8A3-3ABC89F07393}"/>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22538" name="Rectangle 3">
                <a:extLst>
                  <a:ext uri="{FF2B5EF4-FFF2-40B4-BE49-F238E27FC236}">
                    <a16:creationId xmlns:a16="http://schemas.microsoft.com/office/drawing/2014/main" id="{BB7ED4F4-1D64-46CA-965D-852293B8C9F3}"/>
                  </a:ext>
                </a:extLst>
              </p:cNvPr>
              <p:cNvSpPr>
                <a:spLocks noGrp="1" noChangeArrowheads="1"/>
              </p:cNvSpPr>
              <p:nvPr>
                <p:ph type="body" idx="1"/>
              </p:nvPr>
            </p:nvSpPr>
            <p:spPr>
              <a:xfrm>
                <a:off x="107950" y="71438"/>
                <a:ext cx="8847138" cy="6597650"/>
              </a:xfrm>
              <a:noFill/>
            </p:spPr>
            <p:txBody>
              <a:bodyPr/>
              <a:lstStyle/>
              <a:p>
                <a:pPr lvl="1" eaLnBrk="1" hangingPunct="1"/>
                <a:r>
                  <a:rPr lang="en-US" altLang="zh-TW" dirty="0"/>
                  <a:t>Within the (2</a:t>
                </a:r>
                <a:r>
                  <a:rPr lang="en-US" altLang="zh-TW" i="1" dirty="0"/>
                  <a:t>a</a:t>
                </a:r>
                <a:r>
                  <a:rPr lang="en-US" altLang="zh-TW" dirty="0"/>
                  <a:t>+1) × (2</a:t>
                </a:r>
                <a:r>
                  <a:rPr lang="en-US" altLang="zh-TW" i="1" dirty="0"/>
                  <a:t>b</a:t>
                </a:r>
                <a:r>
                  <a:rPr lang="en-US" altLang="zh-TW" dirty="0"/>
                  <a:t>+1) neighborhood, it is assumed that:</a:t>
                </a:r>
              </a:p>
              <a:p>
                <a:pPr lvl="1" algn="r" eaLnBrk="1" hangingPunct="1">
                  <a:buFont typeface="Wingdings" panose="05000000000000000000" pitchFamily="2" charset="2"/>
                  <a:buNone/>
                </a:pPr>
                <a:r>
                  <a:rPr lang="en-US" altLang="zh-TW" dirty="0"/>
                  <a:t>(5.4-17)  </a:t>
                </a:r>
                <a:endParaRPr lang="en-US" altLang="zh-TW" i="1" dirty="0"/>
              </a:p>
              <a:p>
                <a:pPr lvl="1" eaLnBrk="1" hangingPunct="1">
                  <a:buFont typeface="Wingdings" panose="05000000000000000000" pitchFamily="2" charset="2"/>
                  <a:buNone/>
                </a:pPr>
                <a:r>
                  <a:rPr lang="en-US" altLang="zh-TW" dirty="0"/>
                  <a:t>	for  </a:t>
                </a:r>
                <a:r>
                  <a:rPr lang="en-US" altLang="zh-TW" dirty="0">
                    <a:latin typeface="Arial" panose="020B0604020202020204" pitchFamily="34" charset="0"/>
                  </a:rPr>
                  <a:t>–</a:t>
                </a:r>
                <a:r>
                  <a:rPr lang="en-US" altLang="zh-TW" i="1" dirty="0"/>
                  <a:t>a </a:t>
                </a:r>
                <a:r>
                  <a:rPr lang="en-US" altLang="zh-TW" i="1" dirty="0">
                    <a:cs typeface="Times New Roman" panose="02020603050405020304" pitchFamily="18" charset="0"/>
                  </a:rPr>
                  <a:t>≤  s ≤ a  </a:t>
                </a:r>
                <a:r>
                  <a:rPr lang="en-US" altLang="zh-TW" dirty="0">
                    <a:cs typeface="Times New Roman" panose="02020603050405020304" pitchFamily="18" charset="0"/>
                  </a:rPr>
                  <a:t>and  </a:t>
                </a:r>
                <a:r>
                  <a:rPr lang="en-US" altLang="zh-TW" i="1" dirty="0">
                    <a:cs typeface="Times New Roman" panose="02020603050405020304" pitchFamily="18" charset="0"/>
                  </a:rPr>
                  <a:t>–b</a:t>
                </a:r>
                <a:r>
                  <a:rPr lang="en-US" altLang="zh-TW" dirty="0">
                    <a:cs typeface="Times New Roman" panose="02020603050405020304" pitchFamily="18" charset="0"/>
                  </a:rPr>
                  <a:t> </a:t>
                </a:r>
                <a:r>
                  <a:rPr lang="en-US" altLang="zh-TW" i="1" dirty="0">
                    <a:cs typeface="Times New Roman" panose="02020603050405020304" pitchFamily="18" charset="0"/>
                  </a:rPr>
                  <a:t>≤ t ≤ b</a:t>
                </a:r>
                <a:r>
                  <a:rPr lang="en-US" altLang="zh-TW" dirty="0">
                    <a:cs typeface="Times New Roman" panose="02020603050405020304" pitchFamily="18" charset="0"/>
                  </a:rPr>
                  <a:t>,  i.e.,</a:t>
                </a:r>
              </a:p>
              <a:p>
                <a:pPr lvl="1" algn="r" eaLnBrk="1" hangingPunct="1">
                  <a:buFont typeface="Wingdings" panose="05000000000000000000" pitchFamily="2" charset="2"/>
                  <a:buNone/>
                </a:pPr>
                <a:r>
                  <a:rPr lang="en-US" altLang="zh-TW" dirty="0">
                    <a:cs typeface="Times New Roman" panose="02020603050405020304" pitchFamily="18" charset="0"/>
                  </a:rPr>
                  <a:t>(5.4-18)</a:t>
                </a:r>
              </a:p>
              <a:p>
                <a:pPr lvl="1" algn="r" eaLnBrk="1" hangingPunct="1">
                  <a:lnSpc>
                    <a:spcPct val="490000"/>
                  </a:lnSpc>
                  <a:buFont typeface="Wingdings" panose="05000000000000000000" pitchFamily="2" charset="2"/>
                  <a:buNone/>
                </a:pPr>
                <a:r>
                  <a:rPr lang="en-US" altLang="zh-TW" dirty="0">
                    <a:cs typeface="Times New Roman" panose="02020603050405020304" pitchFamily="18" charset="0"/>
                  </a:rPr>
                  <a:t>(5.4-19)</a:t>
                </a:r>
                <a:endParaRPr lang="en-US" altLang="zh-TW" dirty="0"/>
              </a:p>
              <a:p>
                <a:pPr eaLnBrk="1" hangingPunct="1">
                  <a:spcBef>
                    <a:spcPct val="40000"/>
                  </a:spcBef>
                </a:pPr>
                <a:r>
                  <a:rPr lang="en-US" altLang="zh-TW" dirty="0"/>
                  <a:t>To minimize </a:t>
                </a:r>
                <a14:m>
                  <m:oMath xmlns:m="http://schemas.openxmlformats.org/officeDocument/2006/math">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𝜎</m:t>
                        </m:r>
                      </m:e>
                      <m:sup>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𝑦</m:t>
                    </m:r>
                    <m:r>
                      <a:rPr lang="zh-TW" altLang="en-US" i="1">
                        <a:solidFill>
                          <a:srgbClr val="000000"/>
                        </a:solidFill>
                        <a:latin typeface="Cambria Math" panose="02040503050406030204" pitchFamily="18" charset="0"/>
                      </a:rPr>
                      <m:t>)</m:t>
                    </m:r>
                  </m:oMath>
                </a14:m>
                <a:r>
                  <a:rPr lang="en-US" altLang="zh-TW" dirty="0"/>
                  <a:t>, we solve</a:t>
                </a:r>
              </a:p>
              <a:p>
                <a:pPr algn="r" eaLnBrk="1" hangingPunct="1">
                  <a:lnSpc>
                    <a:spcPct val="150000"/>
                  </a:lnSpc>
                  <a:buNone/>
                </a:pPr>
                <a:r>
                  <a:rPr lang="en-US" altLang="zh-TW" dirty="0"/>
                  <a:t>(</a:t>
                </a:r>
                <a:r>
                  <a:rPr lang="en-US" altLang="zh-TW" sz="2400" dirty="0"/>
                  <a:t>5.4-20</a:t>
                </a:r>
                <a:r>
                  <a:rPr lang="en-US" altLang="zh-TW" dirty="0"/>
                  <a:t>)</a:t>
                </a:r>
              </a:p>
              <a:p>
                <a:pPr eaLnBrk="1" hangingPunct="1">
                  <a:spcBef>
                    <a:spcPct val="40000"/>
                  </a:spcBef>
                  <a:buFont typeface="Wingdings" panose="05000000000000000000" pitchFamily="2" charset="2"/>
                  <a:buNone/>
                </a:pPr>
                <a:r>
                  <a:rPr lang="en-US" altLang="zh-TW" dirty="0"/>
                  <a:t>	for </a:t>
                </a:r>
                <a14:m>
                  <m:oMath xmlns:m="http://schemas.openxmlformats.org/officeDocument/2006/math">
                    <m:r>
                      <a:rPr lang="en-US" altLang="zh-TW" i="1" dirty="0" smtClean="0">
                        <a:latin typeface="Cambria Math" panose="02040503050406030204" pitchFamily="18" charset="0"/>
                      </a:rPr>
                      <m:t>𝑤</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 </m:t>
                    </m:r>
                  </m:oMath>
                </a14:m>
                <a:r>
                  <a:rPr lang="en-US" altLang="zh-TW" dirty="0"/>
                  <a:t>The result is:</a:t>
                </a:r>
              </a:p>
              <a:p>
                <a:pPr algn="r" eaLnBrk="1" hangingPunct="1">
                  <a:lnSpc>
                    <a:spcPct val="160000"/>
                  </a:lnSpc>
                  <a:buFont typeface="Wingdings" panose="05000000000000000000" pitchFamily="2" charset="2"/>
                  <a:buNone/>
                </a:pPr>
                <a:r>
                  <a:rPr lang="en-US" altLang="zh-TW" dirty="0"/>
                  <a:t>(</a:t>
                </a:r>
                <a:r>
                  <a:rPr lang="en-US" altLang="zh-TW" sz="2400" dirty="0"/>
                  <a:t>5.4-21</a:t>
                </a:r>
                <a:r>
                  <a:rPr lang="en-US" altLang="zh-TW" dirty="0"/>
                  <a:t>)</a:t>
                </a:r>
              </a:p>
            </p:txBody>
          </p:sp>
        </mc:Choice>
        <mc:Fallback>
          <p:sp>
            <p:nvSpPr>
              <p:cNvPr id="22538" name="Rectangle 3">
                <a:extLst>
                  <a:ext uri="{FF2B5EF4-FFF2-40B4-BE49-F238E27FC236}">
                    <a16:creationId xmlns:a16="http://schemas.microsoft.com/office/drawing/2014/main" id="{BB7ED4F4-1D64-46CA-965D-852293B8C9F3}"/>
                  </a:ext>
                </a:extLst>
              </p:cNvPr>
              <p:cNvSpPr>
                <a:spLocks noGrp="1" noRot="1" noChangeAspect="1" noMove="1" noResize="1" noEditPoints="1" noAdjustHandles="1" noChangeArrowheads="1" noChangeShapeType="1" noTextEdit="1"/>
              </p:cNvSpPr>
              <p:nvPr>
                <p:ph type="body" idx="1"/>
              </p:nvPr>
            </p:nvSpPr>
            <p:spPr>
              <a:xfrm>
                <a:off x="107950" y="71438"/>
                <a:ext cx="8847138" cy="6597650"/>
              </a:xfrm>
              <a:blipFill>
                <a:blip r:embed="rId2"/>
                <a:stretch>
                  <a:fillRect l="-1378" t="-1479" r="-372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530" name="Object 4">
                <a:extLst>
                  <a:ext uri="{FF2B5EF4-FFF2-40B4-BE49-F238E27FC236}">
                    <a16:creationId xmlns:a16="http://schemas.microsoft.com/office/drawing/2014/main" id="{5DC2872B-71DA-446C-999C-494D9572DF21}"/>
                  </a:ext>
                </a:extLst>
              </p:cNvPr>
              <p:cNvSpPr txBox="1"/>
              <p:nvPr/>
            </p:nvSpPr>
            <p:spPr bwMode="auto">
              <a:xfrm>
                <a:off x="1403350" y="470694"/>
                <a:ext cx="3678039" cy="420688"/>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𝑤</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𝑤</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e>
                      </m:d>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xmlns="">
          <p:sp>
            <p:nvSpPr>
              <p:cNvPr id="22530" name="Object 4">
                <a:extLst>
                  <a:ext uri="{FF2B5EF4-FFF2-40B4-BE49-F238E27FC236}">
                    <a16:creationId xmlns:a16="http://schemas.microsoft.com/office/drawing/2014/main" id="{5DC2872B-71DA-446C-999C-494D9572DF21}"/>
                  </a:ext>
                </a:extLst>
              </p:cNvPr>
              <p:cNvSpPr txBox="1">
                <a:spLocks noRot="1" noChangeAspect="1" noMove="1" noResize="1" noEditPoints="1" noAdjustHandles="1" noChangeArrowheads="1" noChangeShapeType="1" noTextEdit="1"/>
              </p:cNvSpPr>
              <p:nvPr/>
            </p:nvSpPr>
            <p:spPr bwMode="auto">
              <a:xfrm>
                <a:off x="1403350" y="470694"/>
                <a:ext cx="3678039" cy="420688"/>
              </a:xfrm>
              <a:prstGeom prst="rect">
                <a:avLst/>
              </a:prstGeom>
              <a:blipFill>
                <a:blip r:embed="rId3"/>
                <a:stretch>
                  <a:fillRect b="-246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531" name="Object 5">
                <a:extLst>
                  <a:ext uri="{FF2B5EF4-FFF2-40B4-BE49-F238E27FC236}">
                    <a16:creationId xmlns:a16="http://schemas.microsoft.com/office/drawing/2014/main" id="{55ECA5A8-F2FA-4629-9543-246B9319A5DE}"/>
                  </a:ext>
                </a:extLst>
              </p:cNvPr>
              <p:cNvSpPr txBox="1"/>
              <p:nvPr/>
            </p:nvSpPr>
            <p:spPr bwMode="auto">
              <a:xfrm>
                <a:off x="1465263" y="1341438"/>
                <a:ext cx="4978400" cy="539750"/>
              </a:xfrm>
              <a:prstGeom prst="rect">
                <a:avLst/>
              </a:prstGeom>
              <a:noFill/>
              <a:extLst/>
            </p:spPr>
            <p:txBody>
              <a:bodyPr>
                <a:normAutofit/>
              </a:bodyPr>
              <a:lstStyle/>
              <a:p>
                <a:pPr/>
                <a14:m>
                  <m:oMathPara xmlns:m="http://schemas.openxmlformats.org/officeDocument/2006/math">
                    <m:oMathParaPr>
                      <m:jc m:val="centerGroup"/>
                    </m:oMathParaPr>
                    <m:oMath xmlns:m="http://schemas.openxmlformats.org/officeDocument/2006/math">
                      <m:bar>
                        <m:barPr>
                          <m:pos m:val="top"/>
                          <m:ctrlPr>
                            <a:rPr lang="zh-TW" altLang="en-US" sz="2400" i="1">
                              <a:solidFill>
                                <a:srgbClr val="000000"/>
                              </a:solidFill>
                              <a:latin typeface="Cambria Math" panose="02040503050406030204" pitchFamily="18" charset="0"/>
                            </a:rPr>
                          </m:ctrlPr>
                        </m:barPr>
                        <m:e>
                          <m:r>
                            <a:rPr lang="zh-TW" altLang="en-US" sz="2400" i="1">
                              <a:solidFill>
                                <a:srgbClr val="000000"/>
                              </a:solidFill>
                              <a:latin typeface="Cambria Math" panose="02040503050406030204" pitchFamily="18" charset="0"/>
                            </a:rPr>
                            <m:t>𝑤</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𝜂</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ba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𝑤</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bar>
                        <m:barPr>
                          <m:pos m:val="top"/>
                          <m:ctrlPr>
                            <a:rPr lang="zh-TW" altLang="en-US" sz="2400" i="1">
                              <a:solidFill>
                                <a:srgbClr val="000000"/>
                              </a:solidFill>
                              <a:latin typeface="Cambria Math" panose="02040503050406030204" pitchFamily="18" charset="0"/>
                            </a:rPr>
                          </m:ctrlPr>
                        </m:barPr>
                        <m:e>
                          <m:r>
                            <a:rPr lang="zh-TW" altLang="en-US" sz="2400" i="1">
                              <a:solidFill>
                                <a:srgbClr val="000000"/>
                              </a:solidFill>
                              <a:latin typeface="Cambria Math" panose="02040503050406030204" pitchFamily="18" charset="0"/>
                            </a:rPr>
                            <m:t>𝜂</m:t>
                          </m:r>
                        </m:e>
                      </m:ba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22531" name="Object 5">
                <a:extLst>
                  <a:ext uri="{FF2B5EF4-FFF2-40B4-BE49-F238E27FC236}">
                    <a16:creationId xmlns:a16="http://schemas.microsoft.com/office/drawing/2014/main" id="{55ECA5A8-F2FA-4629-9543-246B9319A5DE}"/>
                  </a:ext>
                </a:extLst>
              </p:cNvPr>
              <p:cNvSpPr txBox="1">
                <a:spLocks noRot="1" noChangeAspect="1" noMove="1" noResize="1" noEditPoints="1" noAdjustHandles="1" noChangeArrowheads="1" noChangeShapeType="1" noTextEdit="1"/>
              </p:cNvSpPr>
              <p:nvPr/>
            </p:nvSpPr>
            <p:spPr bwMode="auto">
              <a:xfrm>
                <a:off x="1465263" y="1341438"/>
                <a:ext cx="4978400" cy="539750"/>
              </a:xfrm>
              <a:prstGeom prst="rect">
                <a:avLst/>
              </a:prstGeom>
              <a:blipFill>
                <a:blip r:embed="rId4"/>
                <a:stretch>
                  <a:fillRect/>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532" name="Object 6">
                <a:extLst>
                  <a:ext uri="{FF2B5EF4-FFF2-40B4-BE49-F238E27FC236}">
                    <a16:creationId xmlns:a16="http://schemas.microsoft.com/office/drawing/2014/main" id="{784310EB-E6CC-497D-AE04-D2E608CAC0D2}"/>
                  </a:ext>
                </a:extLst>
              </p:cNvPr>
              <p:cNvSpPr txBox="1"/>
              <p:nvPr/>
            </p:nvSpPr>
            <p:spPr bwMode="auto">
              <a:xfrm>
                <a:off x="1763688" y="1773238"/>
                <a:ext cx="6224364" cy="1931987"/>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m:rPr>
                          <m:aln/>
                        </m:rP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(2</m:t>
                          </m:r>
                          <m:r>
                            <a:rPr lang="zh-TW" altLang="en-US" sz="2400" i="1">
                              <a:solidFill>
                                <a:srgbClr val="000000"/>
                              </a:solidFill>
                              <a:latin typeface="Cambria Math" panose="02040503050406030204" pitchFamily="18" charset="0"/>
                            </a:rPr>
                            <m:t>𝑎</m:t>
                          </m:r>
                          <m:r>
                            <a:rPr lang="zh-TW" altLang="en-US" sz="2400" i="1">
                              <a:solidFill>
                                <a:srgbClr val="000000"/>
                              </a:solidFill>
                              <a:latin typeface="Cambria Math" panose="02040503050406030204" pitchFamily="18" charset="0"/>
                            </a:rPr>
                            <m:t>+1)(2</m:t>
                          </m:r>
                          <m:r>
                            <a:rPr lang="zh-TW" altLang="en-US" sz="2400" i="1">
                              <a:solidFill>
                                <a:srgbClr val="000000"/>
                              </a:solidFill>
                              <a:latin typeface="Cambria Math" panose="02040503050406030204" pitchFamily="18" charset="0"/>
                            </a:rPr>
                            <m:t>𝑏</m:t>
                          </m:r>
                          <m:r>
                            <a:rPr lang="zh-TW" altLang="en-US" sz="2400" i="1">
                              <a:solidFill>
                                <a:srgbClr val="000000"/>
                              </a:solidFill>
                              <a:latin typeface="Cambria Math" panose="02040503050406030204" pitchFamily="18" charset="0"/>
                            </a:rPr>
                            <m:t>+1)</m:t>
                          </m:r>
                        </m:den>
                      </m:f>
                      <m:nary>
                        <m:naryPr>
                          <m:chr m:val="∑"/>
                          <m:ctrlPr>
                            <a:rPr lang="zh-TW" altLang="en-US" sz="2400" i="1">
                              <a:solidFill>
                                <a:srgbClr val="000000"/>
                              </a:solidFill>
                              <a:latin typeface="Cambria Math" panose="02040503050406030204" pitchFamily="18" charset="0"/>
                            </a:rPr>
                          </m:ctrlPr>
                        </m:naryPr>
                        <m:sub>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m:t>
                          </m:r>
                        </m:sub>
                        <m:sup>
                          <m:r>
                            <a:rPr lang="zh-TW" altLang="en-US" sz="2400" i="1">
                              <a:solidFill>
                                <a:srgbClr val="000000"/>
                              </a:solidFill>
                              <a:latin typeface="Cambria Math" panose="02040503050406030204" pitchFamily="18" charset="0"/>
                            </a:rPr>
                            <m:t>𝑎</m:t>
                          </m:r>
                        </m:sup>
                        <m:e>
                          <m:nary>
                            <m:naryPr>
                              <m:chr m:val="∑"/>
                              <m:ctrlPr>
                                <a:rPr lang="zh-TW" altLang="en-US" sz="2400" i="1">
                                  <a:solidFill>
                                    <a:srgbClr val="000000"/>
                                  </a:solidFill>
                                  <a:latin typeface="Cambria Math" panose="02040503050406030204" pitchFamily="18" charset="0"/>
                                </a:rPr>
                              </m:ctrlPr>
                            </m:naryPr>
                            <m:sub>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m:t>
                              </m:r>
                            </m:sub>
                            <m:sup>
                              <m:r>
                                <a:rPr lang="zh-TW" altLang="en-US" sz="2400" i="1">
                                  <a:solidFill>
                                    <a:srgbClr val="000000"/>
                                  </a:solidFill>
                                  <a:latin typeface="Cambria Math" panose="02040503050406030204" pitchFamily="18" charset="0"/>
                                </a:rPr>
                                <m:t>𝑏</m:t>
                              </m:r>
                            </m:sup>
                            <m:e>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r>
                                <m:rPr>
                                  <m:nor/>
                                </m:rP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𝑤</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𝜂</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𝑠</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r>
                                <m:rPr>
                                  <m:nor/>
                                </m:rP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bar>
                                <m:barPr>
                                  <m:pos m:val="top"/>
                                  <m:ctrlPr>
                                    <a:rPr lang="zh-TW" altLang="en-US" sz="2400" i="1">
                                      <a:solidFill>
                                        <a:srgbClr val="000000"/>
                                      </a:solidFill>
                                      <a:latin typeface="Cambria Math" panose="02040503050406030204" pitchFamily="18" charset="0"/>
                                    </a:rPr>
                                  </m:ctrlPr>
                                </m:barPr>
                                <m:e>
                                  <m:r>
                                    <a:rPr lang="zh-TW" altLang="en-US" sz="2400" i="1">
                                      <a:solidFill>
                                        <a:srgbClr val="000000"/>
                                      </a:solidFill>
                                      <a:latin typeface="Cambria Math" panose="02040503050406030204" pitchFamily="18" charset="0"/>
                                    </a:rPr>
                                    <m:t>𝑔</m:t>
                                  </m:r>
                                </m:e>
                              </m:ba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𝑤</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bar>
                                <m:barPr>
                                  <m:pos m:val="top"/>
                                  <m:ctrlPr>
                                    <a:rPr lang="zh-TW" altLang="en-US" sz="2400" i="1">
                                      <a:solidFill>
                                        <a:srgbClr val="000000"/>
                                      </a:solidFill>
                                      <a:latin typeface="Cambria Math" panose="02040503050406030204" pitchFamily="18" charset="0"/>
                                    </a:rPr>
                                  </m:ctrlPr>
                                </m:barPr>
                                <m:e>
                                  <m:r>
                                    <a:rPr lang="zh-TW" altLang="en-US" sz="2400" i="1">
                                      <a:solidFill>
                                        <a:srgbClr val="000000"/>
                                      </a:solidFill>
                                      <a:latin typeface="Cambria Math" panose="02040503050406030204" pitchFamily="18" charset="0"/>
                                    </a:rPr>
                                    <m:t>𝜂</m:t>
                                  </m:r>
                                </m:e>
                              </m:ba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e>
                          </m:nary>
                        </m:e>
                      </m:nary>
                    </m:oMath>
                  </m:oMathPara>
                </a14:m>
                <a:endParaRPr lang="zh-TW" altLang="en-US" sz="2400" dirty="0"/>
              </a:p>
            </p:txBody>
          </p:sp>
        </mc:Choice>
        <mc:Fallback>
          <p:sp>
            <p:nvSpPr>
              <p:cNvPr id="22532" name="Object 6">
                <a:extLst>
                  <a:ext uri="{FF2B5EF4-FFF2-40B4-BE49-F238E27FC236}">
                    <a16:creationId xmlns:a16="http://schemas.microsoft.com/office/drawing/2014/main" id="{784310EB-E6CC-497D-AE04-D2E608CAC0D2}"/>
                  </a:ext>
                </a:extLst>
              </p:cNvPr>
              <p:cNvSpPr txBox="1">
                <a:spLocks noRot="1" noChangeAspect="1" noMove="1" noResize="1" noEditPoints="1" noAdjustHandles="1" noChangeArrowheads="1" noChangeShapeType="1" noTextEdit="1"/>
              </p:cNvSpPr>
              <p:nvPr/>
            </p:nvSpPr>
            <p:spPr bwMode="auto">
              <a:xfrm>
                <a:off x="1763688" y="1773238"/>
                <a:ext cx="6224364" cy="1931987"/>
              </a:xfrm>
              <a:prstGeom prst="rect">
                <a:avLst/>
              </a:prstGeom>
              <a:blipFill>
                <a:blip r:embed="rId5"/>
                <a:stretch>
                  <a:fillRect b="-946"/>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534" name="Object 8">
                <a:extLst>
                  <a:ext uri="{FF2B5EF4-FFF2-40B4-BE49-F238E27FC236}">
                    <a16:creationId xmlns:a16="http://schemas.microsoft.com/office/drawing/2014/main" id="{7071E06D-6FD3-475B-A6D1-3742A53E3961}"/>
                  </a:ext>
                </a:extLst>
              </p:cNvPr>
              <p:cNvSpPr txBox="1"/>
              <p:nvPr/>
            </p:nvSpPr>
            <p:spPr bwMode="auto">
              <a:xfrm>
                <a:off x="2127639" y="4221088"/>
                <a:ext cx="2447926" cy="104457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f>
                        <m:fPr>
                          <m:ctrlPr>
                            <a:rPr lang="zh-TW" altLang="en-US" sz="2400" i="1" smtClean="0">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𝜎</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num>
                        <m:den>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𝑤</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den>
                      </m:f>
                      <m:r>
                        <a:rPr lang="zh-TW" altLang="en-US" sz="2400" i="1">
                          <a:solidFill>
                            <a:srgbClr val="000000"/>
                          </a:solidFill>
                          <a:latin typeface="Cambria Math" panose="02040503050406030204" pitchFamily="18" charset="0"/>
                        </a:rPr>
                        <m:t>=0</m:t>
                      </m:r>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p:sp>
            <p:nvSpPr>
              <p:cNvPr id="22534" name="Object 8">
                <a:extLst>
                  <a:ext uri="{FF2B5EF4-FFF2-40B4-BE49-F238E27FC236}">
                    <a16:creationId xmlns:a16="http://schemas.microsoft.com/office/drawing/2014/main" id="{7071E06D-6FD3-475B-A6D1-3742A53E3961}"/>
                  </a:ext>
                </a:extLst>
              </p:cNvPr>
              <p:cNvSpPr txBox="1">
                <a:spLocks noRot="1" noChangeAspect="1" noMove="1" noResize="1" noEditPoints="1" noAdjustHandles="1" noChangeArrowheads="1" noChangeShapeType="1" noTextEdit="1"/>
              </p:cNvSpPr>
              <p:nvPr/>
            </p:nvSpPr>
            <p:spPr bwMode="auto">
              <a:xfrm>
                <a:off x="2127639" y="4221088"/>
                <a:ext cx="2447926" cy="104457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535" name="Object 9">
                <a:extLst>
                  <a:ext uri="{FF2B5EF4-FFF2-40B4-BE49-F238E27FC236}">
                    <a16:creationId xmlns:a16="http://schemas.microsoft.com/office/drawing/2014/main" id="{0802E65F-26E5-4A65-809C-5F5D32FFD72D}"/>
                  </a:ext>
                </a:extLst>
              </p:cNvPr>
              <p:cNvSpPr txBox="1"/>
              <p:nvPr/>
            </p:nvSpPr>
            <p:spPr bwMode="auto">
              <a:xfrm>
                <a:off x="1323975" y="5524500"/>
                <a:ext cx="5870575" cy="1128713"/>
              </a:xfrm>
              <a:prstGeom prst="rect">
                <a:avLst/>
              </a:prstGeom>
              <a:noFill/>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𝑤</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bar>
                            <m:barPr>
                              <m:pos m:val="top"/>
                              <m:ctrlPr>
                                <a:rPr lang="zh-TW" altLang="en-US" sz="2400" i="1">
                                  <a:solidFill>
                                    <a:srgbClr val="000000"/>
                                  </a:solidFill>
                                  <a:latin typeface="Cambria Math" panose="02040503050406030204" pitchFamily="18" charset="0"/>
                                </a:rPr>
                              </m:ctrlPr>
                            </m:barPr>
                            <m:e>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𝜂</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bar>
                          <m:r>
                            <a:rPr lang="zh-TW" altLang="en-US" sz="2400" i="1">
                              <a:solidFill>
                                <a:srgbClr val="000000"/>
                              </a:solidFill>
                              <a:latin typeface="Cambria Math" panose="02040503050406030204" pitchFamily="18" charset="0"/>
                            </a:rPr>
                            <m:t>−</m:t>
                          </m:r>
                          <m:bar>
                            <m:barPr>
                              <m:pos m:val="top"/>
                              <m:ctrlPr>
                                <a:rPr lang="zh-TW" altLang="en-US" sz="2400" i="1">
                                  <a:solidFill>
                                    <a:srgbClr val="000000"/>
                                  </a:solidFill>
                                  <a:latin typeface="Cambria Math" panose="02040503050406030204" pitchFamily="18" charset="0"/>
                                </a:rPr>
                              </m:ctrlPr>
                            </m:barPr>
                            <m:e>
                              <m:r>
                                <a:rPr lang="zh-TW" altLang="en-US" sz="2400" i="1">
                                  <a:solidFill>
                                    <a:srgbClr val="000000"/>
                                  </a:solidFill>
                                  <a:latin typeface="Cambria Math" panose="02040503050406030204" pitchFamily="18" charset="0"/>
                                </a:rPr>
                                <m:t>𝑔</m:t>
                              </m:r>
                            </m:e>
                          </m:ba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bar>
                            <m:barPr>
                              <m:pos m:val="top"/>
                              <m:ctrlPr>
                                <a:rPr lang="zh-TW" altLang="en-US" sz="2400" i="1">
                                  <a:solidFill>
                                    <a:srgbClr val="000000"/>
                                  </a:solidFill>
                                  <a:latin typeface="Cambria Math" panose="02040503050406030204" pitchFamily="18" charset="0"/>
                                </a:rPr>
                              </m:ctrlPr>
                            </m:barPr>
                            <m:e>
                              <m:r>
                                <a:rPr lang="zh-TW" altLang="en-US" sz="2400" i="1">
                                  <a:solidFill>
                                    <a:srgbClr val="000000"/>
                                  </a:solidFill>
                                  <a:latin typeface="Cambria Math" panose="02040503050406030204" pitchFamily="18" charset="0"/>
                                </a:rPr>
                                <m:t>𝜂</m:t>
                              </m:r>
                            </m:e>
                          </m:ba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num>
                        <m:den>
                          <m:bar>
                            <m:barPr>
                              <m:pos m:val="top"/>
                              <m:ctrlPr>
                                <a:rPr lang="zh-TW" altLang="en-US" sz="2400" i="1">
                                  <a:solidFill>
                                    <a:srgbClr val="000000"/>
                                  </a:solidFill>
                                  <a:latin typeface="Cambria Math" panose="02040503050406030204" pitchFamily="18" charset="0"/>
                                </a:rPr>
                              </m:ctrlPr>
                            </m:barPr>
                            <m:e>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𝜂</m:t>
                                  </m:r>
                                </m:e>
                                <m:sup>
                                  <m:r>
                                    <a:rPr lang="zh-TW" altLang="en-US" sz="2400" i="1">
                                      <a:solidFill>
                                        <a:srgbClr val="000000"/>
                                      </a:solidFill>
                                      <a:latin typeface="Cambria Math" panose="02040503050406030204" pitchFamily="18" charset="0"/>
                                    </a:rPr>
                                    <m:t>2</m:t>
                                  </m:r>
                                </m:sup>
                              </m:sSup>
                            </m:e>
                          </m:ba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bar>
                                <m:barPr>
                                  <m:pos m:val="top"/>
                                  <m:ctrlPr>
                                    <a:rPr lang="zh-TW" altLang="en-US" sz="2400" i="1">
                                      <a:solidFill>
                                        <a:srgbClr val="000000"/>
                                      </a:solidFill>
                                      <a:latin typeface="Cambria Math" panose="02040503050406030204" pitchFamily="18" charset="0"/>
                                    </a:rPr>
                                  </m:ctrlPr>
                                </m:barPr>
                                <m:e>
                                  <m:r>
                                    <a:rPr lang="zh-TW" altLang="en-US" sz="2400" i="1">
                                      <a:solidFill>
                                        <a:srgbClr val="000000"/>
                                      </a:solidFill>
                                      <a:latin typeface="Cambria Math" panose="02040503050406030204" pitchFamily="18" charset="0"/>
                                    </a:rPr>
                                    <m:t>𝜂</m:t>
                                  </m:r>
                                </m:e>
                              </m:ba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22535" name="Object 9">
                <a:extLst>
                  <a:ext uri="{FF2B5EF4-FFF2-40B4-BE49-F238E27FC236}">
                    <a16:creationId xmlns:a16="http://schemas.microsoft.com/office/drawing/2014/main" id="{0802E65F-26E5-4A65-809C-5F5D32FFD72D}"/>
                  </a:ext>
                </a:extLst>
              </p:cNvPr>
              <p:cNvSpPr txBox="1">
                <a:spLocks noRot="1" noChangeAspect="1" noMove="1" noResize="1" noEditPoints="1" noAdjustHandles="1" noChangeArrowheads="1" noChangeShapeType="1" noTextEdit="1"/>
              </p:cNvSpPr>
              <p:nvPr/>
            </p:nvSpPr>
            <p:spPr bwMode="auto">
              <a:xfrm>
                <a:off x="1323975" y="5524500"/>
                <a:ext cx="5870575" cy="1128713"/>
              </a:xfrm>
              <a:prstGeom prst="rect">
                <a:avLst/>
              </a:prstGeom>
              <a:blipFill>
                <a:blip r:embed="rId7"/>
                <a:stretch>
                  <a:fillRect/>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0E7D394F-A95B-448B-A81D-71A2EE5BF9A4}"/>
                  </a:ext>
                </a:extLst>
              </p:cNvPr>
              <p:cNvSpPr txBox="1"/>
              <p:nvPr/>
            </p:nvSpPr>
            <p:spPr>
              <a:xfrm>
                <a:off x="611560" y="2126124"/>
                <a:ext cx="1339854"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𝜎</m:t>
                          </m:r>
                        </m:e>
                        <m:sup>
                          <m:r>
                            <a:rPr lang="zh-TW" altLang="en-US" sz="2400" i="1">
                              <a:solidFill>
                                <a:srgbClr val="000000"/>
                              </a:solidFill>
                              <a:latin typeface="Cambria Math" panose="02040503050406030204" pitchFamily="18" charset="0"/>
                            </a:rPr>
                            <m:t>2</m:t>
                          </m:r>
                        </m:sup>
                      </m:sSup>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e>
                      </m:d>
                    </m:oMath>
                  </m:oMathPara>
                </a14:m>
                <a:endParaRPr lang="zh-TW" altLang="en-US" sz="2400" dirty="0"/>
              </a:p>
            </p:txBody>
          </p:sp>
        </mc:Choice>
        <mc:Fallback>
          <p:sp>
            <p:nvSpPr>
              <p:cNvPr id="6" name="文字方塊 5">
                <a:extLst>
                  <a:ext uri="{FF2B5EF4-FFF2-40B4-BE49-F238E27FC236}">
                    <a16:creationId xmlns:a16="http://schemas.microsoft.com/office/drawing/2014/main" id="{0E7D394F-A95B-448B-A81D-71A2EE5BF9A4}"/>
                  </a:ext>
                </a:extLst>
              </p:cNvPr>
              <p:cNvSpPr txBox="1">
                <a:spLocks noRot="1" noChangeAspect="1" noMove="1" noResize="1" noEditPoints="1" noAdjustHandles="1" noChangeArrowheads="1" noChangeShapeType="1" noTextEdit="1"/>
              </p:cNvSpPr>
              <p:nvPr/>
            </p:nvSpPr>
            <p:spPr>
              <a:xfrm>
                <a:off x="611560" y="2126124"/>
                <a:ext cx="1339854" cy="461665"/>
              </a:xfrm>
              <a:prstGeom prst="rect">
                <a:avLst/>
              </a:prstGeom>
              <a:blipFill>
                <a:blip r:embed="rId8"/>
                <a:stretch>
                  <a:fillRect b="-11842"/>
                </a:stretch>
              </a:blipFill>
            </p:spPr>
            <p:txBody>
              <a:bodyPr/>
              <a:lstStyle/>
              <a:p>
                <a:r>
                  <a:rPr lang="zh-TW"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投影片編號版面配置區 3">
            <a:extLst>
              <a:ext uri="{FF2B5EF4-FFF2-40B4-BE49-F238E27FC236}">
                <a16:creationId xmlns:a16="http://schemas.microsoft.com/office/drawing/2014/main" id="{5598BE9C-04F8-46EF-9101-149F4038F82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5217AC2B-EA27-4AD4-BE74-4EDF71DD5275}" type="slidenum">
              <a:rPr kumimoji="0" lang="zh-TW" altLang="en-US"/>
              <a:pPr eaLnBrk="1" hangingPunct="1"/>
              <a:t>44</a:t>
            </a:fld>
            <a:endParaRPr kumimoji="0" lang="en-US" altLang="zh-TW"/>
          </a:p>
        </p:txBody>
      </p:sp>
      <p:sp>
        <p:nvSpPr>
          <p:cNvPr id="23556" name="Rectangle 2">
            <a:extLst>
              <a:ext uri="{FF2B5EF4-FFF2-40B4-BE49-F238E27FC236}">
                <a16:creationId xmlns:a16="http://schemas.microsoft.com/office/drawing/2014/main" id="{FD8958EA-ED3B-4F2E-87BB-D4903FC8276F}"/>
              </a:ext>
            </a:extLst>
          </p:cNvPr>
          <p:cNvSpPr>
            <a:spLocks noGrp="1" noChangeArrowheads="1"/>
          </p:cNvSpPr>
          <p:nvPr>
            <p:ph type="title"/>
          </p:nvPr>
        </p:nvSpPr>
        <p:spPr/>
        <p:txBody>
          <a:bodyPr/>
          <a:lstStyle/>
          <a:p>
            <a:pPr eaLnBrk="1" hangingPunct="1"/>
            <a:endParaRPr lang="zh-TW" altLang="en-US"/>
          </a:p>
        </p:txBody>
      </p:sp>
      <p:sp>
        <p:nvSpPr>
          <p:cNvPr id="23557" name="Rectangle 3">
            <a:extLst>
              <a:ext uri="{FF2B5EF4-FFF2-40B4-BE49-F238E27FC236}">
                <a16:creationId xmlns:a16="http://schemas.microsoft.com/office/drawing/2014/main" id="{51DC93C7-EAE4-4E23-8A76-5503321C42AF}"/>
              </a:ext>
            </a:extLst>
          </p:cNvPr>
          <p:cNvSpPr>
            <a:spLocks noGrp="1" noChangeArrowheads="1"/>
          </p:cNvSpPr>
          <p:nvPr>
            <p:ph type="body" idx="1"/>
          </p:nvPr>
        </p:nvSpPr>
        <p:spPr>
          <a:xfrm>
            <a:off x="107950" y="115888"/>
            <a:ext cx="8847138" cy="6481762"/>
          </a:xfrm>
        </p:spPr>
        <p:txBody>
          <a:bodyPr/>
          <a:lstStyle/>
          <a:p>
            <a:pPr eaLnBrk="1" hangingPunct="1">
              <a:lnSpc>
                <a:spcPct val="90000"/>
              </a:lnSpc>
            </a:pPr>
            <a:r>
              <a:rPr lang="en-US" altLang="zh-TW"/>
              <a:t>Fig. 5.21 shows the Fourier Spectrum (without shifting) of the image in Fig. 5.20(a), Fig. 5.22(a) and (b) shows the Fourier spectrum of </a:t>
            </a:r>
            <a:r>
              <a:rPr lang="en-US" altLang="zh-TW" i="1"/>
              <a:t>N</a:t>
            </a:r>
            <a:r>
              <a:rPr lang="en-US" altLang="zh-TW"/>
              <a:t>(</a:t>
            </a:r>
            <a:r>
              <a:rPr lang="en-US" altLang="zh-TW" i="1"/>
              <a:t>u</a:t>
            </a:r>
            <a:r>
              <a:rPr lang="en-US" altLang="zh-TW"/>
              <a:t>, </a:t>
            </a:r>
            <a:r>
              <a:rPr lang="en-US" altLang="zh-TW" i="1"/>
              <a:t>v</a:t>
            </a:r>
            <a:r>
              <a:rPr lang="en-US" altLang="zh-TW"/>
              <a:t>) and the corresponding noise interference pattern </a:t>
            </a:r>
            <a:r>
              <a:rPr lang="en-US" altLang="zh-TW" i="1"/>
              <a:t>        </a:t>
            </a:r>
            <a:r>
              <a:rPr lang="en-US" altLang="zh-TW"/>
              <a:t>, and Fig. 5.23 shows the processed image obtained by Eq. (5.4-13).</a:t>
            </a:r>
            <a:endParaRPr lang="zh-TW" altLang="en-US"/>
          </a:p>
        </p:txBody>
      </p:sp>
      <p:pic>
        <p:nvPicPr>
          <p:cNvPr id="23558" name="Picture 4">
            <a:extLst>
              <a:ext uri="{FF2B5EF4-FFF2-40B4-BE49-F238E27FC236}">
                <a16:creationId xmlns:a16="http://schemas.microsoft.com/office/drawing/2014/main" id="{4D25128A-22EA-4560-824C-F9773BA69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071688"/>
            <a:ext cx="6840538"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54" name="Object 5">
            <a:extLst>
              <a:ext uri="{FF2B5EF4-FFF2-40B4-BE49-F238E27FC236}">
                <a16:creationId xmlns:a16="http://schemas.microsoft.com/office/drawing/2014/main" id="{6269B0F3-182E-46FE-8CD3-CF5AFF259C01}"/>
              </a:ext>
            </a:extLst>
          </p:cNvPr>
          <p:cNvGraphicFramePr>
            <a:graphicFrameLocks noChangeAspect="1"/>
          </p:cNvGraphicFramePr>
          <p:nvPr/>
        </p:nvGraphicFramePr>
        <p:xfrm>
          <a:off x="3630613" y="1247775"/>
          <a:ext cx="1373187" cy="477838"/>
        </p:xfrm>
        <a:graphic>
          <a:graphicData uri="http://schemas.openxmlformats.org/presentationml/2006/ole">
            <mc:AlternateContent xmlns:mc="http://schemas.openxmlformats.org/markup-compatibility/2006">
              <mc:Choice xmlns:v="urn:schemas-microsoft-com:vml" Requires="v">
                <p:oleObj spid="_x0000_s23632" name="方程式" r:id="rId4" imgW="457200" imgH="203040" progId="Equation.3">
                  <p:embed/>
                </p:oleObj>
              </mc:Choice>
              <mc:Fallback>
                <p:oleObj name="方程式" r:id="rId4" imgW="457200" imgH="2030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0613" y="1247775"/>
                        <a:ext cx="1373187"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投影片編號版面配置區 3">
            <a:extLst>
              <a:ext uri="{FF2B5EF4-FFF2-40B4-BE49-F238E27FC236}">
                <a16:creationId xmlns:a16="http://schemas.microsoft.com/office/drawing/2014/main" id="{7834F133-E1D3-4492-8AA8-6C73584DC0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6EAB705B-42A8-4CDD-AB2A-8502E960ACB7}" type="slidenum">
              <a:rPr kumimoji="0" lang="zh-TW" altLang="en-US"/>
              <a:pPr eaLnBrk="1" hangingPunct="1"/>
              <a:t>45</a:t>
            </a:fld>
            <a:endParaRPr kumimoji="0" lang="en-US" altLang="zh-TW"/>
          </a:p>
        </p:txBody>
      </p:sp>
      <p:sp>
        <p:nvSpPr>
          <p:cNvPr id="69635" name="Rectangle 2">
            <a:extLst>
              <a:ext uri="{FF2B5EF4-FFF2-40B4-BE49-F238E27FC236}">
                <a16:creationId xmlns:a16="http://schemas.microsoft.com/office/drawing/2014/main" id="{6F68B49D-C375-4E52-A804-305D777ECC88}"/>
              </a:ext>
            </a:extLst>
          </p:cNvPr>
          <p:cNvSpPr>
            <a:spLocks noGrp="1" noChangeArrowheads="1"/>
          </p:cNvSpPr>
          <p:nvPr>
            <p:ph type="title"/>
          </p:nvPr>
        </p:nvSpPr>
        <p:spPr/>
        <p:txBody>
          <a:bodyPr/>
          <a:lstStyle/>
          <a:p>
            <a:pPr eaLnBrk="1" hangingPunct="1"/>
            <a:endParaRPr lang="zh-TW" altLang="en-US"/>
          </a:p>
        </p:txBody>
      </p:sp>
      <p:grpSp>
        <p:nvGrpSpPr>
          <p:cNvPr id="69636" name="Group 6">
            <a:extLst>
              <a:ext uri="{FF2B5EF4-FFF2-40B4-BE49-F238E27FC236}">
                <a16:creationId xmlns:a16="http://schemas.microsoft.com/office/drawing/2014/main" id="{81908269-BCC7-4E16-A3EA-CCF032DB7B92}"/>
              </a:ext>
            </a:extLst>
          </p:cNvPr>
          <p:cNvGrpSpPr>
            <a:grpSpLocks/>
          </p:cNvGrpSpPr>
          <p:nvPr/>
        </p:nvGrpSpPr>
        <p:grpSpPr bwMode="auto">
          <a:xfrm>
            <a:off x="468313" y="188913"/>
            <a:ext cx="8277225" cy="6624637"/>
            <a:chOff x="657" y="266"/>
            <a:chExt cx="4852" cy="4026"/>
          </a:xfrm>
        </p:grpSpPr>
        <p:pic>
          <p:nvPicPr>
            <p:cNvPr id="69637" name="Picture 4">
              <a:extLst>
                <a:ext uri="{FF2B5EF4-FFF2-40B4-BE49-F238E27FC236}">
                  <a16:creationId xmlns:a16="http://schemas.microsoft.com/office/drawing/2014/main" id="{AA7693D4-5BD5-44C4-9E6A-DB93CBF97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266"/>
              <a:ext cx="3226" cy="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5">
              <a:extLst>
                <a:ext uri="{FF2B5EF4-FFF2-40B4-BE49-F238E27FC236}">
                  <a16:creationId xmlns:a16="http://schemas.microsoft.com/office/drawing/2014/main" id="{FF26D961-4353-41D0-9173-B1887A46D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 y="2233"/>
              <a:ext cx="3173"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投影片編號版面配置區 3">
            <a:extLst>
              <a:ext uri="{FF2B5EF4-FFF2-40B4-BE49-F238E27FC236}">
                <a16:creationId xmlns:a16="http://schemas.microsoft.com/office/drawing/2014/main" id="{69B4FE20-2446-48BB-B06F-80656B59DA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3267AADC-07F3-4BA6-94EB-EF5814635662}" type="slidenum">
              <a:rPr kumimoji="0" lang="zh-TW" altLang="en-US"/>
              <a:pPr eaLnBrk="1" hangingPunct="1"/>
              <a:t>46</a:t>
            </a:fld>
            <a:endParaRPr kumimoji="0" lang="en-US" altLang="zh-TW"/>
          </a:p>
        </p:txBody>
      </p:sp>
      <p:sp>
        <p:nvSpPr>
          <p:cNvPr id="24587" name="Rectangle 2">
            <a:extLst>
              <a:ext uri="{FF2B5EF4-FFF2-40B4-BE49-F238E27FC236}">
                <a16:creationId xmlns:a16="http://schemas.microsoft.com/office/drawing/2014/main" id="{28F5FEA7-5AF3-4F1A-9A73-FA526DF9661B}"/>
              </a:ext>
            </a:extLst>
          </p:cNvPr>
          <p:cNvSpPr>
            <a:spLocks noGrp="1" noChangeArrowheads="1"/>
          </p:cNvSpPr>
          <p:nvPr>
            <p:ph type="title"/>
          </p:nvPr>
        </p:nvSpPr>
        <p:spPr/>
        <p:txBody>
          <a:bodyPr/>
          <a:lstStyle/>
          <a:p>
            <a:pPr eaLnBrk="1" hangingPunct="1"/>
            <a:r>
              <a:rPr lang="en-US" altLang="zh-TW"/>
              <a:t>Linear, Position-Invariant Degradations</a:t>
            </a:r>
            <a:endParaRPr lang="zh-TW" altLang="en-US"/>
          </a:p>
        </p:txBody>
      </p:sp>
      <mc:AlternateContent xmlns:mc="http://schemas.openxmlformats.org/markup-compatibility/2006">
        <mc:Choice xmlns:a14="http://schemas.microsoft.com/office/drawing/2010/main" Requires="a14">
          <p:sp>
            <p:nvSpPr>
              <p:cNvPr id="24588" name="Rectangle 3">
                <a:extLst>
                  <a:ext uri="{FF2B5EF4-FFF2-40B4-BE49-F238E27FC236}">
                    <a16:creationId xmlns:a16="http://schemas.microsoft.com/office/drawing/2014/main" id="{C8444C02-0688-49C7-AC11-359568A873F8}"/>
                  </a:ext>
                </a:extLst>
              </p:cNvPr>
              <p:cNvSpPr>
                <a:spLocks noGrp="1" noChangeArrowheads="1"/>
              </p:cNvSpPr>
              <p:nvPr>
                <p:ph type="body" idx="1"/>
              </p:nvPr>
            </p:nvSpPr>
            <p:spPr>
              <a:xfrm>
                <a:off x="107950" y="908050"/>
                <a:ext cx="8847138" cy="5949950"/>
              </a:xfrm>
            </p:spPr>
            <p:txBody>
              <a:bodyPr/>
              <a:lstStyle/>
              <a:p>
                <a:pPr eaLnBrk="1" hangingPunct="1">
                  <a:lnSpc>
                    <a:spcPct val="85000"/>
                  </a:lnSpc>
                  <a:spcBef>
                    <a:spcPct val="10000"/>
                  </a:spcBef>
                </a:pPr>
                <a:r>
                  <a:rPr lang="en-US" altLang="zh-TW" dirty="0"/>
                  <a:t>Referring the input-output relationship in Fig. 5.1,</a:t>
                </a:r>
              </a:p>
              <a:p>
                <a:pPr algn="r" eaLnBrk="1" hangingPunct="1">
                  <a:lnSpc>
                    <a:spcPct val="75000"/>
                  </a:lnSpc>
                  <a:spcBef>
                    <a:spcPct val="10000"/>
                  </a:spcBef>
                  <a:buFont typeface="Wingdings" panose="05000000000000000000" pitchFamily="2" charset="2"/>
                  <a:buNone/>
                </a:pPr>
                <a:r>
                  <a:rPr lang="en-US" altLang="zh-TW" dirty="0"/>
                  <a:t>(</a:t>
                </a:r>
                <a:r>
                  <a:rPr lang="en-US" altLang="zh-TW" sz="2400" dirty="0"/>
                  <a:t>5.5-1</a:t>
                </a:r>
                <a:r>
                  <a:rPr lang="en-US" altLang="zh-TW" dirty="0"/>
                  <a:t>)  </a:t>
                </a:r>
                <a:endParaRPr lang="en-US" altLang="zh-TW" i="1" dirty="0"/>
              </a:p>
              <a:p>
                <a:pPr lvl="1" eaLnBrk="1" hangingPunct="1">
                  <a:lnSpc>
                    <a:spcPct val="85000"/>
                  </a:lnSpc>
                  <a:spcBef>
                    <a:spcPct val="10000"/>
                  </a:spcBef>
                </a:pPr>
                <a14:m>
                  <m:oMath xmlns:m="http://schemas.openxmlformats.org/officeDocument/2006/math">
                    <m:r>
                      <a:rPr lang="en-US" altLang="zh-TW" i="1" dirty="0" smtClean="0">
                        <a:latin typeface="Cambria Math" panose="02040503050406030204" pitchFamily="18" charset="0"/>
                      </a:rPr>
                      <m:t>𝐻</m:t>
                    </m:r>
                  </m:oMath>
                </a14:m>
                <a:r>
                  <a:rPr lang="en-US" altLang="zh-TW" dirty="0"/>
                  <a:t> is linear if</a:t>
                </a:r>
              </a:p>
              <a:p>
                <a:pPr lvl="1" algn="r" eaLnBrk="1" hangingPunct="1">
                  <a:lnSpc>
                    <a:spcPct val="75000"/>
                  </a:lnSpc>
                  <a:spcBef>
                    <a:spcPct val="10000"/>
                  </a:spcBef>
                  <a:buFont typeface="Wingdings" panose="05000000000000000000" pitchFamily="2" charset="2"/>
                  <a:buNone/>
                </a:pPr>
                <a:r>
                  <a:rPr lang="en-US" altLang="zh-TW" dirty="0"/>
                  <a:t>(5.5-2)</a:t>
                </a:r>
              </a:p>
              <a:p>
                <a:pPr lvl="1" eaLnBrk="1" hangingPunct="1">
                  <a:lnSpc>
                    <a:spcPct val="85000"/>
                  </a:lnSpc>
                  <a:spcBef>
                    <a:spcPct val="10000"/>
                  </a:spcBef>
                  <a:buFont typeface="Wingdings" panose="05000000000000000000" pitchFamily="2" charset="2"/>
                  <a:buNone/>
                </a:pPr>
                <a:r>
                  <a:rPr lang="en-US" altLang="zh-TW" dirty="0"/>
                  <a:t>	where </a:t>
                </a:r>
                <a14:m>
                  <m:oMath xmlns:m="http://schemas.openxmlformats.org/officeDocument/2006/math">
                    <m:r>
                      <a:rPr lang="en-US" altLang="zh-TW" i="1" dirty="0" smtClean="0">
                        <a:latin typeface="Cambria Math" panose="02040503050406030204" pitchFamily="18" charset="0"/>
                      </a:rPr>
                      <m:t>𝑎</m:t>
                    </m:r>
                  </m:oMath>
                </a14:m>
                <a:r>
                  <a:rPr lang="en-US" altLang="zh-TW" dirty="0"/>
                  <a:t> and </a:t>
                </a:r>
                <a14:m>
                  <m:oMath xmlns:m="http://schemas.openxmlformats.org/officeDocument/2006/math">
                    <m:r>
                      <a:rPr lang="en-US" altLang="zh-TW" i="1" dirty="0" smtClean="0">
                        <a:latin typeface="Cambria Math" panose="02040503050406030204" pitchFamily="18" charset="0"/>
                      </a:rPr>
                      <m:t>𝑏</m:t>
                    </m:r>
                  </m:oMath>
                </a14:m>
                <a:r>
                  <a:rPr lang="en-US" altLang="zh-TW" dirty="0"/>
                  <a:t> are scalars and</a:t>
                </a:r>
                <a:r>
                  <a:rPr lang="en-US" altLang="zh-TW" i="1" dirty="0"/>
                  <a:t> </a:t>
                </a:r>
                <a14:m>
                  <m:oMath xmlns:m="http://schemas.openxmlformats.org/officeDocument/2006/math">
                    <m:r>
                      <a:rPr lang="en-US" altLang="zh-TW" i="1" dirty="0" smtClean="0">
                        <a:latin typeface="Cambria Math" panose="02040503050406030204" pitchFamily="18" charset="0"/>
                      </a:rPr>
                      <m:t>𝑓</m:t>
                    </m:r>
                    <m:r>
                      <a:rPr lang="en-US" altLang="zh-TW" i="1" baseline="-25000" dirty="0">
                        <a:latin typeface="Cambria Math" panose="02040503050406030204" pitchFamily="18" charset="0"/>
                      </a:rPr>
                      <m:t>1</m:t>
                    </m:r>
                    <m:r>
                      <a:rPr lang="en-US" altLang="zh-TW" i="1" dirty="0">
                        <a:latin typeface="Cambria Math" panose="02040503050406030204" pitchFamily="18" charset="0"/>
                      </a:rPr>
                      <m:t>(</m:t>
                    </m:r>
                    <m:r>
                      <a:rPr lang="en-US" altLang="zh-TW" i="1" dirty="0">
                        <a:latin typeface="Cambria Math" panose="02040503050406030204" pitchFamily="18" charset="0"/>
                      </a:rPr>
                      <m:t>𝑥</m:t>
                    </m:r>
                    <m:r>
                      <a:rPr lang="en-US" altLang="zh-TW" i="1" dirty="0">
                        <a:latin typeface="Cambria Math" panose="02040503050406030204" pitchFamily="18" charset="0"/>
                      </a:rPr>
                      <m:t>, </m:t>
                    </m:r>
                    <m:r>
                      <a:rPr lang="en-US" altLang="zh-TW" i="1" dirty="0">
                        <a:latin typeface="Cambria Math" panose="02040503050406030204" pitchFamily="18" charset="0"/>
                      </a:rPr>
                      <m:t>𝑦</m:t>
                    </m:r>
                    <m:r>
                      <a:rPr lang="en-US" altLang="zh-TW" i="1" dirty="0">
                        <a:latin typeface="Cambria Math" panose="02040503050406030204" pitchFamily="18" charset="0"/>
                      </a:rPr>
                      <m:t>) </m:t>
                    </m:r>
                  </m:oMath>
                </a14:m>
                <a:r>
                  <a:rPr lang="en-US" altLang="zh-TW" dirty="0"/>
                  <a:t>and </a:t>
                </a:r>
                <a14:m>
                  <m:oMath xmlns:m="http://schemas.openxmlformats.org/officeDocument/2006/math">
                    <m:r>
                      <a:rPr lang="en-US" altLang="zh-TW" i="1" dirty="0" smtClean="0">
                        <a:latin typeface="Cambria Math" panose="02040503050406030204" pitchFamily="18" charset="0"/>
                      </a:rPr>
                      <m:t>𝑓</m:t>
                    </m:r>
                    <m:r>
                      <a:rPr lang="en-US" altLang="zh-TW" i="1" baseline="-25000" dirty="0">
                        <a:latin typeface="Cambria Math" panose="02040503050406030204" pitchFamily="18" charset="0"/>
                      </a:rPr>
                      <m:t>2</m:t>
                    </m:r>
                    <m:r>
                      <a:rPr lang="en-US" altLang="zh-TW" i="1" dirty="0">
                        <a:latin typeface="Cambria Math" panose="02040503050406030204" pitchFamily="18" charset="0"/>
                      </a:rPr>
                      <m:t>(</m:t>
                    </m:r>
                    <m:r>
                      <a:rPr lang="en-US" altLang="zh-TW" i="1" dirty="0">
                        <a:latin typeface="Cambria Math" panose="02040503050406030204" pitchFamily="18" charset="0"/>
                      </a:rPr>
                      <m:t>𝑥</m:t>
                    </m:r>
                    <m:r>
                      <a:rPr lang="en-US" altLang="zh-TW" i="1" dirty="0">
                        <a:latin typeface="Cambria Math" panose="02040503050406030204" pitchFamily="18" charset="0"/>
                      </a:rPr>
                      <m:t>, </m:t>
                    </m:r>
                    <m:r>
                      <a:rPr lang="en-US" altLang="zh-TW" i="1" dirty="0">
                        <a:latin typeface="Cambria Math" panose="02040503050406030204" pitchFamily="18" charset="0"/>
                      </a:rPr>
                      <m:t>𝑦</m:t>
                    </m:r>
                    <m:r>
                      <a:rPr lang="en-US" altLang="zh-TW" i="1" dirty="0">
                        <a:latin typeface="Cambria Math" panose="02040503050406030204" pitchFamily="18" charset="0"/>
                      </a:rPr>
                      <m:t>) </m:t>
                    </m:r>
                  </m:oMath>
                </a14:m>
                <a:r>
                  <a:rPr lang="en-US" altLang="zh-TW" dirty="0"/>
                  <a:t>are any two input images.</a:t>
                </a:r>
              </a:p>
              <a:p>
                <a:pPr lvl="1" eaLnBrk="1" hangingPunct="1">
                  <a:lnSpc>
                    <a:spcPct val="85000"/>
                  </a:lnSpc>
                  <a:spcBef>
                    <a:spcPct val="10000"/>
                  </a:spcBef>
                </a:pPr>
                <a:r>
                  <a:rPr lang="en-US" altLang="zh-TW" dirty="0"/>
                  <a:t>If </a:t>
                </a:r>
                <a14:m>
                  <m:oMath xmlns:m="http://schemas.openxmlformats.org/officeDocument/2006/math">
                    <m:r>
                      <a:rPr lang="en-US" altLang="zh-TW" i="1" dirty="0" smtClean="0">
                        <a:latin typeface="Cambria Math" panose="02040503050406030204" pitchFamily="18" charset="0"/>
                      </a:rPr>
                      <m:t>𝑎</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𝑏</m:t>
                    </m:r>
                    <m:r>
                      <a:rPr lang="en-US" altLang="zh-TW" i="1" dirty="0" smtClean="0">
                        <a:latin typeface="Cambria Math" panose="02040503050406030204" pitchFamily="18" charset="0"/>
                      </a:rPr>
                      <m:t>=1</m:t>
                    </m:r>
                  </m:oMath>
                </a14:m>
                <a:r>
                  <a:rPr lang="en-US" altLang="zh-TW" dirty="0"/>
                  <a:t>, then the additivity property is:</a:t>
                </a:r>
              </a:p>
              <a:p>
                <a:pPr lvl="1" algn="r" eaLnBrk="1" hangingPunct="1">
                  <a:lnSpc>
                    <a:spcPct val="75000"/>
                  </a:lnSpc>
                  <a:spcBef>
                    <a:spcPct val="10000"/>
                  </a:spcBef>
                  <a:buFont typeface="Wingdings" panose="05000000000000000000" pitchFamily="2" charset="2"/>
                  <a:buNone/>
                </a:pPr>
                <a:r>
                  <a:rPr lang="en-US" altLang="zh-TW" dirty="0"/>
                  <a:t>(5.5-3)</a:t>
                </a:r>
              </a:p>
              <a:p>
                <a:pPr lvl="1" eaLnBrk="1" hangingPunct="1">
                  <a:lnSpc>
                    <a:spcPct val="85000"/>
                  </a:lnSpc>
                  <a:spcBef>
                    <a:spcPct val="10000"/>
                  </a:spcBef>
                </a:pPr>
                <a:r>
                  <a:rPr lang="en-US" altLang="zh-TW" dirty="0"/>
                  <a:t>If </a:t>
                </a:r>
                <a14:m>
                  <m:oMath xmlns:m="http://schemas.openxmlformats.org/officeDocument/2006/math">
                    <m:r>
                      <a:rPr lang="en-US" altLang="zh-TW" i="1" dirty="0" smtClean="0">
                        <a:latin typeface="Cambria Math" panose="02040503050406030204" pitchFamily="18" charset="0"/>
                      </a:rPr>
                      <m:t>𝑓</m:t>
                    </m:r>
                    <m:r>
                      <a:rPr lang="en-US" altLang="zh-TW" i="1" baseline="-25000" dirty="0">
                        <a:latin typeface="Cambria Math" panose="02040503050406030204" pitchFamily="18" charset="0"/>
                      </a:rPr>
                      <m:t>2</m:t>
                    </m:r>
                    <m:r>
                      <a:rPr lang="en-US" altLang="zh-TW" i="1" dirty="0">
                        <a:latin typeface="Cambria Math" panose="02040503050406030204" pitchFamily="18" charset="0"/>
                      </a:rPr>
                      <m:t>(</m:t>
                    </m:r>
                    <m:r>
                      <a:rPr lang="en-US" altLang="zh-TW" i="1" dirty="0">
                        <a:latin typeface="Cambria Math" panose="02040503050406030204" pitchFamily="18" charset="0"/>
                      </a:rPr>
                      <m:t>𝑥</m:t>
                    </m:r>
                    <m:r>
                      <a:rPr lang="en-US" altLang="zh-TW" i="1" dirty="0">
                        <a:latin typeface="Cambria Math" panose="02040503050406030204" pitchFamily="18" charset="0"/>
                      </a:rPr>
                      <m:t>, </m:t>
                    </m:r>
                    <m:r>
                      <a:rPr lang="en-US" altLang="zh-TW" i="1" dirty="0">
                        <a:latin typeface="Cambria Math" panose="02040503050406030204" pitchFamily="18" charset="0"/>
                      </a:rPr>
                      <m:t>𝑦</m:t>
                    </m:r>
                    <m:r>
                      <a:rPr lang="en-US" altLang="zh-TW" i="1" dirty="0">
                        <a:latin typeface="Cambria Math" panose="02040503050406030204" pitchFamily="18" charset="0"/>
                      </a:rPr>
                      <m:t>)=0</m:t>
                    </m:r>
                  </m:oMath>
                </a14:m>
                <a:r>
                  <a:rPr lang="en-US" altLang="zh-TW" dirty="0"/>
                  <a:t>, the homogeneity property is:</a:t>
                </a:r>
              </a:p>
              <a:p>
                <a:pPr lvl="1" algn="r" eaLnBrk="1" hangingPunct="1">
                  <a:lnSpc>
                    <a:spcPct val="75000"/>
                  </a:lnSpc>
                  <a:spcBef>
                    <a:spcPct val="10000"/>
                  </a:spcBef>
                  <a:buFont typeface="Wingdings" panose="05000000000000000000" pitchFamily="2" charset="2"/>
                  <a:buNone/>
                </a:pPr>
                <a:r>
                  <a:rPr lang="en-US" altLang="zh-TW" dirty="0"/>
                  <a:t>(5.5-4)</a:t>
                </a:r>
              </a:p>
              <a:p>
                <a:pPr eaLnBrk="1" hangingPunct="1">
                  <a:lnSpc>
                    <a:spcPct val="85000"/>
                  </a:lnSpc>
                  <a:spcBef>
                    <a:spcPct val="10000"/>
                  </a:spcBef>
                </a:pPr>
                <a14:m>
                  <m:oMath xmlns:m="http://schemas.openxmlformats.org/officeDocument/2006/math">
                    <m:r>
                      <a:rPr lang="en-US" altLang="zh-TW" i="1" dirty="0" smtClean="0">
                        <a:latin typeface="Cambria Math" panose="02040503050406030204" pitchFamily="18" charset="0"/>
                      </a:rPr>
                      <m:t>𝐻</m:t>
                    </m:r>
                  </m:oMath>
                </a14:m>
                <a:r>
                  <a:rPr lang="en-US" altLang="zh-TW" dirty="0"/>
                  <a:t> is position-invariant if</a:t>
                </a:r>
                <a:endParaRPr lang="zh-TW" altLang="en-US" dirty="0"/>
              </a:p>
              <a:p>
                <a:pPr algn="r" eaLnBrk="1" hangingPunct="1">
                  <a:lnSpc>
                    <a:spcPct val="75000"/>
                  </a:lnSpc>
                  <a:spcBef>
                    <a:spcPct val="10000"/>
                  </a:spcBef>
                  <a:buFont typeface="Wingdings" panose="05000000000000000000" pitchFamily="2" charset="2"/>
                  <a:buNone/>
                </a:pPr>
                <a:r>
                  <a:rPr lang="en-US" altLang="zh-TW" dirty="0"/>
                  <a:t>(</a:t>
                </a:r>
                <a:r>
                  <a:rPr lang="en-US" altLang="zh-TW" sz="2400" dirty="0"/>
                  <a:t>5.5-5</a:t>
                </a:r>
                <a:r>
                  <a:rPr lang="en-US" altLang="zh-TW" dirty="0"/>
                  <a:t>)</a:t>
                </a:r>
              </a:p>
              <a:p>
                <a:pPr eaLnBrk="1" hangingPunct="1">
                  <a:lnSpc>
                    <a:spcPct val="85000"/>
                  </a:lnSpc>
                  <a:spcBef>
                    <a:spcPct val="10000"/>
                  </a:spcBef>
                  <a:buFont typeface="Wingdings" panose="05000000000000000000" pitchFamily="2" charset="2"/>
                  <a:buNone/>
                </a:pPr>
                <a:r>
                  <a:rPr lang="zh-TW" altLang="en-US" dirty="0"/>
                  <a:t>	</a:t>
                </a:r>
                <a:r>
                  <a:rPr lang="en-US" altLang="zh-TW" dirty="0"/>
                  <a:t>for any </a:t>
                </a:r>
                <a14:m>
                  <m:oMath xmlns:m="http://schemas.openxmlformats.org/officeDocument/2006/math">
                    <m:r>
                      <a:rPr lang="en-US" altLang="zh-TW" i="1" dirty="0" smtClean="0">
                        <a:latin typeface="Cambria Math" panose="02040503050406030204" pitchFamily="18" charset="0"/>
                      </a:rPr>
                      <m:t>𝑓</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 </m:t>
                    </m:r>
                  </m:oMath>
                </a14:m>
                <a:r>
                  <a:rPr lang="en-US" altLang="zh-TW" dirty="0"/>
                  <a:t>and any </a:t>
                </a:r>
                <a14:m>
                  <m:oMath xmlns:m="http://schemas.openxmlformats.org/officeDocument/2006/math">
                    <m:r>
                      <a:rPr lang="zh-TW" altLang="en-US" i="1" smtClean="0">
                        <a:latin typeface="Cambria Math" panose="02040503050406030204" pitchFamily="18" charset="0"/>
                      </a:rPr>
                      <m:t>𝛼</m:t>
                    </m:r>
                  </m:oMath>
                </a14:m>
                <a:r>
                  <a:rPr lang="en-US" altLang="zh-TW" dirty="0"/>
                  <a:t> and </a:t>
                </a:r>
                <a14:m>
                  <m:oMath xmlns:m="http://schemas.openxmlformats.org/officeDocument/2006/math">
                    <m:r>
                      <a:rPr lang="zh-TW" altLang="en-US" i="1" smtClean="0">
                        <a:latin typeface="Cambria Math" panose="02040503050406030204" pitchFamily="18" charset="0"/>
                      </a:rPr>
                      <m:t>𝛽</m:t>
                    </m:r>
                  </m:oMath>
                </a14:m>
                <a:r>
                  <a:rPr lang="en-US" altLang="zh-TW" dirty="0"/>
                  <a:t>.</a:t>
                </a:r>
                <a:endParaRPr lang="zh-TW" altLang="en-US" dirty="0"/>
              </a:p>
              <a:p>
                <a:pPr eaLnBrk="1" hangingPunct="1">
                  <a:lnSpc>
                    <a:spcPct val="85000"/>
                  </a:lnSpc>
                  <a:spcBef>
                    <a:spcPct val="10000"/>
                  </a:spcBef>
                </a:pPr>
                <a14:m>
                  <m:oMath xmlns:m="http://schemas.openxmlformats.org/officeDocument/2006/math">
                    <m:r>
                      <a:rPr lang="en-US" altLang="zh-TW" i="1" dirty="0" smtClean="0">
                        <a:latin typeface="Cambria Math" panose="02040503050406030204" pitchFamily="18" charset="0"/>
                      </a:rPr>
                      <m:t>𝑓</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m:t>
                    </m:r>
                  </m:oMath>
                </a14:m>
                <a:r>
                  <a:rPr lang="en-US" altLang="zh-TW" dirty="0"/>
                  <a:t> can be expressed in terms of a continuous impulse function:</a:t>
                </a:r>
              </a:p>
              <a:p>
                <a:pPr algn="r" eaLnBrk="1" hangingPunct="1">
                  <a:lnSpc>
                    <a:spcPct val="85000"/>
                  </a:lnSpc>
                  <a:spcBef>
                    <a:spcPct val="10000"/>
                  </a:spcBef>
                  <a:buFont typeface="Wingdings" panose="05000000000000000000" pitchFamily="2" charset="2"/>
                  <a:buNone/>
                </a:pPr>
                <a:r>
                  <a:rPr lang="en-US" altLang="zh-TW" dirty="0"/>
                  <a:t>(</a:t>
                </a:r>
                <a:r>
                  <a:rPr lang="en-US" altLang="zh-TW" sz="2400" dirty="0"/>
                  <a:t>5.5-6</a:t>
                </a:r>
                <a:r>
                  <a:rPr lang="en-US" altLang="zh-TW" dirty="0"/>
                  <a:t>)   </a:t>
                </a:r>
                <a:endParaRPr lang="en-US" altLang="zh-TW" i="1" dirty="0"/>
              </a:p>
            </p:txBody>
          </p:sp>
        </mc:Choice>
        <mc:Fallback>
          <p:sp>
            <p:nvSpPr>
              <p:cNvPr id="24588" name="Rectangle 3">
                <a:extLst>
                  <a:ext uri="{FF2B5EF4-FFF2-40B4-BE49-F238E27FC236}">
                    <a16:creationId xmlns:a16="http://schemas.microsoft.com/office/drawing/2014/main" id="{C8444C02-0688-49C7-AC11-359568A873F8}"/>
                  </a:ext>
                </a:extLst>
              </p:cNvPr>
              <p:cNvSpPr>
                <a:spLocks noGrp="1" noRot="1" noChangeAspect="1" noMove="1" noResize="1" noEditPoints="1" noAdjustHandles="1" noChangeArrowheads="1" noChangeShapeType="1" noTextEdit="1"/>
              </p:cNvSpPr>
              <p:nvPr>
                <p:ph type="body" idx="1"/>
              </p:nvPr>
            </p:nvSpPr>
            <p:spPr>
              <a:xfrm>
                <a:off x="107950" y="908050"/>
                <a:ext cx="8847138" cy="5949950"/>
              </a:xfrm>
              <a:blipFill>
                <a:blip r:embed="rId2"/>
                <a:stretch>
                  <a:fillRect l="-1378" t="-2869" r="-544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578" name="Object 4">
                <a:extLst>
                  <a:ext uri="{FF2B5EF4-FFF2-40B4-BE49-F238E27FC236}">
                    <a16:creationId xmlns:a16="http://schemas.microsoft.com/office/drawing/2014/main" id="{A9967859-16AB-4D54-9572-DD9507685876}"/>
                  </a:ext>
                </a:extLst>
              </p:cNvPr>
              <p:cNvSpPr txBox="1"/>
              <p:nvPr/>
            </p:nvSpPr>
            <p:spPr bwMode="auto">
              <a:xfrm>
                <a:off x="1270000" y="1209675"/>
                <a:ext cx="4398963" cy="512763"/>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𝑔</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𝐻</m:t>
                      </m:r>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𝑓</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𝜂</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24578" name="Object 4">
                <a:extLst>
                  <a:ext uri="{FF2B5EF4-FFF2-40B4-BE49-F238E27FC236}">
                    <a16:creationId xmlns:a16="http://schemas.microsoft.com/office/drawing/2014/main" id="{A9967859-16AB-4D54-9572-DD9507685876}"/>
                  </a:ext>
                </a:extLst>
              </p:cNvPr>
              <p:cNvSpPr txBox="1">
                <a:spLocks noRot="1" noChangeAspect="1" noMove="1" noResize="1" noEditPoints="1" noAdjustHandles="1" noChangeArrowheads="1" noChangeShapeType="1" noTextEdit="1"/>
              </p:cNvSpPr>
              <p:nvPr/>
            </p:nvSpPr>
            <p:spPr bwMode="auto">
              <a:xfrm>
                <a:off x="1270000" y="1209675"/>
                <a:ext cx="4398963" cy="512763"/>
              </a:xfrm>
              <a:prstGeom prst="rect">
                <a:avLst/>
              </a:prstGeom>
              <a:blipFill>
                <a:blip r:embed="rId3"/>
                <a:stretch>
                  <a:fillRect b="-7059"/>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579" name="Object 5">
                <a:extLst>
                  <a:ext uri="{FF2B5EF4-FFF2-40B4-BE49-F238E27FC236}">
                    <a16:creationId xmlns:a16="http://schemas.microsoft.com/office/drawing/2014/main" id="{941EFBF3-BF38-4E81-B0B2-CDC26B37B86D}"/>
                  </a:ext>
                </a:extLst>
              </p:cNvPr>
              <p:cNvSpPr txBox="1"/>
              <p:nvPr/>
            </p:nvSpPr>
            <p:spPr bwMode="auto">
              <a:xfrm>
                <a:off x="633057" y="1920346"/>
                <a:ext cx="7635056" cy="446088"/>
              </a:xfrm>
              <a:prstGeom prst="rect">
                <a:avLst/>
              </a:prstGeom>
              <a:noFill/>
              <a:ln>
                <a:noFill/>
              </a:ln>
              <a:effec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𝐻</m:t>
                      </m:r>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𝑎</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2</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𝑎𝐻</m:t>
                      </m:r>
                      <m:d>
                        <m:dPr>
                          <m:begChr m:val="["/>
                          <m:endChr m:val="]"/>
                          <m:ctrlPr>
                            <a:rPr lang="zh-TW" altLang="en-US" sz="2400" i="1">
                              <a:solidFill>
                                <a:srgbClr val="000000"/>
                              </a:solidFill>
                              <a:latin typeface="Cambria Math" panose="02040503050406030204" pitchFamily="18" charset="0"/>
                            </a:rPr>
                          </m:ctrlPr>
                        </m:dPr>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𝑏𝐻</m:t>
                      </m:r>
                      <m:d>
                        <m:dPr>
                          <m:begChr m:val="["/>
                          <m:endChr m:val="]"/>
                          <m:ctrlPr>
                            <a:rPr lang="zh-TW" altLang="en-US" sz="2400" i="1">
                              <a:solidFill>
                                <a:srgbClr val="000000"/>
                              </a:solidFill>
                              <a:latin typeface="Cambria Math" panose="02040503050406030204" pitchFamily="18" charset="0"/>
                            </a:rPr>
                          </m:ctrlPr>
                        </m:dPr>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2</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d>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xmlns="">
          <p:sp>
            <p:nvSpPr>
              <p:cNvPr id="24579" name="Object 5">
                <a:extLst>
                  <a:ext uri="{FF2B5EF4-FFF2-40B4-BE49-F238E27FC236}">
                    <a16:creationId xmlns:a16="http://schemas.microsoft.com/office/drawing/2014/main" id="{941EFBF3-BF38-4E81-B0B2-CDC26B37B86D}"/>
                  </a:ext>
                </a:extLst>
              </p:cNvPr>
              <p:cNvSpPr txBox="1">
                <a:spLocks noRot="1" noChangeAspect="1" noMove="1" noResize="1" noEditPoints="1" noAdjustHandles="1" noChangeArrowheads="1" noChangeShapeType="1" noTextEdit="1"/>
              </p:cNvSpPr>
              <p:nvPr/>
            </p:nvSpPr>
            <p:spPr bwMode="auto">
              <a:xfrm>
                <a:off x="633057" y="1920346"/>
                <a:ext cx="7635056" cy="446088"/>
              </a:xfrm>
              <a:prstGeom prst="rect">
                <a:avLst/>
              </a:prstGeom>
              <a:blipFill>
                <a:blip r:embed="rId5"/>
                <a:stretch>
                  <a:fillRect b="-24658"/>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580" name="Object 6">
                <a:extLst>
                  <a:ext uri="{FF2B5EF4-FFF2-40B4-BE49-F238E27FC236}">
                    <a16:creationId xmlns:a16="http://schemas.microsoft.com/office/drawing/2014/main" id="{BEEA04B5-78FF-4212-8133-6E603286099B}"/>
                  </a:ext>
                </a:extLst>
              </p:cNvPr>
              <p:cNvSpPr txBox="1"/>
              <p:nvPr/>
            </p:nvSpPr>
            <p:spPr bwMode="auto">
              <a:xfrm>
                <a:off x="723106" y="3231754"/>
                <a:ext cx="6551613" cy="477837"/>
              </a:xfrm>
              <a:prstGeom prst="rect">
                <a:avLst/>
              </a:prstGeom>
              <a:noFill/>
              <a:ln>
                <a:noFill/>
              </a:ln>
              <a:effectLst/>
            </p:spPr>
            <p:txBody>
              <a:bodyPr>
                <a:normAutofit fontScale="92500"/>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𝐻</m:t>
                      </m:r>
                      <m:d>
                        <m:dPr>
                          <m:begChr m:val="["/>
                          <m:endChr m:val="]"/>
                          <m:ctrlPr>
                            <a:rPr lang="zh-TW" altLang="en-US" sz="2400" i="1">
                              <a:solidFill>
                                <a:srgbClr val="000000"/>
                              </a:solidFill>
                              <a:latin typeface="Cambria Math" panose="02040503050406030204" pitchFamily="18" charset="0"/>
                            </a:rPr>
                          </m:ctrlPr>
                        </m:dPr>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2</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𝐻</m:t>
                      </m:r>
                      <m:d>
                        <m:dPr>
                          <m:begChr m:val="["/>
                          <m:endChr m:val="]"/>
                          <m:ctrlPr>
                            <a:rPr lang="zh-TW" altLang="en-US" sz="2400" i="1">
                              <a:solidFill>
                                <a:srgbClr val="000000"/>
                              </a:solidFill>
                              <a:latin typeface="Cambria Math" panose="02040503050406030204" pitchFamily="18" charset="0"/>
                            </a:rPr>
                          </m:ctrlPr>
                        </m:dPr>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𝐻</m:t>
                      </m:r>
                      <m:d>
                        <m:dPr>
                          <m:begChr m:val="["/>
                          <m:endChr m:val="]"/>
                          <m:ctrlPr>
                            <a:rPr lang="zh-TW" altLang="en-US" sz="2400" i="1">
                              <a:solidFill>
                                <a:srgbClr val="000000"/>
                              </a:solidFill>
                              <a:latin typeface="Cambria Math" panose="02040503050406030204" pitchFamily="18" charset="0"/>
                            </a:rPr>
                          </m:ctrlPr>
                        </m:dPr>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2</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d>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xmlns="">
          <p:sp>
            <p:nvSpPr>
              <p:cNvPr id="24580" name="Object 6">
                <a:extLst>
                  <a:ext uri="{FF2B5EF4-FFF2-40B4-BE49-F238E27FC236}">
                    <a16:creationId xmlns:a16="http://schemas.microsoft.com/office/drawing/2014/main" id="{BEEA04B5-78FF-4212-8133-6E603286099B}"/>
                  </a:ext>
                </a:extLst>
              </p:cNvPr>
              <p:cNvSpPr txBox="1">
                <a:spLocks noRot="1" noChangeAspect="1" noMove="1" noResize="1" noEditPoints="1" noAdjustHandles="1" noChangeArrowheads="1" noChangeShapeType="1" noTextEdit="1"/>
              </p:cNvSpPr>
              <p:nvPr/>
            </p:nvSpPr>
            <p:spPr bwMode="auto">
              <a:xfrm>
                <a:off x="723106" y="3231754"/>
                <a:ext cx="6551613" cy="477837"/>
              </a:xfrm>
              <a:prstGeom prst="rect">
                <a:avLst/>
              </a:prstGeom>
              <a:blipFill>
                <a:blip r:embed="rId6"/>
                <a:stretch>
                  <a:fillRect b="-6329"/>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581" name="Object 7">
                <a:extLst>
                  <a:ext uri="{FF2B5EF4-FFF2-40B4-BE49-F238E27FC236}">
                    <a16:creationId xmlns:a16="http://schemas.microsoft.com/office/drawing/2014/main" id="{9EEF1639-79FC-42DA-968A-26337E6E2F38}"/>
                  </a:ext>
                </a:extLst>
              </p:cNvPr>
              <p:cNvSpPr txBox="1"/>
              <p:nvPr/>
            </p:nvSpPr>
            <p:spPr bwMode="auto">
              <a:xfrm>
                <a:off x="921866" y="3913718"/>
                <a:ext cx="3882702" cy="433388"/>
              </a:xfrm>
              <a:prstGeom prst="rect">
                <a:avLst/>
              </a:prstGeom>
              <a:noFill/>
              <a:ln>
                <a:noFill/>
              </a:ln>
              <a:effec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𝐻</m:t>
                      </m:r>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𝑎</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𝑎𝐻</m:t>
                      </m:r>
                      <m:d>
                        <m:dPr>
                          <m:begChr m:val="["/>
                          <m:endChr m:val="]"/>
                          <m:ctrlPr>
                            <a:rPr lang="zh-TW" altLang="en-US" sz="2400" i="1">
                              <a:solidFill>
                                <a:srgbClr val="000000"/>
                              </a:solidFill>
                              <a:latin typeface="Cambria Math" panose="02040503050406030204" pitchFamily="18" charset="0"/>
                            </a:rPr>
                          </m:ctrlPr>
                        </m:dPr>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𝑓</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d>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xmlns="">
          <p:sp>
            <p:nvSpPr>
              <p:cNvPr id="24581" name="Object 7">
                <a:extLst>
                  <a:ext uri="{FF2B5EF4-FFF2-40B4-BE49-F238E27FC236}">
                    <a16:creationId xmlns:a16="http://schemas.microsoft.com/office/drawing/2014/main" id="{9EEF1639-79FC-42DA-968A-26337E6E2F38}"/>
                  </a:ext>
                </a:extLst>
              </p:cNvPr>
              <p:cNvSpPr txBox="1">
                <a:spLocks noRot="1" noChangeAspect="1" noMove="1" noResize="1" noEditPoints="1" noAdjustHandles="1" noChangeArrowheads="1" noChangeShapeType="1" noTextEdit="1"/>
              </p:cNvSpPr>
              <p:nvPr/>
            </p:nvSpPr>
            <p:spPr bwMode="auto">
              <a:xfrm>
                <a:off x="921866" y="3913718"/>
                <a:ext cx="3882702" cy="433388"/>
              </a:xfrm>
              <a:prstGeom prst="rect">
                <a:avLst/>
              </a:prstGeom>
              <a:blipFill>
                <a:blip r:embed="rId7"/>
                <a:stretch>
                  <a:fillRect b="-28169"/>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582" name="Object 8">
                <a:extLst>
                  <a:ext uri="{FF2B5EF4-FFF2-40B4-BE49-F238E27FC236}">
                    <a16:creationId xmlns:a16="http://schemas.microsoft.com/office/drawing/2014/main" id="{81AB1CC0-1281-45A8-9DDD-16A9C6FEFF6E}"/>
                  </a:ext>
                </a:extLst>
              </p:cNvPr>
              <p:cNvSpPr txBox="1"/>
              <p:nvPr/>
            </p:nvSpPr>
            <p:spPr bwMode="auto">
              <a:xfrm>
                <a:off x="733424" y="4663547"/>
                <a:ext cx="5472113" cy="531812"/>
              </a:xfrm>
              <a:prstGeom prst="rect">
                <a:avLst/>
              </a:prstGeom>
              <a:noFill/>
              <a:ln>
                <a:noFill/>
              </a:ln>
              <a:effec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𝐻</m:t>
                      </m:r>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𝑓</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𝛼</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𝛽</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𝑔</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𝛼</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𝛽</m:t>
                          </m:r>
                        </m:e>
                      </m:d>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xmlns="">
          <p:sp>
            <p:nvSpPr>
              <p:cNvPr id="24582" name="Object 8">
                <a:extLst>
                  <a:ext uri="{FF2B5EF4-FFF2-40B4-BE49-F238E27FC236}">
                    <a16:creationId xmlns:a16="http://schemas.microsoft.com/office/drawing/2014/main" id="{81AB1CC0-1281-45A8-9DDD-16A9C6FEFF6E}"/>
                  </a:ext>
                </a:extLst>
              </p:cNvPr>
              <p:cNvSpPr txBox="1">
                <a:spLocks noRot="1" noChangeAspect="1" noMove="1" noResize="1" noEditPoints="1" noAdjustHandles="1" noChangeArrowheads="1" noChangeShapeType="1" noTextEdit="1"/>
              </p:cNvSpPr>
              <p:nvPr/>
            </p:nvSpPr>
            <p:spPr bwMode="auto">
              <a:xfrm>
                <a:off x="733424" y="4663547"/>
                <a:ext cx="5472113" cy="531812"/>
              </a:xfrm>
              <a:prstGeom prst="rect">
                <a:avLst/>
              </a:prstGeom>
              <a:blipFill>
                <a:blip r:embed="rId8"/>
                <a:stretch>
                  <a:fillRect b="-4598"/>
                </a:stretch>
              </a:blipFill>
              <a:ln>
                <a:noFill/>
              </a:ln>
              <a:effec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583" name="Object 9">
                <a:extLst>
                  <a:ext uri="{FF2B5EF4-FFF2-40B4-BE49-F238E27FC236}">
                    <a16:creationId xmlns:a16="http://schemas.microsoft.com/office/drawing/2014/main" id="{0C390E28-D134-49BE-8923-35ACDF323CA8}"/>
                  </a:ext>
                </a:extLst>
              </p:cNvPr>
              <p:cNvSpPr txBox="1"/>
              <p:nvPr/>
            </p:nvSpPr>
            <p:spPr bwMode="auto">
              <a:xfrm>
                <a:off x="633057" y="5996516"/>
                <a:ext cx="7200900" cy="763587"/>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𝑓</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nary>
                        <m:naryPr>
                          <m:ctrlPr>
                            <a:rPr lang="zh-TW" altLang="en-US" sz="2400" i="1">
                              <a:solidFill>
                                <a:srgbClr val="000000"/>
                              </a:solidFill>
                              <a:latin typeface="Cambria Math" panose="02040503050406030204" pitchFamily="18" charset="0"/>
                            </a:rPr>
                          </m:ctrlPr>
                        </m:naryPr>
                        <m:sub>
                          <m:r>
                            <a:rPr lang="zh-TW" altLang="en-US" sz="2400" i="1">
                              <a:solidFill>
                                <a:srgbClr val="000000"/>
                              </a:solidFill>
                              <a:latin typeface="Cambria Math" panose="02040503050406030204" pitchFamily="18" charset="0"/>
                            </a:rPr>
                            <m:t>−∞</m:t>
                          </m:r>
                        </m:sub>
                        <m:sup>
                          <m: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sup>
                        <m:e>
                          <m:nary>
                            <m:naryPr>
                              <m:ctrlPr>
                                <a:rPr lang="zh-TW" altLang="en-US" sz="2400" i="1">
                                  <a:solidFill>
                                    <a:srgbClr val="000000"/>
                                  </a:solidFill>
                                  <a:latin typeface="Cambria Math" panose="02040503050406030204" pitchFamily="18" charset="0"/>
                                </a:rPr>
                              </m:ctrlPr>
                            </m:naryPr>
                            <m:sub>
                              <m:r>
                                <a:rPr lang="zh-TW" altLang="en-US" sz="2400" i="1">
                                  <a:solidFill>
                                    <a:srgbClr val="000000"/>
                                  </a:solidFill>
                                  <a:latin typeface="Cambria Math" panose="02040503050406030204" pitchFamily="18" charset="0"/>
                                </a:rPr>
                                <m:t>−∞</m:t>
                              </m:r>
                            </m:sub>
                            <m:sup>
                              <m: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sup>
                            <m:e>
                              <m:r>
                                <a:rPr lang="zh-TW" altLang="en-US" sz="2400" i="1">
                                  <a:solidFill>
                                    <a:srgbClr val="000000"/>
                                  </a:solidFill>
                                  <a:latin typeface="Cambria Math" panose="02040503050406030204" pitchFamily="18" charset="0"/>
                                </a:rPr>
                                <m:t>𝑓</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𝛼</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𝛽</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𝛿</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𝛼</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𝛽</m:t>
                              </m:r>
                              <m:r>
                                <a:rPr lang="zh-TW" altLang="en-US" sz="2400" i="1">
                                  <a:solidFill>
                                    <a:srgbClr val="000000"/>
                                  </a:solidFill>
                                  <a:latin typeface="Cambria Math" panose="02040503050406030204" pitchFamily="18" charset="0"/>
                                </a:rPr>
                                <m:t>)</m:t>
                              </m:r>
                              <m: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𝑑</m:t>
                              </m:r>
                            </m:e>
                          </m:nary>
                        </m:e>
                      </m:nary>
                      <m:r>
                        <a:rPr lang="zh-TW" altLang="en-US" sz="2400" i="1">
                          <a:solidFill>
                            <a:srgbClr val="000000"/>
                          </a:solidFill>
                          <a:latin typeface="Cambria Math" panose="02040503050406030204" pitchFamily="18" charset="0"/>
                        </a:rPr>
                        <m:t>𝛼</m:t>
                      </m:r>
                      <m: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𝑑</m:t>
                      </m:r>
                      <m:r>
                        <a:rPr lang="zh-TW" altLang="en-US" sz="2400" i="1">
                          <a:solidFill>
                            <a:srgbClr val="000000"/>
                          </a:solidFill>
                          <a:latin typeface="Cambria Math" panose="02040503050406030204" pitchFamily="18" charset="0"/>
                        </a:rPr>
                        <m:t>𝛽</m:t>
                      </m:r>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24583" name="Object 9">
                <a:extLst>
                  <a:ext uri="{FF2B5EF4-FFF2-40B4-BE49-F238E27FC236}">
                    <a16:creationId xmlns:a16="http://schemas.microsoft.com/office/drawing/2014/main" id="{0C390E28-D134-49BE-8923-35ACDF323CA8}"/>
                  </a:ext>
                </a:extLst>
              </p:cNvPr>
              <p:cNvSpPr txBox="1">
                <a:spLocks noRot="1" noChangeAspect="1" noMove="1" noResize="1" noEditPoints="1" noAdjustHandles="1" noChangeArrowheads="1" noChangeShapeType="1" noTextEdit="1"/>
              </p:cNvSpPr>
              <p:nvPr/>
            </p:nvSpPr>
            <p:spPr bwMode="auto">
              <a:xfrm>
                <a:off x="633057" y="5996516"/>
                <a:ext cx="7200900" cy="763587"/>
              </a:xfrm>
              <a:prstGeom prst="rect">
                <a:avLst/>
              </a:prstGeom>
              <a:blipFill>
                <a:blip r:embed="rId9"/>
                <a:stretch>
                  <a:fillRect b="-7200"/>
                </a:stretch>
              </a:blipFill>
              <a:ln>
                <a:noFill/>
              </a:ln>
              <a:effectLst/>
              <a:extLst/>
            </p:spPr>
            <p:txBody>
              <a:bodyPr/>
              <a:lstStyle/>
              <a:p>
                <a:r>
                  <a:rPr lang="zh-TW"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投影片編號版面配置區 3">
            <a:extLst>
              <a:ext uri="{FF2B5EF4-FFF2-40B4-BE49-F238E27FC236}">
                <a16:creationId xmlns:a16="http://schemas.microsoft.com/office/drawing/2014/main" id="{5A3188C1-C517-43E2-9583-349A375C06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964F4A71-841D-4F02-A85B-69B3B4BD75B2}" type="slidenum">
              <a:rPr kumimoji="0" lang="zh-TW" altLang="en-US"/>
              <a:pPr eaLnBrk="1" hangingPunct="1"/>
              <a:t>47</a:t>
            </a:fld>
            <a:endParaRPr kumimoji="0" lang="en-US" altLang="zh-TW"/>
          </a:p>
        </p:txBody>
      </p:sp>
      <p:sp>
        <p:nvSpPr>
          <p:cNvPr id="25610" name="Rectangle 2">
            <a:extLst>
              <a:ext uri="{FF2B5EF4-FFF2-40B4-BE49-F238E27FC236}">
                <a16:creationId xmlns:a16="http://schemas.microsoft.com/office/drawing/2014/main" id="{B819C524-DCC3-40CC-8F7C-0CC6FB8B598C}"/>
              </a:ext>
            </a:extLst>
          </p:cNvPr>
          <p:cNvSpPr>
            <a:spLocks noGrp="1" noChangeArrowheads="1"/>
          </p:cNvSpPr>
          <p:nvPr>
            <p:ph type="title"/>
          </p:nvPr>
        </p:nvSpPr>
        <p:spPr/>
        <p:txBody>
          <a:bodyPr/>
          <a:lstStyle/>
          <a:p>
            <a:pPr eaLnBrk="1" hangingPunct="1"/>
            <a:endParaRPr lang="en-US" altLang="zh-TW"/>
          </a:p>
        </p:txBody>
      </p:sp>
      <mc:AlternateContent xmlns:mc="http://schemas.openxmlformats.org/markup-compatibility/2006">
        <mc:Choice xmlns:a14="http://schemas.microsoft.com/office/drawing/2010/main" Requires="a14">
          <p:sp>
            <p:nvSpPr>
              <p:cNvPr id="25611" name="Rectangle 3">
                <a:extLst>
                  <a:ext uri="{FF2B5EF4-FFF2-40B4-BE49-F238E27FC236}">
                    <a16:creationId xmlns:a16="http://schemas.microsoft.com/office/drawing/2014/main" id="{BF84742F-90A8-4171-AD5F-FE1D7AFCDEEB}"/>
                  </a:ext>
                </a:extLst>
              </p:cNvPr>
              <p:cNvSpPr>
                <a:spLocks noGrp="1" noChangeArrowheads="1"/>
              </p:cNvSpPr>
              <p:nvPr>
                <p:ph type="body" idx="1"/>
              </p:nvPr>
            </p:nvSpPr>
            <p:spPr>
              <a:xfrm>
                <a:off x="107950" y="34925"/>
                <a:ext cx="8847138" cy="6823075"/>
              </a:xfrm>
              <a:noFill/>
            </p:spPr>
            <p:txBody>
              <a:bodyPr/>
              <a:lstStyle/>
              <a:p>
                <a:pPr eaLnBrk="1" hangingPunct="1">
                  <a:lnSpc>
                    <a:spcPct val="90000"/>
                  </a:lnSpc>
                </a:pPr>
                <a:r>
                  <a:rPr lang="en-US" altLang="zh-TW" dirty="0"/>
                  <a:t>If </a:t>
                </a:r>
                <a14:m>
                  <m:oMath xmlns:m="http://schemas.openxmlformats.org/officeDocument/2006/math">
                    <m:r>
                      <a:rPr lang="zh-TW" altLang="en-US" i="1">
                        <a:solidFill>
                          <a:srgbClr val="000000"/>
                        </a:solidFill>
                        <a:latin typeface="Cambria Math" panose="02040503050406030204" pitchFamily="18" charset="0"/>
                      </a:rPr>
                      <m:t>𝜂</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𝑦</m:t>
                    </m:r>
                    <m:r>
                      <a:rPr lang="zh-TW" altLang="en-US" i="1">
                        <a:solidFill>
                          <a:srgbClr val="000000"/>
                        </a:solidFill>
                        <a:latin typeface="Cambria Math" panose="02040503050406030204" pitchFamily="18" charset="0"/>
                      </a:rPr>
                      <m:t>)=0</m:t>
                    </m:r>
                  </m:oMath>
                </a14:m>
                <a:r>
                  <a:rPr lang="en-US" altLang="zh-TW" dirty="0"/>
                  <a:t>, then</a:t>
                </a:r>
              </a:p>
              <a:p>
                <a:pPr algn="r" eaLnBrk="1" hangingPunct="1">
                  <a:lnSpc>
                    <a:spcPct val="90000"/>
                  </a:lnSpc>
                  <a:buFont typeface="Wingdings" panose="05000000000000000000" pitchFamily="2" charset="2"/>
                  <a:buNone/>
                </a:pPr>
                <a:r>
                  <a:rPr lang="en-US" altLang="zh-TW" dirty="0"/>
                  <a:t>(</a:t>
                </a:r>
                <a:r>
                  <a:rPr lang="en-US" altLang="zh-TW" sz="2400" dirty="0"/>
                  <a:t>5.5-7</a:t>
                </a:r>
                <a:r>
                  <a:rPr lang="en-US" altLang="zh-TW" dirty="0"/>
                  <a:t>)</a:t>
                </a:r>
                <a:endParaRPr lang="en-US" altLang="zh-TW" i="1" dirty="0"/>
              </a:p>
              <a:p>
                <a:pPr marL="541338" lvl="1" indent="-261938" eaLnBrk="1" hangingPunct="1">
                  <a:lnSpc>
                    <a:spcPct val="90000"/>
                  </a:lnSpc>
                </a:pPr>
                <a:r>
                  <a:rPr lang="en-US" altLang="zh-TW" dirty="0"/>
                  <a:t>If </a:t>
                </a:r>
                <a14:m>
                  <m:oMath xmlns:m="http://schemas.openxmlformats.org/officeDocument/2006/math">
                    <m:r>
                      <a:rPr lang="en-US" altLang="zh-TW" i="1" dirty="0" smtClean="0">
                        <a:latin typeface="Cambria Math" panose="02040503050406030204" pitchFamily="18" charset="0"/>
                      </a:rPr>
                      <m:t>𝐻</m:t>
                    </m:r>
                  </m:oMath>
                </a14:m>
                <a:r>
                  <a:rPr lang="en-US" altLang="zh-TW" i="1" dirty="0"/>
                  <a:t> </a:t>
                </a:r>
                <a:r>
                  <a:rPr lang="en-US" altLang="zh-TW" dirty="0"/>
                  <a:t>is a linear operator and we extend the additivity property to integrals, then </a:t>
                </a:r>
              </a:p>
              <a:p>
                <a:pPr marL="541338" lvl="1" indent="-261938" algn="r" eaLnBrk="1" hangingPunct="1">
                  <a:lnSpc>
                    <a:spcPct val="90000"/>
                  </a:lnSpc>
                  <a:buFont typeface="Wingdings" panose="05000000000000000000" pitchFamily="2" charset="2"/>
                  <a:buNone/>
                </a:pPr>
                <a:r>
                  <a:rPr lang="en-US" altLang="zh-TW" dirty="0"/>
                  <a:t>(5.5-8)</a:t>
                </a:r>
                <a:endParaRPr lang="en-US" altLang="zh-TW" i="1" dirty="0"/>
              </a:p>
              <a:p>
                <a:pPr marL="541338" lvl="1" indent="-261938" algn="r" eaLnBrk="1" hangingPunct="1">
                  <a:lnSpc>
                    <a:spcPct val="180000"/>
                  </a:lnSpc>
                  <a:buFont typeface="Wingdings" panose="05000000000000000000" pitchFamily="2" charset="2"/>
                  <a:buNone/>
                </a:pPr>
                <a:r>
                  <a:rPr lang="en-US" altLang="zh-TW" dirty="0"/>
                  <a:t>(5.5-9)</a:t>
                </a:r>
              </a:p>
              <a:p>
                <a:pPr marL="541338" lvl="1" indent="-261938" eaLnBrk="1" hangingPunct="1">
                  <a:lnSpc>
                    <a:spcPct val="90000"/>
                  </a:lnSpc>
                </a:pPr>
                <a:r>
                  <a:rPr lang="en-US" altLang="zh-TW" dirty="0"/>
                  <a:t>The impulse response of </a:t>
                </a:r>
                <a14:m>
                  <m:oMath xmlns:m="http://schemas.openxmlformats.org/officeDocument/2006/math">
                    <m:r>
                      <a:rPr lang="en-US" altLang="zh-TW" i="1" dirty="0" smtClean="0">
                        <a:latin typeface="Cambria Math" panose="02040503050406030204" pitchFamily="18" charset="0"/>
                      </a:rPr>
                      <m:t>𝐻</m:t>
                    </m:r>
                  </m:oMath>
                </a14:m>
                <a:r>
                  <a:rPr lang="en-US" altLang="zh-TW" dirty="0"/>
                  <a:t> or the </a:t>
                </a:r>
                <a:r>
                  <a:rPr lang="en-US" altLang="zh-TW" i="1" dirty="0"/>
                  <a:t>point spread function</a:t>
                </a:r>
                <a:r>
                  <a:rPr lang="en-US" altLang="zh-TW" dirty="0"/>
                  <a:t> (PSF) is:</a:t>
                </a:r>
              </a:p>
              <a:p>
                <a:pPr marL="541338" lvl="1" indent="-261938" algn="r" eaLnBrk="1" hangingPunct="1">
                  <a:lnSpc>
                    <a:spcPct val="90000"/>
                  </a:lnSpc>
                  <a:buFont typeface="Wingdings" panose="05000000000000000000" pitchFamily="2" charset="2"/>
                  <a:buNone/>
                </a:pPr>
                <a:r>
                  <a:rPr lang="en-US" altLang="zh-TW" dirty="0"/>
                  <a:t>(5.5-10)</a:t>
                </a:r>
                <a:endParaRPr lang="en-US" altLang="zh-TW" i="1" dirty="0"/>
              </a:p>
              <a:p>
                <a:pPr marL="541338" lvl="1" indent="-261938" eaLnBrk="1" hangingPunct="1">
                  <a:lnSpc>
                    <a:spcPct val="90000"/>
                  </a:lnSpc>
                  <a:buFont typeface="Wingdings" panose="05000000000000000000" pitchFamily="2" charset="2"/>
                  <a:buNone/>
                </a:pPr>
                <a:r>
                  <a:rPr lang="en-US" altLang="zh-TW" dirty="0"/>
                  <a:t>	i.e., a linear system </a:t>
                </a:r>
                <a14:m>
                  <m:oMath xmlns:m="http://schemas.openxmlformats.org/officeDocument/2006/math">
                    <m:r>
                      <a:rPr lang="en-US" altLang="zh-TW" i="1" dirty="0" smtClean="0">
                        <a:latin typeface="Cambria Math" panose="02040503050406030204" pitchFamily="18" charset="0"/>
                      </a:rPr>
                      <m:t>𝐻</m:t>
                    </m:r>
                  </m:oMath>
                </a14:m>
                <a:r>
                  <a:rPr lang="en-US" altLang="zh-TW" dirty="0"/>
                  <a:t> is completely characterized by its impulse response.</a:t>
                </a:r>
              </a:p>
              <a:p>
                <a:pPr marL="541338" lvl="1" indent="-261938" eaLnBrk="1" hangingPunct="1">
                  <a:lnSpc>
                    <a:spcPct val="90000"/>
                  </a:lnSpc>
                </a:pPr>
                <a:r>
                  <a:rPr lang="en-US" altLang="zh-TW" dirty="0"/>
                  <a:t>The superposition integral of the first kind is:</a:t>
                </a:r>
              </a:p>
              <a:p>
                <a:pPr marL="541338" lvl="1" indent="-261938" algn="r" eaLnBrk="1" hangingPunct="1">
                  <a:lnSpc>
                    <a:spcPct val="90000"/>
                  </a:lnSpc>
                  <a:buFont typeface="Wingdings" panose="05000000000000000000" pitchFamily="2" charset="2"/>
                  <a:buNone/>
                </a:pPr>
                <a:r>
                  <a:rPr lang="en-US" altLang="zh-TW" dirty="0"/>
                  <a:t>(5.5-11)</a:t>
                </a:r>
                <a:endParaRPr lang="en-US" altLang="zh-TW" i="1" dirty="0"/>
              </a:p>
              <a:p>
                <a:pPr marL="541338" lvl="1" indent="-261938" eaLnBrk="1" hangingPunct="1">
                  <a:lnSpc>
                    <a:spcPct val="90000"/>
                  </a:lnSpc>
                </a:pPr>
                <a:r>
                  <a:rPr lang="en-US" altLang="zh-TW" dirty="0"/>
                  <a:t>If </a:t>
                </a:r>
                <a:r>
                  <a:rPr lang="en-US" altLang="zh-TW" i="1" dirty="0"/>
                  <a:t>H</a:t>
                </a:r>
                <a:r>
                  <a:rPr lang="en-US" altLang="zh-TW" dirty="0"/>
                  <a:t> is position-invariant, then</a:t>
                </a:r>
              </a:p>
              <a:p>
                <a:pPr marL="541338" lvl="1" indent="-261938" algn="r" eaLnBrk="1" hangingPunct="1">
                  <a:lnSpc>
                    <a:spcPct val="90000"/>
                  </a:lnSpc>
                  <a:buFont typeface="Wingdings" panose="05000000000000000000" pitchFamily="2" charset="2"/>
                  <a:buNone/>
                </a:pPr>
                <a:r>
                  <a:rPr lang="en-US" altLang="zh-TW" dirty="0"/>
                  <a:t>(5.5-12)</a:t>
                </a:r>
                <a:endParaRPr lang="en-US" altLang="zh-TW" i="1" dirty="0"/>
              </a:p>
              <a:p>
                <a:pPr marL="541338" lvl="1" indent="-261938" algn="r" eaLnBrk="1" hangingPunct="1">
                  <a:lnSpc>
                    <a:spcPct val="90000"/>
                  </a:lnSpc>
                  <a:buFont typeface="Wingdings" panose="05000000000000000000" pitchFamily="2" charset="2"/>
                  <a:buNone/>
                </a:pPr>
                <a:r>
                  <a:rPr lang="en-US" altLang="zh-TW" dirty="0"/>
                  <a:t>(5.5-13)</a:t>
                </a:r>
                <a:endParaRPr lang="en-US" altLang="zh-TW" i="1" dirty="0"/>
              </a:p>
              <a:p>
                <a:pPr marL="541338" lvl="1" indent="-261938" eaLnBrk="1" hangingPunct="1">
                  <a:lnSpc>
                    <a:spcPct val="90000"/>
                  </a:lnSpc>
                  <a:buFont typeface="Wingdings" panose="05000000000000000000" pitchFamily="2" charset="2"/>
                  <a:buNone/>
                </a:pPr>
                <a:r>
                  <a:rPr lang="en-US" altLang="zh-TW" dirty="0"/>
                  <a:t>	which is called the </a:t>
                </a:r>
                <a:r>
                  <a:rPr lang="en-US" altLang="zh-TW" i="1" dirty="0"/>
                  <a:t>convolution integral.</a:t>
                </a:r>
              </a:p>
            </p:txBody>
          </p:sp>
        </mc:Choice>
        <mc:Fallback>
          <p:sp>
            <p:nvSpPr>
              <p:cNvPr id="25611" name="Rectangle 3">
                <a:extLst>
                  <a:ext uri="{FF2B5EF4-FFF2-40B4-BE49-F238E27FC236}">
                    <a16:creationId xmlns:a16="http://schemas.microsoft.com/office/drawing/2014/main" id="{BF84742F-90A8-4171-AD5F-FE1D7AFCDEEB}"/>
                  </a:ext>
                </a:extLst>
              </p:cNvPr>
              <p:cNvSpPr>
                <a:spLocks noGrp="1" noRot="1" noChangeAspect="1" noMove="1" noResize="1" noEditPoints="1" noAdjustHandles="1" noChangeArrowheads="1" noChangeShapeType="1" noTextEdit="1"/>
              </p:cNvSpPr>
              <p:nvPr>
                <p:ph type="body" idx="1"/>
              </p:nvPr>
            </p:nvSpPr>
            <p:spPr>
              <a:xfrm>
                <a:off x="107950" y="34925"/>
                <a:ext cx="8847138" cy="6823075"/>
              </a:xfrm>
              <a:blipFill>
                <a:blip r:embed="rId2"/>
                <a:stretch>
                  <a:fillRect l="-1378" t="-2234" r="-2412" b="-4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603" name="Object 5">
                <a:extLst>
                  <a:ext uri="{FF2B5EF4-FFF2-40B4-BE49-F238E27FC236}">
                    <a16:creationId xmlns:a16="http://schemas.microsoft.com/office/drawing/2014/main" id="{DE2C124D-8E9A-4C79-8A20-F97CDE31789F}"/>
                  </a:ext>
                </a:extLst>
              </p:cNvPr>
              <p:cNvSpPr txBox="1"/>
              <p:nvPr/>
            </p:nvSpPr>
            <p:spPr bwMode="auto">
              <a:xfrm>
                <a:off x="-252536" y="273844"/>
                <a:ext cx="9039225" cy="852488"/>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000000"/>
                          </a:solidFill>
                          <a:latin typeface="Cambria Math" panose="02040503050406030204" pitchFamily="18" charset="0"/>
                        </a:rPr>
                        <m:t>𝑔</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𝐻</m:t>
                      </m:r>
                      <m:d>
                        <m:dPr>
                          <m:begChr m:val="["/>
                          <m:endChr m:val="]"/>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𝑓</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e>
                      </m:d>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𝐻</m:t>
                      </m:r>
                      <m:d>
                        <m:dPr>
                          <m:begChr m:val="["/>
                          <m:endChr m:val="]"/>
                          <m:ctrlPr>
                            <a:rPr lang="zh-TW" altLang="en-US" sz="2000" i="1">
                              <a:solidFill>
                                <a:srgbClr val="000000"/>
                              </a:solidFill>
                              <a:latin typeface="Cambria Math" panose="02040503050406030204" pitchFamily="18" charset="0"/>
                            </a:rPr>
                          </m:ctrlPr>
                        </m:dPr>
                        <m:e>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r>
                                    <a:rPr lang="zh-TW" altLang="en-US" sz="2000" i="1">
                                      <a:solidFill>
                                        <a:srgbClr val="000000"/>
                                      </a:solidFill>
                                      <a:latin typeface="Cambria Math" panose="02040503050406030204" pitchFamily="18" charset="0"/>
                                    </a:rPr>
                                    <m:t>𝑓</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𝛿</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e>
                              </m:nary>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𝛼</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𝛽</m:t>
                              </m:r>
                            </m:e>
                          </m:nary>
                        </m:e>
                      </m:d>
                      <m:r>
                        <a:rPr lang="zh-TW" altLang="en-US" sz="2000" i="1">
                          <a:solidFill>
                            <a:srgbClr val="000000"/>
                          </a:solidFill>
                          <a:latin typeface="Cambria Math" panose="02040503050406030204" pitchFamily="18" charset="0"/>
                        </a:rPr>
                        <m:t>.</m:t>
                      </m:r>
                    </m:oMath>
                  </m:oMathPara>
                </a14:m>
                <a:endParaRPr lang="zh-TW" altLang="en-US" sz="2000" dirty="0"/>
              </a:p>
            </p:txBody>
          </p:sp>
        </mc:Choice>
        <mc:Fallback>
          <p:sp>
            <p:nvSpPr>
              <p:cNvPr id="25603" name="Object 5">
                <a:extLst>
                  <a:ext uri="{FF2B5EF4-FFF2-40B4-BE49-F238E27FC236}">
                    <a16:creationId xmlns:a16="http://schemas.microsoft.com/office/drawing/2014/main" id="{DE2C124D-8E9A-4C79-8A20-F97CDE31789F}"/>
                  </a:ext>
                </a:extLst>
              </p:cNvPr>
              <p:cNvSpPr txBox="1">
                <a:spLocks noRot="1" noChangeAspect="1" noMove="1" noResize="1" noEditPoints="1" noAdjustHandles="1" noChangeArrowheads="1" noChangeShapeType="1" noTextEdit="1"/>
              </p:cNvSpPr>
              <p:nvPr/>
            </p:nvSpPr>
            <p:spPr bwMode="auto">
              <a:xfrm>
                <a:off x="-252536" y="273844"/>
                <a:ext cx="9039225" cy="852488"/>
              </a:xfrm>
              <a:prstGeom prst="rect">
                <a:avLst/>
              </a:prstGeom>
              <a:blipFill>
                <a:blip r:embed="rId3"/>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604" name="Object 6">
                <a:extLst>
                  <a:ext uri="{FF2B5EF4-FFF2-40B4-BE49-F238E27FC236}">
                    <a16:creationId xmlns:a16="http://schemas.microsoft.com/office/drawing/2014/main" id="{F5A50C30-245F-43FC-960C-6B2A4838D9C1}"/>
                  </a:ext>
                </a:extLst>
              </p:cNvPr>
              <p:cNvSpPr txBox="1"/>
              <p:nvPr/>
            </p:nvSpPr>
            <p:spPr bwMode="auto">
              <a:xfrm>
                <a:off x="558800" y="1510506"/>
                <a:ext cx="7199312" cy="1355725"/>
              </a:xfrm>
              <a:prstGeom prst="rect">
                <a:avLst/>
              </a:prstGeom>
              <a:noFill/>
              <a:ln>
                <a:noFill/>
              </a:ln>
              <a:effec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smtClean="0">
                          <a:solidFill>
                            <a:srgbClr val="000000"/>
                          </a:solidFill>
                          <a:latin typeface="Cambria Math" panose="02040503050406030204" pitchFamily="18" charset="0"/>
                        </a:rPr>
                        <m:t>𝑔</m:t>
                      </m:r>
                      <m:r>
                        <a:rPr lang="zh-TW" altLang="en-US" sz="2000" i="1" smtClean="0">
                          <a:solidFill>
                            <a:srgbClr val="000000"/>
                          </a:solidFill>
                          <a:latin typeface="Cambria Math" panose="02040503050406030204" pitchFamily="18" charset="0"/>
                        </a:rPr>
                        <m:t>(</m:t>
                      </m:r>
                      <m:r>
                        <a:rPr lang="zh-TW" altLang="en-US" sz="2000" i="1" smtClean="0">
                          <a:solidFill>
                            <a:srgbClr val="000000"/>
                          </a:solidFill>
                          <a:latin typeface="Cambria Math" panose="02040503050406030204" pitchFamily="18" charset="0"/>
                        </a:rPr>
                        <m:t>𝑥</m:t>
                      </m:r>
                      <m:r>
                        <a:rPr lang="zh-TW" altLang="en-US" sz="2000" i="1" smtClean="0">
                          <a:solidFill>
                            <a:srgbClr val="000000"/>
                          </a:solidFill>
                          <a:latin typeface="Cambria Math" panose="02040503050406030204" pitchFamily="18" charset="0"/>
                        </a:rPr>
                        <m:t>,</m:t>
                      </m:r>
                      <m:r>
                        <a:rPr lang="zh-TW" altLang="en-US" sz="2000" i="1" smtClean="0">
                          <a:solidFill>
                            <a:srgbClr val="000000"/>
                          </a:solidFill>
                          <a:latin typeface="Cambria Math" panose="02040503050406030204" pitchFamily="18" charset="0"/>
                        </a:rPr>
                        <m:t>𝑦</m:t>
                      </m:r>
                      <m:r>
                        <a:rPr lang="zh-TW" altLang="en-US" sz="2000" i="1" smtClean="0">
                          <a:solidFill>
                            <a:srgbClr val="000000"/>
                          </a:solidFill>
                          <a:latin typeface="Cambria Math" panose="02040503050406030204" pitchFamily="18" charset="0"/>
                        </a:rPr>
                        <m:t>)</m:t>
                      </m:r>
                      <m:r>
                        <m:rPr>
                          <m:aln/>
                        </m:rPr>
                        <a:rPr lang="zh-TW" altLang="en-US" sz="2000" i="1">
                          <a:solidFill>
                            <a:srgbClr val="000000"/>
                          </a:solidFill>
                          <a:latin typeface="Cambria Math" panose="02040503050406030204" pitchFamily="18" charset="0"/>
                        </a:rPr>
                        <m:t>=</m:t>
                      </m:r>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r>
                                <a:rPr lang="zh-TW" altLang="en-US" sz="2000" i="1">
                                  <a:solidFill>
                                    <a:srgbClr val="000000"/>
                                  </a:solidFill>
                                  <a:latin typeface="Cambria Math" panose="02040503050406030204" pitchFamily="18" charset="0"/>
                                </a:rPr>
                                <m:t>𝐻</m:t>
                              </m:r>
                              <m:d>
                                <m:dPr>
                                  <m:begChr m:val="["/>
                                  <m:endChr m:val="]"/>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𝑓</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𝛿</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e>
                              </m:d>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𝛼</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𝛽</m:t>
                              </m:r>
                              <m:r>
                                <a:rPr lang="en-US" altLang="zh-TW" sz="2000" b="0" i="1" smtClean="0">
                                  <a:solidFill>
                                    <a:srgbClr val="000000"/>
                                  </a:solidFill>
                                  <a:latin typeface="Cambria Math" panose="02040503050406030204" pitchFamily="18" charset="0"/>
                                </a:rPr>
                                <m:t>,</m:t>
                              </m:r>
                            </m:e>
                          </m:nary>
                        </m:e>
                      </m:nary>
                    </m:oMath>
                    <m:oMath xmlns:m="http://schemas.openxmlformats.org/officeDocument/2006/math">
                      <m:r>
                        <m:rPr>
                          <m:aln/>
                        </m:rPr>
                        <a:rPr lang="zh-TW" altLang="en-US" sz="2000" i="1">
                          <a:solidFill>
                            <a:srgbClr val="000000"/>
                          </a:solidFill>
                          <a:latin typeface="Cambria Math" panose="02040503050406030204" pitchFamily="18" charset="0"/>
                        </a:rPr>
                        <m:t>=</m:t>
                      </m:r>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r>
                                <a:rPr lang="zh-TW" altLang="en-US" sz="2000" i="1">
                                  <a:solidFill>
                                    <a:srgbClr val="000000"/>
                                  </a:solidFill>
                                  <a:latin typeface="Cambria Math" panose="02040503050406030204" pitchFamily="18" charset="0"/>
                                </a:rPr>
                                <m:t>𝑓</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𝐻</m:t>
                              </m:r>
                              <m:d>
                                <m:dPr>
                                  <m:begChr m:val="["/>
                                  <m:endChr m:val="]"/>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𝛿</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e>
                              </m:d>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𝛼</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e>
                          </m:nary>
                        </m:e>
                      </m:nary>
                      <m:r>
                        <m:rPr>
                          <m:nor/>
                        </m:rPr>
                        <a:rPr lang="zh-TW" altLang="en-US" sz="2000" i="0">
                          <a:solidFill>
                            <a:srgbClr val="000000"/>
                          </a:solidFill>
                          <a:latin typeface="Cambria Math" panose="02040503050406030204" pitchFamily="18" charset="0"/>
                        </a:rPr>
                        <m:t>             </m:t>
                      </m:r>
                    </m:oMath>
                  </m:oMathPara>
                </a14:m>
                <a:endParaRPr lang="zh-TW" altLang="en-US" sz="2000" dirty="0"/>
              </a:p>
            </p:txBody>
          </p:sp>
        </mc:Choice>
        <mc:Fallback xmlns="">
          <p:sp>
            <p:nvSpPr>
              <p:cNvPr id="25604" name="Object 6">
                <a:extLst>
                  <a:ext uri="{FF2B5EF4-FFF2-40B4-BE49-F238E27FC236}">
                    <a16:creationId xmlns:a16="http://schemas.microsoft.com/office/drawing/2014/main" id="{F5A50C30-245F-43FC-960C-6B2A4838D9C1}"/>
                  </a:ext>
                </a:extLst>
              </p:cNvPr>
              <p:cNvSpPr txBox="1">
                <a:spLocks noRot="1" noChangeAspect="1" noMove="1" noResize="1" noEditPoints="1" noAdjustHandles="1" noChangeArrowheads="1" noChangeShapeType="1" noTextEdit="1"/>
              </p:cNvSpPr>
              <p:nvPr/>
            </p:nvSpPr>
            <p:spPr bwMode="auto">
              <a:xfrm>
                <a:off x="558800" y="1510506"/>
                <a:ext cx="7199312" cy="1355725"/>
              </a:xfrm>
              <a:prstGeom prst="rect">
                <a:avLst/>
              </a:prstGeom>
              <a:blipFill>
                <a:blip r:embed="rId7"/>
                <a:stretch>
                  <a:fillRect/>
                </a:stretch>
              </a:blipFill>
              <a:ln>
                <a:noFill/>
              </a:ln>
              <a:effec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605" name="Object 7">
                <a:extLst>
                  <a:ext uri="{FF2B5EF4-FFF2-40B4-BE49-F238E27FC236}">
                    <a16:creationId xmlns:a16="http://schemas.microsoft.com/office/drawing/2014/main" id="{2F30A63B-3FA2-46E8-B323-AEB7B5BB4ED2}"/>
                  </a:ext>
                </a:extLst>
              </p:cNvPr>
              <p:cNvSpPr txBox="1"/>
              <p:nvPr/>
            </p:nvSpPr>
            <p:spPr bwMode="auto">
              <a:xfrm>
                <a:off x="1454150" y="3141663"/>
                <a:ext cx="5134074" cy="460375"/>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h</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𝛼</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𝛽</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𝐻</m:t>
                      </m:r>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𝛿</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𝛼</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𝛽</m:t>
                          </m:r>
                          <m:r>
                            <a:rPr lang="zh-TW" altLang="en-US" sz="2400" i="1">
                              <a:solidFill>
                                <a:srgbClr val="000000"/>
                              </a:solidFill>
                              <a:latin typeface="Cambria Math" panose="02040503050406030204" pitchFamily="18" charset="0"/>
                            </a:rPr>
                            <m:t>)</m:t>
                          </m:r>
                        </m:e>
                      </m:d>
                      <m: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25605" name="Object 7">
                <a:extLst>
                  <a:ext uri="{FF2B5EF4-FFF2-40B4-BE49-F238E27FC236}">
                    <a16:creationId xmlns:a16="http://schemas.microsoft.com/office/drawing/2014/main" id="{2F30A63B-3FA2-46E8-B323-AEB7B5BB4ED2}"/>
                  </a:ext>
                </a:extLst>
              </p:cNvPr>
              <p:cNvSpPr txBox="1">
                <a:spLocks noRot="1" noChangeAspect="1" noMove="1" noResize="1" noEditPoints="1" noAdjustHandles="1" noChangeArrowheads="1" noChangeShapeType="1" noTextEdit="1"/>
              </p:cNvSpPr>
              <p:nvPr/>
            </p:nvSpPr>
            <p:spPr bwMode="auto">
              <a:xfrm>
                <a:off x="1454150" y="3141663"/>
                <a:ext cx="5134074" cy="460375"/>
              </a:xfrm>
              <a:prstGeom prst="rect">
                <a:avLst/>
              </a:prstGeom>
              <a:blipFill>
                <a:blip r:embed="rId8"/>
                <a:stretch>
                  <a:fillRect b="-19737"/>
                </a:stretch>
              </a:blipFill>
              <a:ln>
                <a:noFill/>
              </a:ln>
              <a:effectLst/>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606" name="Object 8">
                <a:extLst>
                  <a:ext uri="{FF2B5EF4-FFF2-40B4-BE49-F238E27FC236}">
                    <a16:creationId xmlns:a16="http://schemas.microsoft.com/office/drawing/2014/main" id="{8C47B735-2936-41B3-AC08-84DB7B518FF0}"/>
                  </a:ext>
                </a:extLst>
              </p:cNvPr>
              <p:cNvSpPr txBox="1"/>
              <p:nvPr/>
            </p:nvSpPr>
            <p:spPr bwMode="auto">
              <a:xfrm>
                <a:off x="674540" y="4549513"/>
                <a:ext cx="6327923" cy="693737"/>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000000"/>
                          </a:solidFill>
                          <a:latin typeface="Cambria Math" panose="02040503050406030204" pitchFamily="18" charset="0"/>
                        </a:rPr>
                        <m:t>𝑔</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r>
                                <a:rPr lang="zh-TW" altLang="en-US" sz="2000" i="1">
                                  <a:solidFill>
                                    <a:srgbClr val="000000"/>
                                  </a:solidFill>
                                  <a:latin typeface="Cambria Math" panose="02040503050406030204" pitchFamily="18" charset="0"/>
                                </a:rPr>
                                <m:t>𝑓</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h</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𝛼</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𝛽</m:t>
                              </m:r>
                            </m:e>
                          </m:nary>
                        </m:e>
                      </m:nary>
                      <m:r>
                        <a:rPr lang="zh-TW" altLang="en-US" sz="2000" i="1">
                          <a:solidFill>
                            <a:srgbClr val="000000"/>
                          </a:solidFill>
                          <a:latin typeface="Cambria Math" panose="02040503050406030204" pitchFamily="18" charset="0"/>
                        </a:rPr>
                        <m:t>.</m:t>
                      </m:r>
                    </m:oMath>
                  </m:oMathPara>
                </a14:m>
                <a:endParaRPr lang="zh-TW" altLang="en-US" sz="2000" dirty="0"/>
              </a:p>
            </p:txBody>
          </p:sp>
        </mc:Choice>
        <mc:Fallback>
          <p:sp>
            <p:nvSpPr>
              <p:cNvPr id="25606" name="Object 8">
                <a:extLst>
                  <a:ext uri="{FF2B5EF4-FFF2-40B4-BE49-F238E27FC236}">
                    <a16:creationId xmlns:a16="http://schemas.microsoft.com/office/drawing/2014/main" id="{8C47B735-2936-41B3-AC08-84DB7B518FF0}"/>
                  </a:ext>
                </a:extLst>
              </p:cNvPr>
              <p:cNvSpPr txBox="1">
                <a:spLocks noRot="1" noChangeAspect="1" noMove="1" noResize="1" noEditPoints="1" noAdjustHandles="1" noChangeArrowheads="1" noChangeShapeType="1" noTextEdit="1"/>
              </p:cNvSpPr>
              <p:nvPr/>
            </p:nvSpPr>
            <p:spPr bwMode="auto">
              <a:xfrm>
                <a:off x="674540" y="4549513"/>
                <a:ext cx="6327923" cy="693737"/>
              </a:xfrm>
              <a:prstGeom prst="rect">
                <a:avLst/>
              </a:prstGeom>
              <a:blipFill>
                <a:blip r:embed="rId9"/>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607" name="Object 10">
                <a:extLst>
                  <a:ext uri="{FF2B5EF4-FFF2-40B4-BE49-F238E27FC236}">
                    <a16:creationId xmlns:a16="http://schemas.microsoft.com/office/drawing/2014/main" id="{BC2AFC3F-E336-4CCB-9762-D1B864B52EC9}"/>
                  </a:ext>
                </a:extLst>
              </p:cNvPr>
              <p:cNvSpPr txBox="1"/>
              <p:nvPr/>
            </p:nvSpPr>
            <p:spPr bwMode="auto">
              <a:xfrm>
                <a:off x="1274763" y="5462588"/>
                <a:ext cx="5457825" cy="46037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𝐻</m:t>
                      </m:r>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𝛿</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𝛼</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𝛽</m:t>
                          </m:r>
                          <m:r>
                            <a:rPr lang="zh-TW" altLang="en-US" sz="2400" i="1">
                              <a:solidFill>
                                <a:srgbClr val="000000"/>
                              </a:solidFill>
                              <a:latin typeface="Cambria Math" panose="02040503050406030204" pitchFamily="18" charset="0"/>
                            </a:rPr>
                            <m:t>)</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h</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𝛼</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𝛽</m:t>
                      </m:r>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25607" name="Object 10">
                <a:extLst>
                  <a:ext uri="{FF2B5EF4-FFF2-40B4-BE49-F238E27FC236}">
                    <a16:creationId xmlns:a16="http://schemas.microsoft.com/office/drawing/2014/main" id="{BC2AFC3F-E336-4CCB-9762-D1B864B52EC9}"/>
                  </a:ext>
                </a:extLst>
              </p:cNvPr>
              <p:cNvSpPr txBox="1">
                <a:spLocks noRot="1" noChangeAspect="1" noMove="1" noResize="1" noEditPoints="1" noAdjustHandles="1" noChangeArrowheads="1" noChangeShapeType="1" noTextEdit="1"/>
              </p:cNvSpPr>
              <p:nvPr/>
            </p:nvSpPr>
            <p:spPr bwMode="auto">
              <a:xfrm>
                <a:off x="1274763" y="5462588"/>
                <a:ext cx="5457825" cy="460375"/>
              </a:xfrm>
              <a:prstGeom prst="rect">
                <a:avLst/>
              </a:prstGeom>
              <a:blipFill>
                <a:blip r:embed="rId10"/>
                <a:stretch>
                  <a:fillRect b="-19737"/>
                </a:stretch>
              </a:blipFill>
              <a:ln>
                <a:noFill/>
              </a:ln>
              <a:effectLst/>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608" name="Object 11">
                <a:extLst>
                  <a:ext uri="{FF2B5EF4-FFF2-40B4-BE49-F238E27FC236}">
                    <a16:creationId xmlns:a16="http://schemas.microsoft.com/office/drawing/2014/main" id="{B1CDCD19-B4EF-460C-8A80-478B540F0F20}"/>
                  </a:ext>
                </a:extLst>
              </p:cNvPr>
              <p:cNvSpPr txBox="1"/>
              <p:nvPr/>
            </p:nvSpPr>
            <p:spPr bwMode="auto">
              <a:xfrm>
                <a:off x="1314450" y="5789613"/>
                <a:ext cx="5688013" cy="665162"/>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000000"/>
                          </a:solidFill>
                          <a:latin typeface="Cambria Math" panose="02040503050406030204" pitchFamily="18" charset="0"/>
                        </a:rPr>
                        <m:t>𝑔</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sub>
                            <m:sup>
                              <m:r>
                                <a:rPr lang="zh-TW" altLang="en-US" sz="2000" i="1">
                                  <a:solidFill>
                                    <a:srgbClr val="000000"/>
                                  </a:solidFill>
                                  <a:latin typeface="Cambria Math" panose="02040503050406030204" pitchFamily="18" charset="0"/>
                                </a:rPr>
                                <m:t>∞</m:t>
                              </m:r>
                            </m:sup>
                            <m:e>
                              <m:r>
                                <a:rPr lang="zh-TW" altLang="en-US" sz="2000" i="1">
                                  <a:solidFill>
                                    <a:srgbClr val="000000"/>
                                  </a:solidFill>
                                  <a:latin typeface="Cambria Math" panose="02040503050406030204" pitchFamily="18" charset="0"/>
                                </a:rPr>
                                <m:t>𝑓</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h</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𝛼</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𝛼</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𝑑</m:t>
                              </m:r>
                              <m:r>
                                <a:rPr lang="zh-TW" altLang="en-US" sz="2000" i="1">
                                  <a:solidFill>
                                    <a:srgbClr val="000000"/>
                                  </a:solidFill>
                                  <a:latin typeface="Cambria Math" panose="02040503050406030204" pitchFamily="18" charset="0"/>
                                </a:rPr>
                                <m:t>𝛽</m:t>
                              </m:r>
                              <m:r>
                                <a:rPr lang="zh-TW" altLang="en-US" sz="2000" i="1">
                                  <a:solidFill>
                                    <a:srgbClr val="000000"/>
                                  </a:solidFill>
                                  <a:latin typeface="Cambria Math" panose="02040503050406030204" pitchFamily="18" charset="0"/>
                                </a:rPr>
                                <m:t>,</m:t>
                              </m:r>
                            </m:e>
                          </m:nary>
                        </m:e>
                      </m:nary>
                    </m:oMath>
                  </m:oMathPara>
                </a14:m>
                <a:endParaRPr lang="zh-TW" altLang="en-US" sz="2000" dirty="0"/>
              </a:p>
            </p:txBody>
          </p:sp>
        </mc:Choice>
        <mc:Fallback>
          <p:sp>
            <p:nvSpPr>
              <p:cNvPr id="25608" name="Object 11">
                <a:extLst>
                  <a:ext uri="{FF2B5EF4-FFF2-40B4-BE49-F238E27FC236}">
                    <a16:creationId xmlns:a16="http://schemas.microsoft.com/office/drawing/2014/main" id="{B1CDCD19-B4EF-460C-8A80-478B540F0F20}"/>
                  </a:ext>
                </a:extLst>
              </p:cNvPr>
              <p:cNvSpPr txBox="1">
                <a:spLocks noRot="1" noChangeAspect="1" noMove="1" noResize="1" noEditPoints="1" noAdjustHandles="1" noChangeArrowheads="1" noChangeShapeType="1" noTextEdit="1"/>
              </p:cNvSpPr>
              <p:nvPr/>
            </p:nvSpPr>
            <p:spPr bwMode="auto">
              <a:xfrm>
                <a:off x="1314450" y="5789613"/>
                <a:ext cx="5688013" cy="665162"/>
              </a:xfrm>
              <a:prstGeom prst="rect">
                <a:avLst/>
              </a:prstGeom>
              <a:blipFill>
                <a:blip r:embed="rId11"/>
                <a:stretch>
                  <a:fillRect b="-2752"/>
                </a:stretch>
              </a:blipFill>
              <a:ln>
                <a:noFill/>
              </a:ln>
              <a:effectLst/>
              <a:extLst/>
            </p:spPr>
            <p:txBody>
              <a:bodyPr/>
              <a:lstStyle/>
              <a:p>
                <a:r>
                  <a:rPr lang="zh-TW"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1" name="投影片編號版面配置區 3">
            <a:extLst>
              <a:ext uri="{FF2B5EF4-FFF2-40B4-BE49-F238E27FC236}">
                <a16:creationId xmlns:a16="http://schemas.microsoft.com/office/drawing/2014/main" id="{F19F4BA2-D17C-48AF-9ED2-E2C48AADFB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49DA2857-DB8D-4CB1-AE20-85469F25DCF5}" type="slidenum">
              <a:rPr kumimoji="0" lang="zh-TW" altLang="en-US"/>
              <a:pPr eaLnBrk="1" hangingPunct="1"/>
              <a:t>48</a:t>
            </a:fld>
            <a:endParaRPr kumimoji="0" lang="en-US" altLang="zh-TW"/>
          </a:p>
        </p:txBody>
      </p:sp>
      <p:sp>
        <p:nvSpPr>
          <p:cNvPr id="26632" name="Rectangle 2">
            <a:extLst>
              <a:ext uri="{FF2B5EF4-FFF2-40B4-BE49-F238E27FC236}">
                <a16:creationId xmlns:a16="http://schemas.microsoft.com/office/drawing/2014/main" id="{DFC49C7B-116A-4402-B9C8-95F16DB91AA0}"/>
              </a:ext>
            </a:extLst>
          </p:cNvPr>
          <p:cNvSpPr>
            <a:spLocks noGrp="1" noChangeArrowheads="1"/>
          </p:cNvSpPr>
          <p:nvPr>
            <p:ph type="title"/>
          </p:nvPr>
        </p:nvSpPr>
        <p:spPr/>
        <p:txBody>
          <a:bodyPr/>
          <a:lstStyle/>
          <a:p>
            <a:pPr eaLnBrk="1" hangingPunct="1"/>
            <a:endParaRPr lang="zh-TW" altLang="en-US"/>
          </a:p>
        </p:txBody>
      </p:sp>
      <p:sp>
        <p:nvSpPr>
          <p:cNvPr id="26633" name="Rectangle 3">
            <a:extLst>
              <a:ext uri="{FF2B5EF4-FFF2-40B4-BE49-F238E27FC236}">
                <a16:creationId xmlns:a16="http://schemas.microsoft.com/office/drawing/2014/main" id="{420B6AFE-A0C2-4B5C-8651-0193F3DCAF4D}"/>
              </a:ext>
            </a:extLst>
          </p:cNvPr>
          <p:cNvSpPr>
            <a:spLocks noGrp="1" noChangeArrowheads="1"/>
          </p:cNvSpPr>
          <p:nvPr>
            <p:ph type="body" idx="1"/>
          </p:nvPr>
        </p:nvSpPr>
        <p:spPr/>
        <p:txBody>
          <a:bodyPr/>
          <a:lstStyle/>
          <a:p>
            <a:pPr eaLnBrk="1" hangingPunct="1"/>
            <a:r>
              <a:rPr lang="en-US" altLang="zh-TW" dirty="0"/>
              <a:t>In the presence of additive noise           ,</a:t>
            </a:r>
          </a:p>
          <a:p>
            <a:pPr algn="r" eaLnBrk="1" hangingPunct="1">
              <a:buFont typeface="Wingdings" panose="05000000000000000000" pitchFamily="2" charset="2"/>
              <a:buNone/>
            </a:pPr>
            <a:r>
              <a:rPr lang="en-US" altLang="zh-TW" dirty="0"/>
              <a:t>(</a:t>
            </a:r>
            <a:r>
              <a:rPr lang="en-US" altLang="zh-TW" sz="2400" dirty="0"/>
              <a:t>5.5-14</a:t>
            </a:r>
            <a:r>
              <a:rPr lang="en-US" altLang="zh-TW" dirty="0"/>
              <a:t>)</a:t>
            </a:r>
            <a:endParaRPr lang="en-US" altLang="zh-TW" i="1" dirty="0"/>
          </a:p>
          <a:p>
            <a:pPr lvl="1" eaLnBrk="1" hangingPunct="1"/>
            <a:r>
              <a:rPr lang="en-US" altLang="zh-TW" dirty="0"/>
              <a:t>If </a:t>
            </a:r>
            <a:r>
              <a:rPr lang="en-US" altLang="zh-TW" i="1" dirty="0"/>
              <a:t>H</a:t>
            </a:r>
            <a:r>
              <a:rPr lang="en-US" altLang="zh-TW" dirty="0"/>
              <a:t> is position invariant, Eq. (5.5-14) becomes:</a:t>
            </a:r>
          </a:p>
          <a:p>
            <a:pPr lvl="1" algn="r" eaLnBrk="1" hangingPunct="1">
              <a:buFont typeface="Wingdings" panose="05000000000000000000" pitchFamily="2" charset="2"/>
              <a:buNone/>
            </a:pPr>
            <a:r>
              <a:rPr lang="en-US" altLang="zh-TW" dirty="0"/>
              <a:t>(5.5-15)</a:t>
            </a:r>
            <a:endParaRPr lang="en-US" altLang="zh-TW" i="1" dirty="0"/>
          </a:p>
          <a:p>
            <a:pPr lvl="1" algn="r" eaLnBrk="1" hangingPunct="1">
              <a:buFont typeface="Wingdings" panose="05000000000000000000" pitchFamily="2" charset="2"/>
              <a:buNone/>
            </a:pPr>
            <a:r>
              <a:rPr lang="en-US" altLang="zh-TW" dirty="0"/>
              <a:t>(5.5-16)</a:t>
            </a:r>
          </a:p>
          <a:p>
            <a:pPr lvl="1" algn="r" eaLnBrk="1" hangingPunct="1">
              <a:buFont typeface="Wingdings" panose="05000000000000000000" pitchFamily="2" charset="2"/>
              <a:buNone/>
            </a:pPr>
            <a:r>
              <a:rPr lang="en-US" altLang="zh-TW" dirty="0"/>
              <a:t>(5.5-17)</a:t>
            </a:r>
            <a:endParaRPr lang="en-US" altLang="zh-TW" i="1" dirty="0"/>
          </a:p>
          <a:p>
            <a:pPr lvl="1" eaLnBrk="1" hangingPunct="1">
              <a:buFont typeface="Wingdings" panose="05000000000000000000" pitchFamily="2" charset="2"/>
              <a:buNone/>
            </a:pPr>
            <a:r>
              <a:rPr lang="en-US" altLang="zh-TW" dirty="0"/>
              <a:t>	i.e., a linear, spatially—invariant degradation system with additive noise can be modeled in the spatial domain as the convolution of the degradation (point spread) function with an image, followed by the addition of noise.</a:t>
            </a:r>
          </a:p>
        </p:txBody>
      </p:sp>
      <p:graphicFrame>
        <p:nvGraphicFramePr>
          <p:cNvPr id="26626" name="Object 4">
            <a:extLst>
              <a:ext uri="{FF2B5EF4-FFF2-40B4-BE49-F238E27FC236}">
                <a16:creationId xmlns:a16="http://schemas.microsoft.com/office/drawing/2014/main" id="{2B719C66-DA81-44B9-A04E-6C067468EF93}"/>
              </a:ext>
            </a:extLst>
          </p:cNvPr>
          <p:cNvGraphicFramePr>
            <a:graphicFrameLocks noChangeAspect="1"/>
          </p:cNvGraphicFramePr>
          <p:nvPr/>
        </p:nvGraphicFramePr>
        <p:xfrm>
          <a:off x="5026025" y="404813"/>
          <a:ext cx="1009650" cy="447675"/>
        </p:xfrm>
        <a:graphic>
          <a:graphicData uri="http://schemas.openxmlformats.org/presentationml/2006/ole">
            <mc:AlternateContent xmlns:mc="http://schemas.openxmlformats.org/markup-compatibility/2006">
              <mc:Choice xmlns:v="urn:schemas-microsoft-com:vml" Requires="v">
                <p:oleObj spid="_x0000_s26999" name="方程式" r:id="rId3" imgW="457200" imgH="203040" progId="Equation.3">
                  <p:embed/>
                </p:oleObj>
              </mc:Choice>
              <mc:Fallback>
                <p:oleObj name="方程式" r:id="rId3" imgW="45720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025" y="404813"/>
                        <a:ext cx="10096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7" name="Object 5">
            <a:extLst>
              <a:ext uri="{FF2B5EF4-FFF2-40B4-BE49-F238E27FC236}">
                <a16:creationId xmlns:a16="http://schemas.microsoft.com/office/drawing/2014/main" id="{C5057B2C-A441-4BBC-AF48-5480BBF92B2D}"/>
              </a:ext>
            </a:extLst>
          </p:cNvPr>
          <p:cNvGraphicFramePr>
            <a:graphicFrameLocks noChangeAspect="1"/>
          </p:cNvGraphicFramePr>
          <p:nvPr/>
        </p:nvGraphicFramePr>
        <p:xfrm>
          <a:off x="665163" y="711200"/>
          <a:ext cx="7129462" cy="738188"/>
        </p:xfrm>
        <a:graphic>
          <a:graphicData uri="http://schemas.openxmlformats.org/presentationml/2006/ole">
            <mc:AlternateContent xmlns:mc="http://schemas.openxmlformats.org/markup-compatibility/2006">
              <mc:Choice xmlns:v="urn:schemas-microsoft-com:vml" Requires="v">
                <p:oleObj spid="_x0000_s27000" name="方程式" r:id="rId5" imgW="3187440" imgH="330120" progId="Equation.3">
                  <p:embed/>
                </p:oleObj>
              </mc:Choice>
              <mc:Fallback>
                <p:oleObj name="方程式" r:id="rId5" imgW="3187440" imgH="33012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63" y="711200"/>
                        <a:ext cx="7129462"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8" name="Object 6">
            <a:extLst>
              <a:ext uri="{FF2B5EF4-FFF2-40B4-BE49-F238E27FC236}">
                <a16:creationId xmlns:a16="http://schemas.microsoft.com/office/drawing/2014/main" id="{325111AA-4FBF-4AF1-8584-2A0E6D1473F7}"/>
              </a:ext>
            </a:extLst>
          </p:cNvPr>
          <p:cNvGraphicFramePr>
            <a:graphicFrameLocks noChangeAspect="1"/>
          </p:cNvGraphicFramePr>
          <p:nvPr/>
        </p:nvGraphicFramePr>
        <p:xfrm>
          <a:off x="971550" y="1651000"/>
          <a:ext cx="6951663" cy="684213"/>
        </p:xfrm>
        <a:graphic>
          <a:graphicData uri="http://schemas.openxmlformats.org/presentationml/2006/ole">
            <mc:AlternateContent xmlns:mc="http://schemas.openxmlformats.org/markup-compatibility/2006">
              <mc:Choice xmlns:v="urn:schemas-microsoft-com:vml" Requires="v">
                <p:oleObj spid="_x0000_s27001" name="方程式" r:id="rId7" imgW="3352680" imgH="330120" progId="Equation.3">
                  <p:embed/>
                </p:oleObj>
              </mc:Choice>
              <mc:Fallback>
                <p:oleObj name="方程式" r:id="rId7" imgW="3352680" imgH="33012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1651000"/>
                        <a:ext cx="6951663"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9" name="Object 7">
            <a:extLst>
              <a:ext uri="{FF2B5EF4-FFF2-40B4-BE49-F238E27FC236}">
                <a16:creationId xmlns:a16="http://schemas.microsoft.com/office/drawing/2014/main" id="{1E954ECE-FDDD-4066-BF20-9F7E79E631DB}"/>
              </a:ext>
            </a:extLst>
          </p:cNvPr>
          <p:cNvGraphicFramePr>
            <a:graphicFrameLocks noChangeAspect="1"/>
          </p:cNvGraphicFramePr>
          <p:nvPr/>
        </p:nvGraphicFramePr>
        <p:xfrm>
          <a:off x="971550" y="2243138"/>
          <a:ext cx="4610100" cy="434975"/>
        </p:xfrm>
        <a:graphic>
          <a:graphicData uri="http://schemas.openxmlformats.org/presentationml/2006/ole">
            <mc:AlternateContent xmlns:mc="http://schemas.openxmlformats.org/markup-compatibility/2006">
              <mc:Choice xmlns:v="urn:schemas-microsoft-com:vml" Requires="v">
                <p:oleObj spid="_x0000_s27002" name="方程式" r:id="rId9" imgW="2158920" imgH="203040" progId="Equation.3">
                  <p:embed/>
                </p:oleObj>
              </mc:Choice>
              <mc:Fallback>
                <p:oleObj name="方程式" r:id="rId9" imgW="2158920" imgH="2030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2243138"/>
                        <a:ext cx="46101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0" name="Object 8">
            <a:extLst>
              <a:ext uri="{FF2B5EF4-FFF2-40B4-BE49-F238E27FC236}">
                <a16:creationId xmlns:a16="http://schemas.microsoft.com/office/drawing/2014/main" id="{3F6B08D1-9594-415F-AD02-4F041D565133}"/>
              </a:ext>
            </a:extLst>
          </p:cNvPr>
          <p:cNvGraphicFramePr>
            <a:graphicFrameLocks noChangeAspect="1"/>
          </p:cNvGraphicFramePr>
          <p:nvPr/>
        </p:nvGraphicFramePr>
        <p:xfrm>
          <a:off x="971550" y="2697163"/>
          <a:ext cx="4537075" cy="419100"/>
        </p:xfrm>
        <a:graphic>
          <a:graphicData uri="http://schemas.openxmlformats.org/presentationml/2006/ole">
            <mc:AlternateContent xmlns:mc="http://schemas.openxmlformats.org/markup-compatibility/2006">
              <mc:Choice xmlns:v="urn:schemas-microsoft-com:vml" Requires="v">
                <p:oleObj spid="_x0000_s27003" name="方程式" r:id="rId11" imgW="2095200" imgH="203040" progId="Equation.3">
                  <p:embed/>
                </p:oleObj>
              </mc:Choice>
              <mc:Fallback>
                <p:oleObj name="方程式" r:id="rId11" imgW="2095200" imgH="2030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550" y="2697163"/>
                        <a:ext cx="453707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投影片編號版面配置區 3">
            <a:extLst>
              <a:ext uri="{FF2B5EF4-FFF2-40B4-BE49-F238E27FC236}">
                <a16:creationId xmlns:a16="http://schemas.microsoft.com/office/drawing/2014/main" id="{CDD26D59-7CE5-4D31-9C18-C18065260EB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7A79E009-FF4A-438F-AFFB-5C3162352A40}" type="slidenum">
              <a:rPr kumimoji="0" lang="zh-TW" altLang="en-US"/>
              <a:pPr eaLnBrk="1" hangingPunct="1"/>
              <a:t>49</a:t>
            </a:fld>
            <a:endParaRPr kumimoji="0" lang="en-US" altLang="zh-TW"/>
          </a:p>
        </p:txBody>
      </p:sp>
      <p:sp>
        <p:nvSpPr>
          <p:cNvPr id="70659" name="Rectangle 2">
            <a:extLst>
              <a:ext uri="{FF2B5EF4-FFF2-40B4-BE49-F238E27FC236}">
                <a16:creationId xmlns:a16="http://schemas.microsoft.com/office/drawing/2014/main" id="{BC066D08-D0FD-4F8F-ABFA-CAC6AE11547A}"/>
              </a:ext>
            </a:extLst>
          </p:cNvPr>
          <p:cNvSpPr>
            <a:spLocks noGrp="1" noChangeArrowheads="1"/>
          </p:cNvSpPr>
          <p:nvPr>
            <p:ph type="title"/>
          </p:nvPr>
        </p:nvSpPr>
        <p:spPr/>
        <p:txBody>
          <a:bodyPr/>
          <a:lstStyle/>
          <a:p>
            <a:pPr eaLnBrk="1" hangingPunct="1"/>
            <a:r>
              <a:rPr lang="en-US" altLang="zh-TW"/>
              <a:t>Degradation Function Estimation</a:t>
            </a:r>
            <a:endParaRPr lang="zh-TW" altLang="en-US"/>
          </a:p>
        </p:txBody>
      </p:sp>
      <p:sp>
        <p:nvSpPr>
          <p:cNvPr id="70660" name="Rectangle 3">
            <a:extLst>
              <a:ext uri="{FF2B5EF4-FFF2-40B4-BE49-F238E27FC236}">
                <a16:creationId xmlns:a16="http://schemas.microsoft.com/office/drawing/2014/main" id="{08047211-D162-4D9B-A59B-891FA3F0667A}"/>
              </a:ext>
            </a:extLst>
          </p:cNvPr>
          <p:cNvSpPr>
            <a:spLocks noGrp="1" noChangeArrowheads="1"/>
          </p:cNvSpPr>
          <p:nvPr>
            <p:ph type="body" idx="1"/>
          </p:nvPr>
        </p:nvSpPr>
        <p:spPr/>
        <p:txBody>
          <a:bodyPr/>
          <a:lstStyle/>
          <a:p>
            <a:pPr defTabSz="628650" eaLnBrk="1" hangingPunct="1">
              <a:tabLst>
                <a:tab pos="804863" algn="l"/>
              </a:tabLst>
            </a:pPr>
            <a:r>
              <a:rPr lang="en-US" altLang="zh-TW"/>
              <a:t>Three principal degradation function estimation methods:</a:t>
            </a:r>
          </a:p>
          <a:p>
            <a:pPr defTabSz="628650" eaLnBrk="1" hangingPunct="1">
              <a:buFont typeface="Wingdings" panose="05000000000000000000" pitchFamily="2" charset="2"/>
              <a:buNone/>
              <a:tabLst>
                <a:tab pos="804863" algn="l"/>
              </a:tabLst>
            </a:pPr>
            <a:r>
              <a:rPr lang="en-US" altLang="zh-TW"/>
              <a:t>	1.	Observation</a:t>
            </a:r>
          </a:p>
          <a:p>
            <a:pPr defTabSz="628650" eaLnBrk="1" hangingPunct="1">
              <a:buFont typeface="Wingdings" panose="05000000000000000000" pitchFamily="2" charset="2"/>
              <a:buNone/>
              <a:tabLst>
                <a:tab pos="804863" algn="l"/>
              </a:tabLst>
            </a:pPr>
            <a:r>
              <a:rPr lang="en-US" altLang="zh-TW"/>
              <a:t>	2.	Experimentation</a:t>
            </a:r>
          </a:p>
          <a:p>
            <a:pPr defTabSz="628650" eaLnBrk="1" hangingPunct="1">
              <a:buFont typeface="Wingdings" panose="05000000000000000000" pitchFamily="2" charset="2"/>
              <a:buNone/>
              <a:tabLst>
                <a:tab pos="804863" algn="l"/>
              </a:tabLst>
            </a:pPr>
            <a:r>
              <a:rPr lang="en-US" altLang="zh-TW"/>
              <a:t>	3.	Mathematical modeling</a:t>
            </a:r>
          </a:p>
          <a:p>
            <a:pPr lvl="1" defTabSz="628650" eaLnBrk="1" hangingPunct="1">
              <a:tabLst>
                <a:tab pos="804863" algn="l"/>
              </a:tabLst>
            </a:pPr>
            <a:r>
              <a:rPr lang="en-US" altLang="zh-TW"/>
              <a:t>The process of restoring an image by using a degradation function that has been estimated in some way sometimes is called </a:t>
            </a:r>
            <a:r>
              <a:rPr lang="en-US" altLang="zh-TW" i="1"/>
              <a:t>blind deconvolution</a:t>
            </a:r>
            <a:r>
              <a:rPr lang="en-US" altLang="zh-TW"/>
              <a:t>.</a:t>
            </a:r>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投影片編號版面配置區 3">
            <a:extLst>
              <a:ext uri="{FF2B5EF4-FFF2-40B4-BE49-F238E27FC236}">
                <a16:creationId xmlns:a16="http://schemas.microsoft.com/office/drawing/2014/main" id="{65C517C1-5DC1-4B21-A423-64E92A7A1A4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A0AFF080-96FF-4AD2-9F31-8E55D4E1B494}" type="slidenum">
              <a:rPr kumimoji="0" lang="zh-TW" altLang="en-US"/>
              <a:pPr eaLnBrk="1" hangingPunct="1"/>
              <a:t>5</a:t>
            </a:fld>
            <a:endParaRPr kumimoji="0" lang="en-US" altLang="zh-TW"/>
          </a:p>
        </p:txBody>
      </p:sp>
      <p:sp>
        <p:nvSpPr>
          <p:cNvPr id="4105" name="Rectangle 2">
            <a:extLst>
              <a:ext uri="{FF2B5EF4-FFF2-40B4-BE49-F238E27FC236}">
                <a16:creationId xmlns:a16="http://schemas.microsoft.com/office/drawing/2014/main" id="{38B8AFC4-5382-46E0-9CDC-94401A5A79D0}"/>
              </a:ext>
            </a:extLst>
          </p:cNvPr>
          <p:cNvSpPr>
            <a:spLocks noGrp="1" noChangeArrowheads="1"/>
          </p:cNvSpPr>
          <p:nvPr>
            <p:ph type="title"/>
          </p:nvPr>
        </p:nvSpPr>
        <p:spPr/>
        <p:txBody>
          <a:bodyPr/>
          <a:lstStyle/>
          <a:p>
            <a:pPr eaLnBrk="1" hangingPunct="1"/>
            <a:endParaRPr lang="zh-TW" altLang="en-US"/>
          </a:p>
        </p:txBody>
      </p:sp>
      <p:sp>
        <p:nvSpPr>
          <p:cNvPr id="4106" name="Rectangle 3">
            <a:extLst>
              <a:ext uri="{FF2B5EF4-FFF2-40B4-BE49-F238E27FC236}">
                <a16:creationId xmlns:a16="http://schemas.microsoft.com/office/drawing/2014/main" id="{925DF118-BE0C-45B9-BBE2-B04AEB55CE1D}"/>
              </a:ext>
            </a:extLst>
          </p:cNvPr>
          <p:cNvSpPr>
            <a:spLocks noGrp="1" noChangeArrowheads="1"/>
          </p:cNvSpPr>
          <p:nvPr>
            <p:ph type="body" idx="1"/>
          </p:nvPr>
        </p:nvSpPr>
        <p:spPr>
          <a:xfrm>
            <a:off x="107950" y="0"/>
            <a:ext cx="8847138" cy="6858000"/>
          </a:xfrm>
          <a:noFill/>
        </p:spPr>
        <p:txBody>
          <a:bodyPr/>
          <a:lstStyle/>
          <a:p>
            <a:pPr eaLnBrk="1" hangingPunct="1"/>
            <a:r>
              <a:rPr lang="en-US" altLang="zh-TW" dirty="0"/>
              <a:t>As shown in Fig. 5.2(b), the PDF of Rayleigh noise is given by:</a:t>
            </a:r>
          </a:p>
          <a:p>
            <a:pPr algn="r" eaLnBrk="1" hangingPunct="1">
              <a:lnSpc>
                <a:spcPct val="90000"/>
              </a:lnSpc>
              <a:buFont typeface="Wingdings" panose="05000000000000000000" pitchFamily="2" charset="2"/>
              <a:buNone/>
            </a:pPr>
            <a:r>
              <a:rPr lang="en-US" altLang="zh-TW" dirty="0"/>
              <a:t>(5.2-2)  </a:t>
            </a:r>
            <a:endParaRPr lang="en-US" altLang="zh-TW" i="1" dirty="0"/>
          </a:p>
          <a:p>
            <a:pPr algn="r" eaLnBrk="1" hangingPunct="1">
              <a:lnSpc>
                <a:spcPct val="200000"/>
              </a:lnSpc>
              <a:buFont typeface="Wingdings" panose="05000000000000000000" pitchFamily="2" charset="2"/>
              <a:buNone/>
            </a:pPr>
            <a:r>
              <a:rPr lang="en-US" altLang="zh-TW" dirty="0"/>
              <a:t>(5.2-3)</a:t>
            </a:r>
          </a:p>
          <a:p>
            <a:pPr algn="r" eaLnBrk="1" hangingPunct="1">
              <a:lnSpc>
                <a:spcPct val="70000"/>
              </a:lnSpc>
              <a:buFont typeface="Wingdings" panose="05000000000000000000" pitchFamily="2" charset="2"/>
              <a:buNone/>
            </a:pPr>
            <a:r>
              <a:rPr lang="en-US" altLang="zh-TW" dirty="0"/>
              <a:t>(5.2-4)    </a:t>
            </a:r>
            <a:endParaRPr lang="en-US" altLang="zh-TW" i="1" dirty="0"/>
          </a:p>
          <a:p>
            <a:pPr eaLnBrk="1" hangingPunct="1"/>
            <a:r>
              <a:rPr lang="en-US" altLang="zh-TW" dirty="0"/>
              <a:t>As shown in Fig. 5.2(c), the PDF of Erlang noise is given by:</a:t>
            </a:r>
          </a:p>
          <a:p>
            <a:pPr algn="r" eaLnBrk="1" hangingPunct="1">
              <a:buFont typeface="Wingdings" panose="05000000000000000000" pitchFamily="2" charset="2"/>
              <a:buNone/>
            </a:pPr>
            <a:r>
              <a:rPr lang="en-US" altLang="zh-TW" dirty="0"/>
              <a:t>(5.2-5)</a:t>
            </a:r>
          </a:p>
          <a:p>
            <a:pPr algn="r" eaLnBrk="1" hangingPunct="1">
              <a:lnSpc>
                <a:spcPct val="260000"/>
              </a:lnSpc>
              <a:buFont typeface="Wingdings" panose="05000000000000000000" pitchFamily="2" charset="2"/>
              <a:buNone/>
            </a:pPr>
            <a:r>
              <a:rPr lang="en-US" altLang="zh-TW" dirty="0"/>
              <a:t>(5.2-6)</a:t>
            </a:r>
          </a:p>
          <a:p>
            <a:pPr algn="r" eaLnBrk="1" hangingPunct="1">
              <a:lnSpc>
                <a:spcPct val="120000"/>
              </a:lnSpc>
              <a:buFont typeface="Wingdings" panose="05000000000000000000" pitchFamily="2" charset="2"/>
              <a:buNone/>
            </a:pPr>
            <a:r>
              <a:rPr lang="en-US" altLang="zh-TW" dirty="0"/>
              <a:t>(5.2-7)</a:t>
            </a:r>
          </a:p>
          <a:p>
            <a:pPr eaLnBrk="1" hangingPunct="1">
              <a:buFont typeface="Wingdings" panose="05000000000000000000" pitchFamily="2" charset="2"/>
              <a:buNone/>
            </a:pPr>
            <a:r>
              <a:rPr lang="zh-TW" altLang="en-US" dirty="0"/>
              <a:t>	</a:t>
            </a:r>
            <a:r>
              <a:rPr lang="en-US" altLang="zh-TW" dirty="0"/>
              <a:t>where the parameters are such that </a:t>
            </a:r>
            <a:r>
              <a:rPr lang="en-US" altLang="zh-TW" i="1" dirty="0"/>
              <a:t>a </a:t>
            </a:r>
            <a:r>
              <a:rPr lang="en-US" altLang="zh-TW" dirty="0"/>
              <a:t>&gt; 0, </a:t>
            </a:r>
            <a:r>
              <a:rPr lang="en-US" altLang="zh-TW" i="1" dirty="0"/>
              <a:t>b </a:t>
            </a:r>
            <a:r>
              <a:rPr lang="en-US" altLang="zh-TW" dirty="0"/>
              <a:t>is a positive integer, and </a:t>
            </a:r>
            <a:r>
              <a:rPr lang="en-US" altLang="zh-TW" dirty="0">
                <a:cs typeface="Times New Roman" panose="02020603050405020304" pitchFamily="18" charset="0"/>
              </a:rPr>
              <a:t>“!”  indicates factorial.</a:t>
            </a:r>
            <a:endParaRPr lang="zh-TW" altLang="en-US" dirty="0"/>
          </a:p>
        </p:txBody>
      </p:sp>
      <mc:AlternateContent xmlns:mc="http://schemas.openxmlformats.org/markup-compatibility/2006" xmlns:a14="http://schemas.microsoft.com/office/drawing/2010/main">
        <mc:Choice Requires="a14">
          <p:sp>
            <p:nvSpPr>
              <p:cNvPr id="4098" name="Object 4">
                <a:extLst>
                  <a:ext uri="{FF2B5EF4-FFF2-40B4-BE49-F238E27FC236}">
                    <a16:creationId xmlns:a16="http://schemas.microsoft.com/office/drawing/2014/main" id="{8C2765A4-FE7D-42FE-91AA-912EF392F382}"/>
                  </a:ext>
                </a:extLst>
              </p:cNvPr>
              <p:cNvSpPr txBox="1"/>
              <p:nvPr/>
            </p:nvSpPr>
            <p:spPr bwMode="auto">
              <a:xfrm>
                <a:off x="1370013" y="471488"/>
                <a:ext cx="5508625" cy="1511300"/>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r>
                        <a:rPr lang="zh-TW" altLang="en-US" sz="2000" i="1" smtClean="0">
                          <a:solidFill>
                            <a:srgbClr val="000000"/>
                          </a:solidFill>
                          <a:latin typeface="Cambria Math" panose="02040503050406030204" pitchFamily="18" charset="0"/>
                        </a:rPr>
                        <m:t>𝑝</m:t>
                      </m:r>
                      <m:r>
                        <a:rPr lang="zh-TW" altLang="en-US" sz="2000" i="1" smtClean="0">
                          <a:solidFill>
                            <a:srgbClr val="000000"/>
                          </a:solidFill>
                          <a:latin typeface="Cambria Math" panose="02040503050406030204" pitchFamily="18" charset="0"/>
                        </a:rPr>
                        <m:t>(</m:t>
                      </m:r>
                      <m:r>
                        <a:rPr lang="zh-TW" altLang="en-US" sz="2000" i="1" smtClean="0">
                          <a:solidFill>
                            <a:srgbClr val="000000"/>
                          </a:solidFill>
                          <a:latin typeface="Cambria Math" panose="02040503050406030204" pitchFamily="18" charset="0"/>
                        </a:rPr>
                        <m:t>𝑧</m:t>
                      </m:r>
                      <m:r>
                        <a:rPr lang="zh-TW" altLang="en-US" sz="2000" i="1" smtClean="0">
                          <a:solidFill>
                            <a:srgbClr val="000000"/>
                          </a:solidFill>
                          <a:latin typeface="Cambria Math" panose="02040503050406030204" pitchFamily="18" charset="0"/>
                        </a:rPr>
                        <m:t>)=</m:t>
                      </m:r>
                      <m:d>
                        <m:dPr>
                          <m:begChr m:val="{"/>
                          <m:endChr m:val=""/>
                          <m:ctrlPr>
                            <a:rPr lang="zh-TW" altLang="en-US" sz="2000" i="1">
                              <a:solidFill>
                                <a:srgbClr val="000000"/>
                              </a:solidFill>
                              <a:latin typeface="Cambria Math" panose="02040503050406030204" pitchFamily="18" charset="0"/>
                            </a:rPr>
                          </m:ctrlPr>
                        </m:dPr>
                        <m:e>
                          <m:eqArr>
                            <m:eqArrPr>
                              <m:ctrlPr>
                                <a:rPr lang="zh-TW" altLang="en-US" sz="2000" i="1">
                                  <a:solidFill>
                                    <a:srgbClr val="000000"/>
                                  </a:solidFill>
                                  <a:latin typeface="Cambria Math" panose="02040503050406030204" pitchFamily="18" charset="0"/>
                                </a:rPr>
                              </m:ctrlPr>
                            </m:eqArrPr>
                            <m:e>
                              <m:f>
                                <m:fPr>
                                  <m:ctrlPr>
                                    <a:rPr lang="zh-TW" altLang="en-US" sz="2000" i="1">
                                      <a:solidFill>
                                        <a:srgbClr val="000000"/>
                                      </a:solidFill>
                                      <a:latin typeface="Cambria Math" panose="02040503050406030204" pitchFamily="18" charset="0"/>
                                    </a:rPr>
                                  </m:ctrlPr>
                                </m:fPr>
                                <m:num>
                                  <m:r>
                                    <a:rPr lang="zh-TW" altLang="en-US" sz="2000" i="1">
                                      <a:solidFill>
                                        <a:srgbClr val="000000"/>
                                      </a:solidFill>
                                      <a:latin typeface="Cambria Math" panose="02040503050406030204" pitchFamily="18" charset="0"/>
                                    </a:rPr>
                                    <m:t>2</m:t>
                                  </m:r>
                                </m:num>
                                <m:den>
                                  <m:r>
                                    <a:rPr lang="zh-TW" altLang="en-US" sz="2000" i="1">
                                      <a:solidFill>
                                        <a:srgbClr val="000000"/>
                                      </a:solidFill>
                                      <a:latin typeface="Cambria Math" panose="02040503050406030204" pitchFamily="18" charset="0"/>
                                    </a:rPr>
                                    <m:t>𝑏</m:t>
                                  </m:r>
                                </m:den>
                              </m:f>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𝑧</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𝑎</m:t>
                              </m:r>
                              <m:r>
                                <a:rPr lang="zh-TW" altLang="en-US" sz="2000" i="1">
                                  <a:solidFill>
                                    <a:srgbClr val="000000"/>
                                  </a:solidFill>
                                  <a:latin typeface="Cambria Math" panose="02040503050406030204" pitchFamily="18" charset="0"/>
                                </a:rPr>
                                <m:t>)</m:t>
                              </m:r>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𝑒</m:t>
                                  </m:r>
                                </m:e>
                                <m:sup>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𝑧</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𝑎</m:t>
                                  </m:r>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m:t>
                                      </m:r>
                                    </m:e>
                                    <m:sup>
                                      <m:r>
                                        <a:rPr lang="zh-TW" altLang="en-US" sz="2000" i="1">
                                          <a:solidFill>
                                            <a:srgbClr val="000000"/>
                                          </a:solidFill>
                                          <a:latin typeface="Cambria Math" panose="02040503050406030204" pitchFamily="18" charset="0"/>
                                        </a:rPr>
                                        <m:t>2</m:t>
                                      </m:r>
                                    </m:sup>
                                  </m:sSup>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𝑏</m:t>
                                  </m:r>
                                </m:sup>
                              </m:sSup>
                              <m:r>
                                <a:rPr lang="en-US" altLang="zh-TW"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   </m:t>
                              </m:r>
                              <m:r>
                                <m:rPr>
                                  <m:nor/>
                                </m:rPr>
                                <a:rPr lang="zh-TW" altLang="en-US" sz="2000" i="0">
                                  <a:solidFill>
                                    <a:srgbClr val="000000"/>
                                  </a:solidFill>
                                  <a:latin typeface="+mj-lt"/>
                                </a:rPr>
                                <m:t>for</m:t>
                              </m:r>
                              <m:r>
                                <m:rPr>
                                  <m:nor/>
                                </m:rPr>
                                <a:rPr lang="zh-TW" altLang="en-US" sz="2000" i="0">
                                  <a:solidFill>
                                    <a:srgbClr val="000000"/>
                                  </a:solidFill>
                                  <a:latin typeface="+mj-lt"/>
                                </a:rPr>
                                <m:t>  </m:t>
                              </m:r>
                              <m:r>
                                <a:rPr lang="zh-TW" altLang="en-US" sz="2000" i="1">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𝑧</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𝑎</m:t>
                              </m:r>
                              <m:r>
                                <a:rPr lang="en-US" altLang="zh-TW" sz="2000" i="1">
                                  <a:solidFill>
                                    <a:srgbClr val="000000"/>
                                  </a:solidFill>
                                  <a:latin typeface="Cambria Math" panose="02040503050406030204" pitchFamily="18" charset="0"/>
                                </a:rPr>
                                <m:t>,</m:t>
                              </m:r>
                            </m:e>
                            <m:e>
                              <m:r>
                                <a:rPr lang="zh-TW" altLang="en-US" sz="2000" i="1">
                                  <a:solidFill>
                                    <a:srgbClr val="000000"/>
                                  </a:solidFill>
                                  <a:latin typeface="Cambria Math" panose="02040503050406030204" pitchFamily="18" charset="0"/>
                                </a:rPr>
                                <m:t>0</m:t>
                              </m:r>
                              <m:r>
                                <a:rPr lang="en-US" altLang="zh-TW" sz="2000" b="0" i="1" smtClean="0">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      </m:t>
                              </m:r>
                              <m:r>
                                <a:rPr lang="en-US" altLang="zh-TW" sz="2000" b="0" i="1" smtClean="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    </m:t>
                              </m:r>
                              <m:r>
                                <m:rPr>
                                  <m:nor/>
                                </m:rPr>
                                <a:rPr lang="zh-TW" altLang="en-US" sz="2000" i="0">
                                  <a:solidFill>
                                    <a:srgbClr val="000000"/>
                                  </a:solidFill>
                                  <a:latin typeface="+mj-lt"/>
                                </a:rPr>
                                <m:t>for</m:t>
                              </m:r>
                              <m:r>
                                <m:rPr>
                                  <m:nor/>
                                </m:rPr>
                                <a:rPr lang="zh-TW" altLang="en-US" sz="2000" i="0">
                                  <a:solidFill>
                                    <a:srgbClr val="000000"/>
                                  </a:solidFill>
                                  <a:latin typeface="+mj-lt"/>
                                </a:rPr>
                                <m:t>  </m:t>
                              </m:r>
                              <m:r>
                                <a:rPr lang="zh-TW" altLang="en-US" sz="2000" i="1">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𝑧</m:t>
                              </m:r>
                              <m:r>
                                <a:rPr lang="zh-TW" altLang="en-US" sz="2000" i="1">
                                  <a:solidFill>
                                    <a:srgbClr val="000000"/>
                                  </a:solidFill>
                                  <a:latin typeface="Cambria Math" panose="02040503050406030204" pitchFamily="18" charset="0"/>
                                </a:rPr>
                                <m:t>&lt;</m:t>
                              </m:r>
                              <m:r>
                                <a:rPr lang="zh-TW" altLang="en-US" sz="2000" i="1">
                                  <a:solidFill>
                                    <a:srgbClr val="000000"/>
                                  </a:solidFill>
                                  <a:latin typeface="Cambria Math" panose="02040503050406030204" pitchFamily="18" charset="0"/>
                                </a:rPr>
                                <m:t>𝑎</m:t>
                              </m:r>
                              <m:r>
                                <a:rPr lang="zh-TW" altLang="en-US" sz="2000" i="1">
                                  <a:solidFill>
                                    <a:srgbClr val="000000"/>
                                  </a:solidFill>
                                  <a:latin typeface="Cambria Math" panose="02040503050406030204" pitchFamily="18" charset="0"/>
                                </a:rPr>
                                <m:t>,</m:t>
                              </m:r>
                            </m:e>
                          </m:eqArr>
                        </m:e>
                      </m:d>
                    </m:oMath>
                  </m:oMathPara>
                </a14:m>
                <a:endParaRPr lang="zh-TW" altLang="en-US" sz="2000" dirty="0">
                  <a:latin typeface="+mj-lt"/>
                </a:endParaRPr>
              </a:p>
            </p:txBody>
          </p:sp>
        </mc:Choice>
        <mc:Fallback xmlns="">
          <p:sp>
            <p:nvSpPr>
              <p:cNvPr id="4098" name="Object 4">
                <a:extLst>
                  <a:ext uri="{FF2B5EF4-FFF2-40B4-BE49-F238E27FC236}">
                    <a16:creationId xmlns:a16="http://schemas.microsoft.com/office/drawing/2014/main" id="{8C2765A4-FE7D-42FE-91AA-912EF392F382}"/>
                  </a:ext>
                </a:extLst>
              </p:cNvPr>
              <p:cNvSpPr txBox="1">
                <a:spLocks noRot="1" noChangeAspect="1" noMove="1" noResize="1" noEditPoints="1" noAdjustHandles="1" noChangeArrowheads="1" noChangeShapeType="1" noTextEdit="1"/>
              </p:cNvSpPr>
              <p:nvPr/>
            </p:nvSpPr>
            <p:spPr bwMode="auto">
              <a:xfrm>
                <a:off x="1370013" y="471488"/>
                <a:ext cx="5508625" cy="151130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5">
                <a:extLst>
                  <a:ext uri="{FF2B5EF4-FFF2-40B4-BE49-F238E27FC236}">
                    <a16:creationId xmlns:a16="http://schemas.microsoft.com/office/drawing/2014/main" id="{80496B33-5A78-4633-A73B-7080B2C951AF}"/>
                  </a:ext>
                </a:extLst>
              </p:cNvPr>
              <p:cNvSpPr txBox="1"/>
              <p:nvPr/>
            </p:nvSpPr>
            <p:spPr bwMode="auto">
              <a:xfrm>
                <a:off x="1370013" y="1628775"/>
                <a:ext cx="2638425" cy="554038"/>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𝜇</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m:t>
                      </m:r>
                      <m:r>
                        <a:rPr lang="zh-TW" altLang="en-US" sz="2400" i="1">
                          <a:solidFill>
                            <a:srgbClr val="000000"/>
                          </a:solidFill>
                          <a:latin typeface="Cambria Math" panose="02040503050406030204" pitchFamily="18" charset="0"/>
                        </a:rPr>
                        <m:t>+</m:t>
                      </m:r>
                      <m:rad>
                        <m:radPr>
                          <m:degHide m:val="on"/>
                          <m:ctrlPr>
                            <a:rPr lang="zh-TW" altLang="en-US" sz="2400" i="1">
                              <a:solidFill>
                                <a:srgbClr val="000000"/>
                              </a:solidFill>
                              <a:latin typeface="Cambria Math" panose="02040503050406030204" pitchFamily="18" charset="0"/>
                            </a:rPr>
                          </m:ctrlPr>
                        </m:radPr>
                        <m:deg/>
                        <m:e>
                          <m:r>
                            <a:rPr lang="zh-TW" altLang="en-US" sz="2400" i="1">
                              <a:solidFill>
                                <a:srgbClr val="000000"/>
                              </a:solidFill>
                              <a:latin typeface="Cambria Math" panose="02040503050406030204" pitchFamily="18" charset="0"/>
                            </a:rPr>
                            <m:t>𝜋</m:t>
                          </m:r>
                          <m:r>
                            <a:rPr lang="zh-TW" altLang="en-US" sz="2400" i="1">
                              <a:solidFill>
                                <a:srgbClr val="000000"/>
                              </a:solidFill>
                              <a:latin typeface="Cambria Math" panose="02040503050406030204" pitchFamily="18" charset="0"/>
                            </a:rPr>
                            <m:t>𝑏</m:t>
                          </m:r>
                          <m:r>
                            <a:rPr lang="zh-TW" altLang="en-US" sz="2400" i="1">
                              <a:solidFill>
                                <a:srgbClr val="000000"/>
                              </a:solidFill>
                              <a:latin typeface="Cambria Math" panose="02040503050406030204" pitchFamily="18" charset="0"/>
                            </a:rPr>
                            <m:t>/4</m:t>
                          </m:r>
                        </m:e>
                      </m:rad>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4099" name="Object 5">
                <a:extLst>
                  <a:ext uri="{FF2B5EF4-FFF2-40B4-BE49-F238E27FC236}">
                    <a16:creationId xmlns:a16="http://schemas.microsoft.com/office/drawing/2014/main" id="{80496B33-5A78-4633-A73B-7080B2C951AF}"/>
                  </a:ext>
                </a:extLst>
              </p:cNvPr>
              <p:cNvSpPr txBox="1">
                <a:spLocks noRot="1" noChangeAspect="1" noMove="1" noResize="1" noEditPoints="1" noAdjustHandles="1" noChangeArrowheads="1" noChangeShapeType="1" noTextEdit="1"/>
              </p:cNvSpPr>
              <p:nvPr/>
            </p:nvSpPr>
            <p:spPr bwMode="auto">
              <a:xfrm>
                <a:off x="1370013" y="1628775"/>
                <a:ext cx="2638425" cy="55403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00" name="Object 6">
                <a:extLst>
                  <a:ext uri="{FF2B5EF4-FFF2-40B4-BE49-F238E27FC236}">
                    <a16:creationId xmlns:a16="http://schemas.microsoft.com/office/drawing/2014/main" id="{D6E321AA-AF40-4228-A982-CEA9482CCC35}"/>
                  </a:ext>
                </a:extLst>
              </p:cNvPr>
              <p:cNvSpPr txBox="1"/>
              <p:nvPr/>
            </p:nvSpPr>
            <p:spPr bwMode="auto">
              <a:xfrm>
                <a:off x="1450974" y="2049463"/>
                <a:ext cx="2256929" cy="89217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𝜎</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𝑏</m:t>
                          </m:r>
                          <m:r>
                            <a:rPr lang="zh-TW" altLang="en-US" sz="2400" i="1">
                              <a:solidFill>
                                <a:srgbClr val="000000"/>
                              </a:solidFill>
                              <a:latin typeface="Cambria Math" panose="02040503050406030204" pitchFamily="18" charset="0"/>
                            </a:rPr>
                            <m:t>(4−</m:t>
                          </m:r>
                          <m:r>
                            <a:rPr lang="zh-TW" altLang="en-US" sz="2400" i="1">
                              <a:solidFill>
                                <a:srgbClr val="000000"/>
                              </a:solidFill>
                              <a:latin typeface="Cambria Math" panose="02040503050406030204" pitchFamily="18" charset="0"/>
                            </a:rPr>
                            <m:t>𝜋</m:t>
                          </m:r>
                          <m:r>
                            <a:rPr lang="zh-TW" altLang="en-US" sz="2400" i="1">
                              <a:solidFill>
                                <a:srgbClr val="000000"/>
                              </a:solidFill>
                              <a:latin typeface="Cambria Math" panose="02040503050406030204" pitchFamily="18" charset="0"/>
                            </a:rPr>
                            <m:t>)</m:t>
                          </m:r>
                        </m:num>
                        <m:den>
                          <m:r>
                            <a:rPr lang="zh-TW" altLang="en-US" sz="2400" i="1">
                              <a:solidFill>
                                <a:srgbClr val="000000"/>
                              </a:solidFill>
                              <a:latin typeface="Cambria Math" panose="02040503050406030204" pitchFamily="18" charset="0"/>
                            </a:rPr>
                            <m:t>4</m:t>
                          </m:r>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4100" name="Object 6">
                <a:extLst>
                  <a:ext uri="{FF2B5EF4-FFF2-40B4-BE49-F238E27FC236}">
                    <a16:creationId xmlns:a16="http://schemas.microsoft.com/office/drawing/2014/main" id="{D6E321AA-AF40-4228-A982-CEA9482CCC35}"/>
                  </a:ext>
                </a:extLst>
              </p:cNvPr>
              <p:cNvSpPr txBox="1">
                <a:spLocks noRot="1" noChangeAspect="1" noMove="1" noResize="1" noEditPoints="1" noAdjustHandles="1" noChangeArrowheads="1" noChangeShapeType="1" noTextEdit="1"/>
              </p:cNvSpPr>
              <p:nvPr/>
            </p:nvSpPr>
            <p:spPr bwMode="auto">
              <a:xfrm>
                <a:off x="1450974" y="2049463"/>
                <a:ext cx="2256929" cy="89217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01" name="Object 7">
                <a:extLst>
                  <a:ext uri="{FF2B5EF4-FFF2-40B4-BE49-F238E27FC236}">
                    <a16:creationId xmlns:a16="http://schemas.microsoft.com/office/drawing/2014/main" id="{472703F6-35C2-4A7F-A6EB-E4BE8FA450AA}"/>
                  </a:ext>
                </a:extLst>
              </p:cNvPr>
              <p:cNvSpPr txBox="1"/>
              <p:nvPr/>
            </p:nvSpPr>
            <p:spPr bwMode="auto">
              <a:xfrm>
                <a:off x="1104900" y="3074988"/>
                <a:ext cx="5508625" cy="1585912"/>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𝑝</m:t>
                      </m:r>
                      <m:r>
                        <a:rPr lang="zh-TW" altLang="en-US" sz="2400" i="1" smtClean="0">
                          <a:solidFill>
                            <a:srgbClr val="000000"/>
                          </a:solidFill>
                          <a:latin typeface="Cambria Math" panose="02040503050406030204" pitchFamily="18" charset="0"/>
                        </a:rPr>
                        <m:t>(</m:t>
                      </m:r>
                      <m:r>
                        <a:rPr lang="zh-TW" altLang="en-US" sz="2400" i="1" smtClean="0">
                          <a:solidFill>
                            <a:srgbClr val="000000"/>
                          </a:solidFill>
                          <a:latin typeface="Cambria Math" panose="02040503050406030204" pitchFamily="18" charset="0"/>
                        </a:rPr>
                        <m:t>𝑧</m:t>
                      </m:r>
                      <m:r>
                        <a:rPr lang="zh-TW" altLang="en-US" sz="2400" i="1" smtClean="0">
                          <a:solidFill>
                            <a:srgbClr val="000000"/>
                          </a:solidFill>
                          <a:latin typeface="Cambria Math" panose="02040503050406030204" pitchFamily="18" charset="0"/>
                        </a:rPr>
                        <m:t>)=</m:t>
                      </m:r>
                      <m:d>
                        <m:dPr>
                          <m:begChr m:val="{"/>
                          <m:endChr m:val=""/>
                          <m:ctrlPr>
                            <a:rPr lang="zh-TW" altLang="en-US" sz="2400" i="1">
                              <a:solidFill>
                                <a:srgbClr val="000000"/>
                              </a:solidFill>
                              <a:latin typeface="Cambria Math" panose="02040503050406030204" pitchFamily="18" charset="0"/>
                            </a:rPr>
                          </m:ctrlPr>
                        </m:dPr>
                        <m:e>
                          <m:eqArr>
                            <m:eqArrPr>
                              <m:ctrlPr>
                                <a:rPr lang="zh-TW" altLang="en-US" sz="2400" i="1">
                                  <a:solidFill>
                                    <a:srgbClr val="000000"/>
                                  </a:solidFill>
                                  <a:latin typeface="Cambria Math" panose="02040503050406030204" pitchFamily="18" charset="0"/>
                                </a:rPr>
                              </m:ctrlPr>
                            </m:eqArrPr>
                            <m:e>
                              <m:f>
                                <m:fPr>
                                  <m:ctrlPr>
                                    <a:rPr lang="zh-TW" altLang="en-US" sz="2400" i="1">
                                      <a:solidFill>
                                        <a:srgbClr val="000000"/>
                                      </a:solidFill>
                                      <a:latin typeface="Cambria Math" panose="02040503050406030204" pitchFamily="18" charset="0"/>
                                    </a:rPr>
                                  </m:ctrlPr>
                                </m:fPr>
                                <m:num>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𝑎</m:t>
                                      </m:r>
                                    </m:e>
                                    <m:sup>
                                      <m:r>
                                        <a:rPr lang="zh-TW" altLang="en-US" sz="2400" i="1">
                                          <a:solidFill>
                                            <a:srgbClr val="000000"/>
                                          </a:solidFill>
                                          <a:latin typeface="Cambria Math" panose="02040503050406030204" pitchFamily="18" charset="0"/>
                                        </a:rPr>
                                        <m:t>𝑏</m:t>
                                      </m:r>
                                    </m:sup>
                                  </m:sSup>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𝑧</m:t>
                                      </m:r>
                                    </m:e>
                                    <m:sup>
                                      <m:r>
                                        <a:rPr lang="zh-TW" altLang="en-US" sz="2400" i="1">
                                          <a:solidFill>
                                            <a:srgbClr val="000000"/>
                                          </a:solidFill>
                                          <a:latin typeface="Cambria Math" panose="02040503050406030204" pitchFamily="18" charset="0"/>
                                        </a:rPr>
                                        <m:t>𝑏</m:t>
                                      </m:r>
                                      <m:r>
                                        <a:rPr lang="zh-TW" altLang="en-US" sz="2400" i="1">
                                          <a:solidFill>
                                            <a:srgbClr val="000000"/>
                                          </a:solidFill>
                                          <a:latin typeface="Cambria Math" panose="02040503050406030204" pitchFamily="18" charset="0"/>
                                        </a:rPr>
                                        <m:t>−1</m:t>
                                      </m:r>
                                    </m:sup>
                                  </m:sSup>
                                </m:num>
                                <m:den>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m:t>
                                  </m:r>
                                  <m:r>
                                    <a:rPr lang="zh-TW" altLang="en-US" sz="2400" i="1">
                                      <a:solidFill>
                                        <a:srgbClr val="000000"/>
                                      </a:solidFill>
                                      <a:latin typeface="Cambria Math" panose="02040503050406030204" pitchFamily="18" charset="0"/>
                                    </a:rPr>
                                    <m:t>−1)!</m:t>
                                  </m:r>
                                </m:den>
                              </m:f>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𝑒</m:t>
                                  </m:r>
                                </m:e>
                                <m: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𝑎𝑧</m:t>
                                  </m:r>
                                </m:sup>
                              </m:sSup>
                              <m:r>
                                <a:rPr lang="en-US" altLang="zh-TW"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𝑧</m:t>
                              </m:r>
                              <m:r>
                                <a:rPr lang="zh-TW" altLang="en-US" sz="2400" i="1">
                                  <a:solidFill>
                                    <a:srgbClr val="000000"/>
                                  </a:solidFill>
                                  <a:latin typeface="Cambria Math" panose="02040503050406030204" pitchFamily="18" charset="0"/>
                                </a:rPr>
                                <m:t>≥0,</m:t>
                              </m:r>
                            </m:e>
                            <m:e>
                              <m:r>
                                <a:rPr lang="zh-TW" altLang="en-US" sz="2400" i="1">
                                  <a:solidFill>
                                    <a:srgbClr val="000000"/>
                                  </a:solidFill>
                                  <a:latin typeface="Cambria Math" panose="02040503050406030204" pitchFamily="18" charset="0"/>
                                </a:rPr>
                                <m:t>0</m:t>
                              </m:r>
                              <m:r>
                                <a:rPr lang="en-US" altLang="zh-TW" sz="2400" b="0" i="1" smtClean="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𝑧</m:t>
                              </m:r>
                              <m:r>
                                <a:rPr lang="zh-TW" altLang="en-US" sz="2400" i="1">
                                  <a:solidFill>
                                    <a:srgbClr val="000000"/>
                                  </a:solidFill>
                                  <a:latin typeface="Cambria Math" panose="02040503050406030204" pitchFamily="18" charset="0"/>
                                </a:rPr>
                                <m:t>&lt;0,</m:t>
                              </m:r>
                            </m:e>
                          </m:eqArr>
                        </m:e>
                      </m:d>
                    </m:oMath>
                  </m:oMathPara>
                </a14:m>
                <a:endParaRPr lang="zh-TW" altLang="en-US" sz="2400" dirty="0"/>
              </a:p>
            </p:txBody>
          </p:sp>
        </mc:Choice>
        <mc:Fallback xmlns="">
          <p:sp>
            <p:nvSpPr>
              <p:cNvPr id="4101" name="Object 7">
                <a:extLst>
                  <a:ext uri="{FF2B5EF4-FFF2-40B4-BE49-F238E27FC236}">
                    <a16:creationId xmlns:a16="http://schemas.microsoft.com/office/drawing/2014/main" id="{472703F6-35C2-4A7F-A6EB-E4BE8FA450AA}"/>
                  </a:ext>
                </a:extLst>
              </p:cNvPr>
              <p:cNvSpPr txBox="1">
                <a:spLocks noRot="1" noChangeAspect="1" noMove="1" noResize="1" noEditPoints="1" noAdjustHandles="1" noChangeArrowheads="1" noChangeShapeType="1" noTextEdit="1"/>
              </p:cNvSpPr>
              <p:nvPr/>
            </p:nvSpPr>
            <p:spPr bwMode="auto">
              <a:xfrm>
                <a:off x="1104900" y="3074988"/>
                <a:ext cx="5508625" cy="158591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02" name="Object 8">
                <a:extLst>
                  <a:ext uri="{FF2B5EF4-FFF2-40B4-BE49-F238E27FC236}">
                    <a16:creationId xmlns:a16="http://schemas.microsoft.com/office/drawing/2014/main" id="{7F2FD1E3-4092-468B-B144-3E0FC3605873}"/>
                  </a:ext>
                </a:extLst>
              </p:cNvPr>
              <p:cNvSpPr txBox="1"/>
              <p:nvPr/>
            </p:nvSpPr>
            <p:spPr bwMode="auto">
              <a:xfrm>
                <a:off x="1143000" y="4498975"/>
                <a:ext cx="1727200" cy="890588"/>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𝜇</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𝑏</m:t>
                          </m:r>
                        </m:num>
                        <m:den>
                          <m:r>
                            <a:rPr lang="zh-TW" altLang="en-US" sz="2400" i="1">
                              <a:solidFill>
                                <a:srgbClr val="000000"/>
                              </a:solidFill>
                              <a:latin typeface="Cambria Math" panose="02040503050406030204" pitchFamily="18" charset="0"/>
                            </a:rPr>
                            <m:t>𝑎</m:t>
                          </m:r>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4102" name="Object 8">
                <a:extLst>
                  <a:ext uri="{FF2B5EF4-FFF2-40B4-BE49-F238E27FC236}">
                    <a16:creationId xmlns:a16="http://schemas.microsoft.com/office/drawing/2014/main" id="{7F2FD1E3-4092-468B-B144-3E0FC3605873}"/>
                  </a:ext>
                </a:extLst>
              </p:cNvPr>
              <p:cNvSpPr txBox="1">
                <a:spLocks noRot="1" noChangeAspect="1" noMove="1" noResize="1" noEditPoints="1" noAdjustHandles="1" noChangeArrowheads="1" noChangeShapeType="1" noTextEdit="1"/>
              </p:cNvSpPr>
              <p:nvPr/>
            </p:nvSpPr>
            <p:spPr bwMode="auto">
              <a:xfrm>
                <a:off x="1143000" y="4498975"/>
                <a:ext cx="1727200" cy="89058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03" name="Object 9">
                <a:extLst>
                  <a:ext uri="{FF2B5EF4-FFF2-40B4-BE49-F238E27FC236}">
                    <a16:creationId xmlns:a16="http://schemas.microsoft.com/office/drawing/2014/main" id="{C36F0D1A-E244-4477-819E-CE41024B8913}"/>
                  </a:ext>
                </a:extLst>
              </p:cNvPr>
              <p:cNvSpPr txBox="1"/>
              <p:nvPr/>
            </p:nvSpPr>
            <p:spPr bwMode="auto">
              <a:xfrm>
                <a:off x="1187450" y="5295900"/>
                <a:ext cx="1584325" cy="855663"/>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𝜎</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𝑏</m:t>
                          </m:r>
                        </m:num>
                        <m:den>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𝑎</m:t>
                              </m:r>
                            </m:e>
                            <m:sup>
                              <m:r>
                                <a:rPr lang="zh-TW" altLang="en-US" sz="2400" i="1">
                                  <a:solidFill>
                                    <a:srgbClr val="000000"/>
                                  </a:solidFill>
                                  <a:latin typeface="Cambria Math" panose="02040503050406030204" pitchFamily="18" charset="0"/>
                                </a:rPr>
                                <m:t>2</m:t>
                              </m:r>
                            </m:sup>
                          </m:sSup>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4103" name="Object 9">
                <a:extLst>
                  <a:ext uri="{FF2B5EF4-FFF2-40B4-BE49-F238E27FC236}">
                    <a16:creationId xmlns:a16="http://schemas.microsoft.com/office/drawing/2014/main" id="{C36F0D1A-E244-4477-819E-CE41024B8913}"/>
                  </a:ext>
                </a:extLst>
              </p:cNvPr>
              <p:cNvSpPr txBox="1">
                <a:spLocks noRot="1" noChangeAspect="1" noMove="1" noResize="1" noEditPoints="1" noAdjustHandles="1" noChangeArrowheads="1" noChangeShapeType="1" noTextEdit="1"/>
              </p:cNvSpPr>
              <p:nvPr/>
            </p:nvSpPr>
            <p:spPr bwMode="auto">
              <a:xfrm>
                <a:off x="1187450" y="5295900"/>
                <a:ext cx="1584325" cy="855663"/>
              </a:xfrm>
              <a:prstGeom prst="rect">
                <a:avLst/>
              </a:prstGeom>
              <a:blipFill>
                <a:blip r:embed="rId7"/>
                <a:stretch>
                  <a:fillRect/>
                </a:stretch>
              </a:blipFill>
            </p:spPr>
            <p:txBody>
              <a:bodyPr/>
              <a:lstStyle/>
              <a:p>
                <a:r>
                  <a:rPr lang="zh-TW" alt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投影片編號版面配置區 3">
            <a:extLst>
              <a:ext uri="{FF2B5EF4-FFF2-40B4-BE49-F238E27FC236}">
                <a16:creationId xmlns:a16="http://schemas.microsoft.com/office/drawing/2014/main" id="{6E83BDB3-521A-4DA6-9C9B-E8A03A03CA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D980EB7E-DE76-4C6F-8A67-D2439F5713A7}" type="slidenum">
              <a:rPr kumimoji="0" lang="zh-TW" altLang="en-US"/>
              <a:pPr eaLnBrk="1" hangingPunct="1"/>
              <a:t>50</a:t>
            </a:fld>
            <a:endParaRPr kumimoji="0" lang="en-US" altLang="zh-TW"/>
          </a:p>
        </p:txBody>
      </p:sp>
      <p:sp>
        <p:nvSpPr>
          <p:cNvPr id="27653" name="Rectangle 2">
            <a:extLst>
              <a:ext uri="{FF2B5EF4-FFF2-40B4-BE49-F238E27FC236}">
                <a16:creationId xmlns:a16="http://schemas.microsoft.com/office/drawing/2014/main" id="{1D8B7028-3E17-40DD-AC32-C3188EEB7E1C}"/>
              </a:ext>
            </a:extLst>
          </p:cNvPr>
          <p:cNvSpPr>
            <a:spLocks noGrp="1" noChangeArrowheads="1"/>
          </p:cNvSpPr>
          <p:nvPr>
            <p:ph type="title"/>
          </p:nvPr>
        </p:nvSpPr>
        <p:spPr/>
        <p:txBody>
          <a:bodyPr/>
          <a:lstStyle/>
          <a:p>
            <a:pPr eaLnBrk="1" hangingPunct="1"/>
            <a:r>
              <a:rPr lang="en-US" altLang="zh-TW"/>
              <a:t>Estimation by image observation</a:t>
            </a:r>
            <a:endParaRPr lang="zh-TW" altLang="en-US"/>
          </a:p>
        </p:txBody>
      </p:sp>
      <p:sp>
        <p:nvSpPr>
          <p:cNvPr id="27654" name="Rectangle 3">
            <a:extLst>
              <a:ext uri="{FF2B5EF4-FFF2-40B4-BE49-F238E27FC236}">
                <a16:creationId xmlns:a16="http://schemas.microsoft.com/office/drawing/2014/main" id="{B8B84320-7057-46F1-91A4-14552407737A}"/>
              </a:ext>
            </a:extLst>
          </p:cNvPr>
          <p:cNvSpPr>
            <a:spLocks noGrp="1" noChangeArrowheads="1"/>
          </p:cNvSpPr>
          <p:nvPr>
            <p:ph type="body" idx="1"/>
          </p:nvPr>
        </p:nvSpPr>
        <p:spPr/>
        <p:txBody>
          <a:bodyPr/>
          <a:lstStyle/>
          <a:p>
            <a:pPr eaLnBrk="1" hangingPunct="1"/>
            <a:r>
              <a:rPr lang="en-US" altLang="zh-TW" dirty="0"/>
              <a:t>Let the observed </a:t>
            </a:r>
            <a:r>
              <a:rPr lang="en-US" altLang="zh-TW" dirty="0" err="1"/>
              <a:t>subimage</a:t>
            </a:r>
            <a:r>
              <a:rPr lang="en-US" altLang="zh-TW" dirty="0"/>
              <a:t> be denoted by </a:t>
            </a:r>
            <a:r>
              <a:rPr lang="en-US" altLang="zh-TW" i="1" dirty="0" err="1"/>
              <a:t>g</a:t>
            </a:r>
            <a:r>
              <a:rPr lang="en-US" altLang="zh-TW" i="1" baseline="-25000" dirty="0" err="1"/>
              <a:t>s</a:t>
            </a:r>
            <a:r>
              <a:rPr lang="en-US" altLang="zh-TW" dirty="0"/>
              <a:t>(</a:t>
            </a:r>
            <a:r>
              <a:rPr lang="en-US" altLang="zh-TW" i="1" dirty="0"/>
              <a:t>x</a:t>
            </a:r>
            <a:r>
              <a:rPr lang="en-US" altLang="zh-TW" dirty="0"/>
              <a:t>, </a:t>
            </a:r>
            <a:r>
              <a:rPr lang="en-US" altLang="zh-TW" i="1" dirty="0"/>
              <a:t>y</a:t>
            </a:r>
            <a:r>
              <a:rPr lang="en-US" altLang="zh-TW" dirty="0"/>
              <a:t>), and let the constructed </a:t>
            </a:r>
            <a:r>
              <a:rPr lang="en-US" altLang="zh-TW" dirty="0" err="1"/>
              <a:t>subimage</a:t>
            </a:r>
            <a:r>
              <a:rPr lang="en-US" altLang="zh-TW" dirty="0"/>
              <a:t> be denoted by         . Within a strong-signal area, we have:</a:t>
            </a:r>
          </a:p>
          <a:p>
            <a:pPr algn="r" eaLnBrk="1" hangingPunct="1">
              <a:lnSpc>
                <a:spcPct val="190000"/>
              </a:lnSpc>
              <a:buFont typeface="Wingdings" panose="05000000000000000000" pitchFamily="2" charset="2"/>
              <a:buNone/>
            </a:pPr>
            <a:r>
              <a:rPr lang="en-US" altLang="zh-TW" dirty="0"/>
              <a:t>(5.6-1)</a:t>
            </a:r>
          </a:p>
          <a:p>
            <a:pPr eaLnBrk="1" hangingPunct="1">
              <a:buFont typeface="Wingdings" panose="05000000000000000000" pitchFamily="2" charset="2"/>
              <a:buNone/>
            </a:pPr>
            <a:r>
              <a:rPr lang="zh-TW" altLang="en-US" dirty="0"/>
              <a:t>	</a:t>
            </a:r>
            <a:r>
              <a:rPr lang="en-US" altLang="zh-TW" dirty="0"/>
              <a:t>which can be used to deduce </a:t>
            </a:r>
            <a:r>
              <a:rPr lang="en-US" altLang="zh-TW" i="1" dirty="0"/>
              <a:t>H</a:t>
            </a:r>
            <a:r>
              <a:rPr lang="en-US" altLang="zh-TW" dirty="0"/>
              <a:t>(</a:t>
            </a:r>
            <a:r>
              <a:rPr lang="en-US" altLang="zh-TW" i="1" dirty="0"/>
              <a:t>u</a:t>
            </a:r>
            <a:r>
              <a:rPr lang="en-US" altLang="zh-TW" dirty="0"/>
              <a:t>, </a:t>
            </a:r>
            <a:r>
              <a:rPr lang="en-US" altLang="zh-TW" i="1" dirty="0"/>
              <a:t>v</a:t>
            </a:r>
            <a:r>
              <a:rPr lang="en-US" altLang="zh-TW" dirty="0"/>
              <a:t>) if it is position-invariant.</a:t>
            </a:r>
            <a:endParaRPr lang="zh-TW" altLang="en-US" dirty="0"/>
          </a:p>
        </p:txBody>
      </p:sp>
      <p:graphicFrame>
        <p:nvGraphicFramePr>
          <p:cNvPr id="27650" name="Object 4">
            <a:extLst>
              <a:ext uri="{FF2B5EF4-FFF2-40B4-BE49-F238E27FC236}">
                <a16:creationId xmlns:a16="http://schemas.microsoft.com/office/drawing/2014/main" id="{D35F63A0-342D-4A60-95E8-4C35203AED47}"/>
              </a:ext>
            </a:extLst>
          </p:cNvPr>
          <p:cNvGraphicFramePr>
            <a:graphicFrameLocks noChangeAspect="1"/>
          </p:cNvGraphicFramePr>
          <p:nvPr/>
        </p:nvGraphicFramePr>
        <p:xfrm>
          <a:off x="6376988" y="1808163"/>
          <a:ext cx="1155700" cy="563562"/>
        </p:xfrm>
        <a:graphic>
          <a:graphicData uri="http://schemas.openxmlformats.org/presentationml/2006/ole">
            <mc:AlternateContent xmlns:mc="http://schemas.openxmlformats.org/markup-compatibility/2006">
              <mc:Choice xmlns:v="urn:schemas-microsoft-com:vml" Requires="v">
                <p:oleObj spid="_x0000_s27801" name="Equation" r:id="rId3" imgW="495000" imgH="241200" progId="Equation.3">
                  <p:embed/>
                </p:oleObj>
              </mc:Choice>
              <mc:Fallback>
                <p:oleObj name="Equation" r:id="rId3" imgW="49500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988" y="1808163"/>
                        <a:ext cx="11557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1" name="Object 5">
            <a:extLst>
              <a:ext uri="{FF2B5EF4-FFF2-40B4-BE49-F238E27FC236}">
                <a16:creationId xmlns:a16="http://schemas.microsoft.com/office/drawing/2014/main" id="{AAC8C029-D151-4655-9C80-82F4EB6BF831}"/>
              </a:ext>
            </a:extLst>
          </p:cNvPr>
          <p:cNvGraphicFramePr>
            <a:graphicFrameLocks noChangeAspect="1"/>
          </p:cNvGraphicFramePr>
          <p:nvPr/>
        </p:nvGraphicFramePr>
        <p:xfrm>
          <a:off x="1933575" y="2689225"/>
          <a:ext cx="2425700" cy="1019175"/>
        </p:xfrm>
        <a:graphic>
          <a:graphicData uri="http://schemas.openxmlformats.org/presentationml/2006/ole">
            <mc:AlternateContent xmlns:mc="http://schemas.openxmlformats.org/markup-compatibility/2006">
              <mc:Choice xmlns:v="urn:schemas-microsoft-com:vml" Requires="v">
                <p:oleObj spid="_x0000_s27802" name="方程式" r:id="rId5" imgW="1244520" imgH="444240" progId="Equation.3">
                  <p:embed/>
                </p:oleObj>
              </mc:Choice>
              <mc:Fallback>
                <p:oleObj name="方程式" r:id="rId5" imgW="1244520" imgH="4442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575" y="2689225"/>
                        <a:ext cx="2425700" cy="101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投影片編號版面配置區 3">
            <a:extLst>
              <a:ext uri="{FF2B5EF4-FFF2-40B4-BE49-F238E27FC236}">
                <a16:creationId xmlns:a16="http://schemas.microsoft.com/office/drawing/2014/main" id="{0906E9B4-4BEE-4A87-A708-AB11B1F5B2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AB1C0BE0-1440-489F-8524-558612BFB3B5}" type="slidenum">
              <a:rPr kumimoji="0" lang="zh-TW" altLang="en-US"/>
              <a:pPr eaLnBrk="1" hangingPunct="1"/>
              <a:t>51</a:t>
            </a:fld>
            <a:endParaRPr kumimoji="0" lang="en-US" altLang="zh-TW"/>
          </a:p>
        </p:txBody>
      </p:sp>
      <p:sp>
        <p:nvSpPr>
          <p:cNvPr id="28676" name="Rectangle 2">
            <a:extLst>
              <a:ext uri="{FF2B5EF4-FFF2-40B4-BE49-F238E27FC236}">
                <a16:creationId xmlns:a16="http://schemas.microsoft.com/office/drawing/2014/main" id="{778121F1-E700-47B0-BA13-7EC33FE3A8CC}"/>
              </a:ext>
            </a:extLst>
          </p:cNvPr>
          <p:cNvSpPr>
            <a:spLocks noGrp="1" noChangeArrowheads="1"/>
          </p:cNvSpPr>
          <p:nvPr>
            <p:ph type="title"/>
          </p:nvPr>
        </p:nvSpPr>
        <p:spPr/>
        <p:txBody>
          <a:bodyPr/>
          <a:lstStyle/>
          <a:p>
            <a:pPr eaLnBrk="1" hangingPunct="1"/>
            <a:r>
              <a:rPr lang="en-US" altLang="zh-TW"/>
              <a:t>Estimation by experimentation</a:t>
            </a:r>
            <a:endParaRPr lang="zh-TW" altLang="en-US"/>
          </a:p>
        </p:txBody>
      </p:sp>
      <p:sp>
        <p:nvSpPr>
          <p:cNvPr id="28677" name="Rectangle 3">
            <a:extLst>
              <a:ext uri="{FF2B5EF4-FFF2-40B4-BE49-F238E27FC236}">
                <a16:creationId xmlns:a16="http://schemas.microsoft.com/office/drawing/2014/main" id="{54E26AEB-7CD0-4286-BE99-8DF8C66FF85A}"/>
              </a:ext>
            </a:extLst>
          </p:cNvPr>
          <p:cNvSpPr>
            <a:spLocks noGrp="1" noChangeArrowheads="1"/>
          </p:cNvSpPr>
          <p:nvPr>
            <p:ph type="body" idx="1"/>
          </p:nvPr>
        </p:nvSpPr>
        <p:spPr>
          <a:xfrm>
            <a:off x="107950" y="941388"/>
            <a:ext cx="8847138" cy="5689600"/>
          </a:xfrm>
          <a:noFill/>
        </p:spPr>
        <p:txBody>
          <a:bodyPr/>
          <a:lstStyle/>
          <a:p>
            <a:pPr eaLnBrk="1" hangingPunct="1">
              <a:lnSpc>
                <a:spcPct val="80000"/>
              </a:lnSpc>
            </a:pPr>
            <a:r>
              <a:rPr lang="en-US" altLang="zh-TW" dirty="0"/>
              <a:t>The idea is to obtain the impulse response of the degradation by imaging an impulse (small dot of light) using the same system settings.</a:t>
            </a:r>
          </a:p>
          <a:p>
            <a:pPr eaLnBrk="1" hangingPunct="1">
              <a:lnSpc>
                <a:spcPct val="80000"/>
              </a:lnSpc>
              <a:spcBef>
                <a:spcPct val="0"/>
              </a:spcBef>
            </a:pPr>
            <a:r>
              <a:rPr lang="en-US" altLang="zh-TW" dirty="0"/>
              <a:t>As shown in Fig. 5.24, an impulse is simulated by a bright dot of light, which has a constant Fourier transform. Based on Eq. (5.5-17), we have:</a:t>
            </a:r>
          </a:p>
          <a:p>
            <a:pPr algn="r" eaLnBrk="1" hangingPunct="1">
              <a:lnSpc>
                <a:spcPct val="110000"/>
              </a:lnSpc>
              <a:buFont typeface="Wingdings" panose="05000000000000000000" pitchFamily="2" charset="2"/>
              <a:buNone/>
            </a:pPr>
            <a:r>
              <a:rPr lang="en-US" altLang="zh-TW" dirty="0"/>
              <a:t>(5.6-2)</a:t>
            </a:r>
          </a:p>
          <a:p>
            <a:pPr eaLnBrk="1" hangingPunct="1">
              <a:lnSpc>
                <a:spcPct val="80000"/>
              </a:lnSpc>
              <a:spcBef>
                <a:spcPct val="50000"/>
              </a:spcBef>
              <a:buFont typeface="Wingdings" panose="05000000000000000000" pitchFamily="2" charset="2"/>
              <a:buNone/>
            </a:pPr>
            <a:r>
              <a:rPr lang="en-US" altLang="zh-TW" dirty="0"/>
              <a:t>	where </a:t>
            </a:r>
            <a:r>
              <a:rPr lang="en-US" altLang="zh-TW" i="1" dirty="0"/>
              <a:t>G</a:t>
            </a:r>
            <a:r>
              <a:rPr lang="en-US" altLang="zh-TW" dirty="0"/>
              <a:t>(</a:t>
            </a:r>
            <a:r>
              <a:rPr lang="en-US" altLang="zh-TW" i="1" dirty="0"/>
              <a:t>u</a:t>
            </a:r>
            <a:r>
              <a:rPr lang="en-US" altLang="zh-TW" dirty="0"/>
              <a:t>, </a:t>
            </a:r>
            <a:r>
              <a:rPr lang="en-US" altLang="zh-TW" i="1" dirty="0"/>
              <a:t>v</a:t>
            </a:r>
            <a:r>
              <a:rPr lang="en-US" altLang="zh-TW" dirty="0"/>
              <a:t>) is the Fourier transform of the observed image and </a:t>
            </a:r>
            <a:r>
              <a:rPr lang="en-US" altLang="zh-TW" i="1" dirty="0"/>
              <a:t>A</a:t>
            </a:r>
            <a:r>
              <a:rPr lang="en-US" altLang="zh-TW" dirty="0"/>
              <a:t> </a:t>
            </a:r>
          </a:p>
          <a:p>
            <a:pPr eaLnBrk="1" hangingPunct="1">
              <a:lnSpc>
                <a:spcPct val="80000"/>
              </a:lnSpc>
              <a:spcBef>
                <a:spcPct val="0"/>
              </a:spcBef>
              <a:buFont typeface="Wingdings" panose="05000000000000000000" pitchFamily="2" charset="2"/>
              <a:buNone/>
            </a:pPr>
            <a:r>
              <a:rPr lang="en-US" altLang="zh-TW" dirty="0"/>
              <a:t>	is a constant </a:t>
            </a:r>
          </a:p>
          <a:p>
            <a:pPr eaLnBrk="1" hangingPunct="1">
              <a:lnSpc>
                <a:spcPct val="80000"/>
              </a:lnSpc>
              <a:spcBef>
                <a:spcPct val="0"/>
              </a:spcBef>
              <a:buFont typeface="Wingdings" panose="05000000000000000000" pitchFamily="2" charset="2"/>
              <a:buNone/>
            </a:pPr>
            <a:r>
              <a:rPr lang="en-US" altLang="zh-TW" dirty="0"/>
              <a:t>	describing </a:t>
            </a:r>
          </a:p>
          <a:p>
            <a:pPr eaLnBrk="1" hangingPunct="1">
              <a:lnSpc>
                <a:spcPct val="80000"/>
              </a:lnSpc>
              <a:spcBef>
                <a:spcPct val="0"/>
              </a:spcBef>
              <a:buFont typeface="Wingdings" panose="05000000000000000000" pitchFamily="2" charset="2"/>
              <a:buNone/>
            </a:pPr>
            <a:r>
              <a:rPr lang="en-US" altLang="zh-TW" dirty="0"/>
              <a:t>   </a:t>
            </a:r>
            <a:r>
              <a:rPr lang="en-US" altLang="zh-TW" sz="800" dirty="0"/>
              <a:t> </a:t>
            </a:r>
            <a:r>
              <a:rPr lang="en-US" altLang="zh-TW" dirty="0"/>
              <a:t>the</a:t>
            </a:r>
            <a:r>
              <a:rPr lang="en-US" altLang="zh-TW" sz="1400" dirty="0"/>
              <a:t> </a:t>
            </a:r>
            <a:r>
              <a:rPr lang="en-US" altLang="zh-TW" dirty="0"/>
              <a:t>strength</a:t>
            </a:r>
            <a:r>
              <a:rPr lang="en-US" altLang="zh-TW" sz="1400" dirty="0"/>
              <a:t> </a:t>
            </a:r>
            <a:r>
              <a:rPr lang="en-US" altLang="zh-TW" dirty="0"/>
              <a:t>of            </a:t>
            </a:r>
          </a:p>
          <a:p>
            <a:pPr eaLnBrk="1" hangingPunct="1">
              <a:lnSpc>
                <a:spcPct val="80000"/>
              </a:lnSpc>
              <a:spcBef>
                <a:spcPct val="0"/>
              </a:spcBef>
              <a:buFont typeface="Wingdings" panose="05000000000000000000" pitchFamily="2" charset="2"/>
              <a:buNone/>
            </a:pPr>
            <a:r>
              <a:rPr lang="en-US" altLang="zh-TW" dirty="0"/>
              <a:t>	the impulse.</a:t>
            </a:r>
          </a:p>
        </p:txBody>
      </p:sp>
      <p:pic>
        <p:nvPicPr>
          <p:cNvPr id="28678" name="Picture 4">
            <a:extLst>
              <a:ext uri="{FF2B5EF4-FFF2-40B4-BE49-F238E27FC236}">
                <a16:creationId xmlns:a16="http://schemas.microsoft.com/office/drawing/2014/main" id="{222CDA35-A855-4D6C-A56E-A917E65B2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4110038"/>
            <a:ext cx="6732587"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8674" name="Object 5">
                <a:extLst>
                  <a:ext uri="{FF2B5EF4-FFF2-40B4-BE49-F238E27FC236}">
                    <a16:creationId xmlns:a16="http://schemas.microsoft.com/office/drawing/2014/main" id="{1CA3FA9C-E4E6-43F4-B17D-58F9A6FFB36C}"/>
                  </a:ext>
                </a:extLst>
              </p:cNvPr>
              <p:cNvSpPr txBox="1"/>
              <p:nvPr/>
            </p:nvSpPr>
            <p:spPr bwMode="auto">
              <a:xfrm>
                <a:off x="1514475" y="2908300"/>
                <a:ext cx="3124200" cy="904875"/>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𝐻</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𝐺</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num>
                        <m:den>
                          <m:r>
                            <a:rPr lang="zh-TW" altLang="en-US" sz="2400" i="1">
                              <a:solidFill>
                                <a:srgbClr val="000000"/>
                              </a:solidFill>
                              <a:latin typeface="Cambria Math" panose="02040503050406030204" pitchFamily="18" charset="0"/>
                            </a:rPr>
                            <m:t>𝐴</m:t>
                          </m:r>
                        </m:den>
                      </m:f>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xmlns="">
          <p:sp>
            <p:nvSpPr>
              <p:cNvPr id="28674" name="Object 5">
                <a:extLst>
                  <a:ext uri="{FF2B5EF4-FFF2-40B4-BE49-F238E27FC236}">
                    <a16:creationId xmlns:a16="http://schemas.microsoft.com/office/drawing/2014/main" id="{1CA3FA9C-E4E6-43F4-B17D-58F9A6FFB36C}"/>
                  </a:ext>
                </a:extLst>
              </p:cNvPr>
              <p:cNvSpPr txBox="1">
                <a:spLocks noRot="1" noChangeAspect="1" noMove="1" noResize="1" noEditPoints="1" noAdjustHandles="1" noChangeArrowheads="1" noChangeShapeType="1" noTextEdit="1"/>
              </p:cNvSpPr>
              <p:nvPr/>
            </p:nvSpPr>
            <p:spPr bwMode="auto">
              <a:xfrm>
                <a:off x="1514475" y="2908300"/>
                <a:ext cx="3124200" cy="904875"/>
              </a:xfrm>
              <a:prstGeom prst="rect">
                <a:avLst/>
              </a:prstGeom>
              <a:blipFill>
                <a:blip r:embed="rId3"/>
                <a:stretch>
                  <a:fillRect/>
                </a:stretch>
              </a:blipFill>
            </p:spPr>
            <p:txBody>
              <a:bodyPr/>
              <a:lstStyle/>
              <a:p>
                <a:r>
                  <a:rPr lang="zh-TW" altLang="en-US">
                    <a:noFill/>
                  </a:rPr>
                  <a:t> </a:t>
                </a:r>
              </a:p>
            </p:txBody>
          </p:sp>
        </mc:Fallback>
      </mc:AlternateContent>
      <p:sp>
        <p:nvSpPr>
          <p:cNvPr id="28679" name="Rectangle 6">
            <a:extLst>
              <a:ext uri="{FF2B5EF4-FFF2-40B4-BE49-F238E27FC236}">
                <a16:creationId xmlns:a16="http://schemas.microsoft.com/office/drawing/2014/main" id="{80B5A4B7-F565-4926-AFE3-C9116B667F0C}"/>
              </a:ext>
            </a:extLst>
          </p:cNvPr>
          <p:cNvSpPr>
            <a:spLocks noChangeArrowheads="1"/>
          </p:cNvSpPr>
          <p:nvPr/>
        </p:nvSpPr>
        <p:spPr bwMode="auto">
          <a:xfrm>
            <a:off x="7524750" y="6597650"/>
            <a:ext cx="1619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r" eaLnBrk="1" hangingPunct="1"/>
            <a:fld id="{BD395A4C-A0F1-464F-AEBD-5A3A3569CA69}" type="slidenum">
              <a:rPr kumimoji="0" lang="zh-TW" altLang="en-US" sz="1400"/>
              <a:pPr algn="r" eaLnBrk="1" hangingPunct="1"/>
              <a:t>51</a:t>
            </a:fld>
            <a:endParaRPr kumimoji="0" lang="en-US" altLang="zh-TW"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投影片編號版面配置區 3">
            <a:extLst>
              <a:ext uri="{FF2B5EF4-FFF2-40B4-BE49-F238E27FC236}">
                <a16:creationId xmlns:a16="http://schemas.microsoft.com/office/drawing/2014/main" id="{5D0348B8-B1BC-40C8-8DCC-C439CC8B9FB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542331B8-2AD5-41AC-9087-F7C68D56C24A}" type="slidenum">
              <a:rPr kumimoji="0" lang="zh-TW" altLang="en-US"/>
              <a:pPr eaLnBrk="1" hangingPunct="1"/>
              <a:t>52</a:t>
            </a:fld>
            <a:endParaRPr kumimoji="0" lang="en-US" altLang="zh-TW"/>
          </a:p>
        </p:txBody>
      </p:sp>
      <p:sp>
        <p:nvSpPr>
          <p:cNvPr id="29700" name="Rectangle 2">
            <a:extLst>
              <a:ext uri="{FF2B5EF4-FFF2-40B4-BE49-F238E27FC236}">
                <a16:creationId xmlns:a16="http://schemas.microsoft.com/office/drawing/2014/main" id="{E0BF2D7A-B445-476A-A617-ACA7CE566786}"/>
              </a:ext>
            </a:extLst>
          </p:cNvPr>
          <p:cNvSpPr>
            <a:spLocks noGrp="1" noChangeArrowheads="1"/>
          </p:cNvSpPr>
          <p:nvPr>
            <p:ph type="title"/>
          </p:nvPr>
        </p:nvSpPr>
        <p:spPr/>
        <p:txBody>
          <a:bodyPr/>
          <a:lstStyle/>
          <a:p>
            <a:pPr eaLnBrk="1" hangingPunct="1"/>
            <a:r>
              <a:rPr lang="en-US" altLang="zh-TW"/>
              <a:t>Estimation by modeling</a:t>
            </a:r>
            <a:endParaRPr lang="zh-TW" altLang="en-US"/>
          </a:p>
        </p:txBody>
      </p:sp>
      <p:sp>
        <p:nvSpPr>
          <p:cNvPr id="29701" name="Rectangle 3">
            <a:extLst>
              <a:ext uri="{FF2B5EF4-FFF2-40B4-BE49-F238E27FC236}">
                <a16:creationId xmlns:a16="http://schemas.microsoft.com/office/drawing/2014/main" id="{D827F261-5910-4C0A-B9DC-82F43A626569}"/>
              </a:ext>
            </a:extLst>
          </p:cNvPr>
          <p:cNvSpPr>
            <a:spLocks noGrp="1" noChangeArrowheads="1"/>
          </p:cNvSpPr>
          <p:nvPr>
            <p:ph type="body" idx="1"/>
          </p:nvPr>
        </p:nvSpPr>
        <p:spPr/>
        <p:txBody>
          <a:bodyPr/>
          <a:lstStyle/>
          <a:p>
            <a:pPr eaLnBrk="1" hangingPunct="1"/>
            <a:r>
              <a:rPr lang="en-US" altLang="zh-TW" dirty="0"/>
              <a:t>A degradation model proposed by Hufnagel and Stanley [1964] is based on the physical characteristics of atmospheric turbulence. This model</a:t>
            </a:r>
          </a:p>
          <a:p>
            <a:pPr algn="r" eaLnBrk="1" hangingPunct="1">
              <a:buFont typeface="Wingdings" panose="05000000000000000000" pitchFamily="2" charset="2"/>
              <a:buNone/>
            </a:pPr>
            <a:r>
              <a:rPr lang="en-US" altLang="zh-TW" dirty="0"/>
              <a:t>(</a:t>
            </a:r>
            <a:r>
              <a:rPr lang="en-US" altLang="zh-TW" sz="2400" dirty="0"/>
              <a:t>5.6-3</a:t>
            </a:r>
            <a:r>
              <a:rPr lang="en-US" altLang="zh-TW" dirty="0"/>
              <a:t>)</a:t>
            </a:r>
            <a:endParaRPr lang="en-US" altLang="zh-TW" i="1" dirty="0"/>
          </a:p>
          <a:p>
            <a:pPr eaLnBrk="1" hangingPunct="1">
              <a:buFont typeface="Wingdings" panose="05000000000000000000" pitchFamily="2" charset="2"/>
              <a:buNone/>
            </a:pPr>
            <a:r>
              <a:rPr lang="zh-TW" altLang="en-US" dirty="0"/>
              <a:t>	</a:t>
            </a:r>
            <a:r>
              <a:rPr lang="en-US" altLang="zh-TW" dirty="0"/>
              <a:t>where </a:t>
            </a:r>
            <a:r>
              <a:rPr lang="en-US" altLang="zh-TW" i="1" dirty="0"/>
              <a:t>k</a:t>
            </a:r>
            <a:r>
              <a:rPr lang="en-US" altLang="zh-TW" dirty="0"/>
              <a:t> is a constant that depends on the nature of the turbulence.</a:t>
            </a:r>
            <a:endParaRPr lang="zh-TW" altLang="en-US" dirty="0"/>
          </a:p>
          <a:p>
            <a:pPr lvl="1" eaLnBrk="1" hangingPunct="1"/>
            <a:r>
              <a:rPr lang="en-US" altLang="zh-TW" dirty="0"/>
              <a:t>The </a:t>
            </a:r>
            <a:r>
              <a:rPr lang="en-US" altLang="zh-TW" dirty="0" err="1"/>
              <a:t>Guassian</a:t>
            </a:r>
            <a:r>
              <a:rPr lang="en-US" altLang="zh-TW" dirty="0"/>
              <a:t> lowpass filter (LPF) is used sometimes to model mild, uniform blurring.</a:t>
            </a:r>
          </a:p>
          <a:p>
            <a:pPr lvl="1" eaLnBrk="1" hangingPunct="1"/>
            <a:r>
              <a:rPr lang="en-US" altLang="zh-TW" dirty="0"/>
              <a:t>Fig. 5.25 shows the simulated blurring images using Eq. (5.6-3) with </a:t>
            </a:r>
            <a:r>
              <a:rPr lang="en-US" altLang="zh-TW" i="1" dirty="0"/>
              <a:t>k</a:t>
            </a:r>
            <a:r>
              <a:rPr lang="en-US" altLang="zh-TW" dirty="0"/>
              <a:t>=0.0025 (b), </a:t>
            </a:r>
            <a:r>
              <a:rPr lang="en-US" altLang="zh-TW" i="1" dirty="0"/>
              <a:t>k</a:t>
            </a:r>
            <a:r>
              <a:rPr lang="en-US" altLang="zh-TW" dirty="0"/>
              <a:t>=0.001 (c), and </a:t>
            </a:r>
            <a:r>
              <a:rPr lang="en-US" altLang="zh-TW" i="1" dirty="0"/>
              <a:t>k</a:t>
            </a:r>
            <a:r>
              <a:rPr lang="en-US" altLang="zh-TW" dirty="0"/>
              <a:t>=0.00025 (d).</a:t>
            </a:r>
            <a:endParaRPr lang="zh-TW" altLang="en-US" dirty="0"/>
          </a:p>
        </p:txBody>
      </p:sp>
      <mc:AlternateContent xmlns:mc="http://schemas.openxmlformats.org/markup-compatibility/2006" xmlns:a14="http://schemas.microsoft.com/office/drawing/2010/main">
        <mc:Choice Requires="a14">
          <p:sp>
            <p:nvSpPr>
              <p:cNvPr id="29698" name="Object 4">
                <a:extLst>
                  <a:ext uri="{FF2B5EF4-FFF2-40B4-BE49-F238E27FC236}">
                    <a16:creationId xmlns:a16="http://schemas.microsoft.com/office/drawing/2014/main" id="{935B1F76-20FF-4D14-8EBD-7EA758B8B061}"/>
                  </a:ext>
                </a:extLst>
              </p:cNvPr>
              <p:cNvSpPr txBox="1"/>
              <p:nvPr/>
            </p:nvSpPr>
            <p:spPr bwMode="auto">
              <a:xfrm>
                <a:off x="1116013" y="2690813"/>
                <a:ext cx="3455987" cy="60960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𝐻</m:t>
                      </m:r>
                      <m:r>
                        <a:rPr lang="zh-TW" altLang="en-US" sz="2400" i="1" smtClean="0">
                          <a:solidFill>
                            <a:srgbClr val="000000"/>
                          </a:solidFill>
                          <a:latin typeface="Cambria Math" panose="02040503050406030204" pitchFamily="18" charset="0"/>
                        </a:rPr>
                        <m:t>(</m:t>
                      </m:r>
                      <m:r>
                        <a:rPr lang="zh-TW" altLang="en-US" sz="2400" i="1" smtClean="0">
                          <a:solidFill>
                            <a:srgbClr val="000000"/>
                          </a:solidFill>
                          <a:latin typeface="Cambria Math" panose="02040503050406030204" pitchFamily="18" charset="0"/>
                        </a:rPr>
                        <m:t>𝑢</m:t>
                      </m:r>
                      <m:r>
                        <a:rPr lang="zh-TW" altLang="en-US" sz="2400" i="1" smtClean="0">
                          <a:solidFill>
                            <a:srgbClr val="000000"/>
                          </a:solidFill>
                          <a:latin typeface="Cambria Math" panose="02040503050406030204" pitchFamily="18" charset="0"/>
                        </a:rPr>
                        <m:t>,</m:t>
                      </m:r>
                      <m:r>
                        <a:rPr lang="zh-TW" altLang="en-US" sz="2400" i="1" smtClean="0">
                          <a:solidFill>
                            <a:srgbClr val="000000"/>
                          </a:solidFill>
                          <a:latin typeface="Cambria Math" panose="02040503050406030204" pitchFamily="18" charset="0"/>
                        </a:rPr>
                        <m:t>𝑣</m:t>
                      </m:r>
                      <m:r>
                        <a:rPr lang="zh-TW" altLang="en-US" sz="2400" i="1" smtClean="0">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𝑒</m:t>
                          </m:r>
                        </m:e>
                        <m: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𝑘</m:t>
                          </m:r>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𝑢</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𝑣</m:t>
                              </m:r>
                            </m:e>
                            <m:sup>
                              <m:r>
                                <a:rPr lang="zh-TW" altLang="en-US" sz="2400" i="1">
                                  <a:solidFill>
                                    <a:srgbClr val="000000"/>
                                  </a:solidFill>
                                  <a:latin typeface="Cambria Math" panose="02040503050406030204" pitchFamily="18" charset="0"/>
                                </a:rPr>
                                <m:t>2</m:t>
                              </m:r>
                            </m:sup>
                          </m:sSup>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5/6</m:t>
                              </m:r>
                            </m:sup>
                          </m:sSup>
                        </m:sup>
                      </m:sSup>
                      <m:r>
                        <m:rPr>
                          <m:nor/>
                        </m:rPr>
                        <a:rPr lang="en-US" altLang="zh-TW" sz="2400" dirty="0" smtClean="0">
                          <a:latin typeface="+mj-lt"/>
                        </a:rPr>
                        <m:t>,</m:t>
                      </m:r>
                    </m:oMath>
                  </m:oMathPara>
                </a14:m>
                <a:endParaRPr lang="zh-TW" altLang="en-US" sz="2400" dirty="0">
                  <a:latin typeface="+mj-lt"/>
                </a:endParaRPr>
              </a:p>
            </p:txBody>
          </p:sp>
        </mc:Choice>
        <mc:Fallback xmlns="">
          <p:sp>
            <p:nvSpPr>
              <p:cNvPr id="29698" name="Object 4">
                <a:extLst>
                  <a:ext uri="{FF2B5EF4-FFF2-40B4-BE49-F238E27FC236}">
                    <a16:creationId xmlns:a16="http://schemas.microsoft.com/office/drawing/2014/main" id="{935B1F76-20FF-4D14-8EBD-7EA758B8B061}"/>
                  </a:ext>
                </a:extLst>
              </p:cNvPr>
              <p:cNvSpPr txBox="1">
                <a:spLocks noRot="1" noChangeAspect="1" noMove="1" noResize="1" noEditPoints="1" noAdjustHandles="1" noChangeArrowheads="1" noChangeShapeType="1" noTextEdit="1"/>
              </p:cNvSpPr>
              <p:nvPr/>
            </p:nvSpPr>
            <p:spPr bwMode="auto">
              <a:xfrm>
                <a:off x="1116013" y="2690813"/>
                <a:ext cx="3455987" cy="609600"/>
              </a:xfrm>
              <a:prstGeom prst="rect">
                <a:avLst/>
              </a:prstGeom>
              <a:blipFill>
                <a:blip r:embed="rId2"/>
                <a:stretch>
                  <a:fillRect/>
                </a:stretch>
              </a:blipFill>
            </p:spPr>
            <p:txBody>
              <a:bodyPr/>
              <a:lstStyle/>
              <a:p>
                <a:r>
                  <a:rPr lang="zh-TW"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投影片編號版面配置區 3">
            <a:extLst>
              <a:ext uri="{FF2B5EF4-FFF2-40B4-BE49-F238E27FC236}">
                <a16:creationId xmlns:a16="http://schemas.microsoft.com/office/drawing/2014/main" id="{6AA28F4E-6F0A-4227-8F89-A453D2C331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04E9B113-ED4F-4F2A-A1AE-B62ACFEC27A7}" type="slidenum">
              <a:rPr kumimoji="0" lang="zh-TW" altLang="en-US"/>
              <a:pPr eaLnBrk="1" hangingPunct="1"/>
              <a:t>53</a:t>
            </a:fld>
            <a:endParaRPr kumimoji="0" lang="en-US" altLang="zh-TW"/>
          </a:p>
        </p:txBody>
      </p:sp>
      <p:sp>
        <p:nvSpPr>
          <p:cNvPr id="71683" name="Rectangle 2">
            <a:extLst>
              <a:ext uri="{FF2B5EF4-FFF2-40B4-BE49-F238E27FC236}">
                <a16:creationId xmlns:a16="http://schemas.microsoft.com/office/drawing/2014/main" id="{0BF79E89-42FB-460E-950E-1C0855600162}"/>
              </a:ext>
            </a:extLst>
          </p:cNvPr>
          <p:cNvSpPr>
            <a:spLocks noGrp="1" noChangeArrowheads="1"/>
          </p:cNvSpPr>
          <p:nvPr>
            <p:ph type="title"/>
          </p:nvPr>
        </p:nvSpPr>
        <p:spPr/>
        <p:txBody>
          <a:bodyPr/>
          <a:lstStyle/>
          <a:p>
            <a:pPr eaLnBrk="1" hangingPunct="1"/>
            <a:endParaRPr lang="zh-TW" altLang="en-US"/>
          </a:p>
        </p:txBody>
      </p:sp>
      <p:sp>
        <p:nvSpPr>
          <p:cNvPr id="71684" name="Rectangle 3">
            <a:extLst>
              <a:ext uri="{FF2B5EF4-FFF2-40B4-BE49-F238E27FC236}">
                <a16:creationId xmlns:a16="http://schemas.microsoft.com/office/drawing/2014/main" id="{7C904EA3-E2D3-4886-BF63-2320218FCAAC}"/>
              </a:ext>
            </a:extLst>
          </p:cNvPr>
          <p:cNvSpPr>
            <a:spLocks noGrp="1" noChangeArrowheads="1"/>
          </p:cNvSpPr>
          <p:nvPr>
            <p:ph type="body" idx="1"/>
          </p:nvPr>
        </p:nvSpPr>
        <p:spPr>
          <a:xfrm>
            <a:off x="107950" y="358775"/>
            <a:ext cx="8847138" cy="6499225"/>
          </a:xfrm>
        </p:spPr>
        <p:txBody>
          <a:bodyPr/>
          <a:lstStyle/>
          <a:p>
            <a:pPr eaLnBrk="1" hangingPunct="1"/>
            <a:endParaRPr lang="zh-TW" altLang="en-US"/>
          </a:p>
          <a:p>
            <a:pPr eaLnBrk="1" hangingPunct="1"/>
            <a:endParaRPr lang="zh-TW" altLang="en-US"/>
          </a:p>
          <a:p>
            <a:pPr eaLnBrk="1" hangingPunct="1"/>
            <a:endParaRPr lang="zh-TW" altLang="en-US"/>
          </a:p>
          <a:p>
            <a:pPr eaLnBrk="1" hangingPunct="1"/>
            <a:endParaRPr lang="zh-TW" altLang="en-US"/>
          </a:p>
          <a:p>
            <a:pPr eaLnBrk="1" hangingPunct="1"/>
            <a:endParaRPr lang="zh-TW" altLang="en-US"/>
          </a:p>
          <a:p>
            <a:pPr eaLnBrk="1" hangingPunct="1"/>
            <a:endParaRPr lang="zh-TW" altLang="en-US"/>
          </a:p>
          <a:p>
            <a:pPr eaLnBrk="1" hangingPunct="1"/>
            <a:endParaRPr lang="zh-TW" altLang="en-US"/>
          </a:p>
          <a:p>
            <a:pPr eaLnBrk="1" hangingPunct="1"/>
            <a:endParaRPr lang="zh-TW" altLang="en-US"/>
          </a:p>
          <a:p>
            <a:pPr eaLnBrk="1" hangingPunct="1"/>
            <a:endParaRPr lang="zh-TW" altLang="en-US"/>
          </a:p>
          <a:p>
            <a:pPr eaLnBrk="1" hangingPunct="1"/>
            <a:endParaRPr lang="zh-TW" altLang="en-US"/>
          </a:p>
        </p:txBody>
      </p:sp>
      <p:pic>
        <p:nvPicPr>
          <p:cNvPr id="71685" name="Picture 4">
            <a:extLst>
              <a:ext uri="{FF2B5EF4-FFF2-40B4-BE49-F238E27FC236}">
                <a16:creationId xmlns:a16="http://schemas.microsoft.com/office/drawing/2014/main" id="{19244B97-A433-4377-B06F-470E30A82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55563"/>
            <a:ext cx="7058025" cy="563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Rectangle 5">
            <a:extLst>
              <a:ext uri="{FF2B5EF4-FFF2-40B4-BE49-F238E27FC236}">
                <a16:creationId xmlns:a16="http://schemas.microsoft.com/office/drawing/2014/main" id="{41B8FDC9-8F23-44DA-AA29-DD3CE5CDB1E2}"/>
              </a:ext>
            </a:extLst>
          </p:cNvPr>
          <p:cNvSpPr>
            <a:spLocks noChangeArrowheads="1"/>
          </p:cNvSpPr>
          <p:nvPr/>
        </p:nvSpPr>
        <p:spPr bwMode="auto">
          <a:xfrm>
            <a:off x="107950" y="5734050"/>
            <a:ext cx="8847138"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just" eaLnBrk="1" hangingPunct="1">
              <a:lnSpc>
                <a:spcPct val="80000"/>
              </a:lnSpc>
              <a:spcBef>
                <a:spcPct val="20000"/>
              </a:spcBef>
              <a:buClr>
                <a:schemeClr val="folHlink"/>
              </a:buClr>
              <a:buSzPct val="60000"/>
              <a:buFont typeface="Wingdings" panose="05000000000000000000" pitchFamily="2" charset="2"/>
              <a:buChar char="n"/>
            </a:pPr>
            <a:r>
              <a:rPr lang="en-US" altLang="zh-TW" sz="2800">
                <a:latin typeface="Times New Roman" panose="02020603050405020304" pitchFamily="18" charset="0"/>
              </a:rPr>
              <a:t>Suppose that an image </a:t>
            </a:r>
            <a:r>
              <a:rPr lang="en-US" altLang="zh-TW" sz="2800" i="1">
                <a:latin typeface="Times New Roman" panose="02020603050405020304" pitchFamily="18" charset="0"/>
              </a:rPr>
              <a:t>f</a:t>
            </a:r>
            <a:r>
              <a:rPr lang="en-US" altLang="zh-TW" sz="2800">
                <a:latin typeface="Times New Roman" panose="02020603050405020304" pitchFamily="18" charset="0"/>
              </a:rPr>
              <a:t>(</a:t>
            </a:r>
            <a:r>
              <a:rPr lang="en-US" altLang="zh-TW" sz="2800" i="1">
                <a:latin typeface="Times New Roman" panose="02020603050405020304" pitchFamily="18" charset="0"/>
              </a:rPr>
              <a:t>x</a:t>
            </a:r>
            <a:r>
              <a:rPr lang="en-US" altLang="zh-TW" sz="2800">
                <a:latin typeface="Times New Roman" panose="02020603050405020304" pitchFamily="18" charset="0"/>
              </a:rPr>
              <a:t>, </a:t>
            </a:r>
            <a:r>
              <a:rPr lang="en-US" altLang="zh-TW" sz="2800" i="1">
                <a:latin typeface="Times New Roman" panose="02020603050405020304" pitchFamily="18" charset="0"/>
              </a:rPr>
              <a:t>y</a:t>
            </a:r>
            <a:r>
              <a:rPr lang="en-US" altLang="zh-TW" sz="2800">
                <a:latin typeface="Times New Roman" panose="02020603050405020304" pitchFamily="18" charset="0"/>
              </a:rPr>
              <a:t>) undergoes planar motion and that </a:t>
            </a:r>
            <a:r>
              <a:rPr lang="en-US" altLang="zh-TW" sz="2800" i="1">
                <a:latin typeface="Times New Roman" panose="02020603050405020304" pitchFamily="18" charset="0"/>
              </a:rPr>
              <a:t>x</a:t>
            </a:r>
            <a:r>
              <a:rPr lang="en-US" altLang="zh-TW" sz="2800" baseline="-25000">
                <a:latin typeface="Times New Roman" panose="02020603050405020304" pitchFamily="18" charset="0"/>
              </a:rPr>
              <a:t>0</a:t>
            </a:r>
            <a:r>
              <a:rPr lang="en-US" altLang="zh-TW" sz="2800">
                <a:latin typeface="Times New Roman" panose="02020603050405020304" pitchFamily="18" charset="0"/>
              </a:rPr>
              <a:t>(</a:t>
            </a:r>
            <a:r>
              <a:rPr lang="en-US" altLang="zh-TW" sz="2800" i="1">
                <a:latin typeface="Times New Roman" panose="02020603050405020304" pitchFamily="18" charset="0"/>
              </a:rPr>
              <a:t>t</a:t>
            </a:r>
            <a:r>
              <a:rPr lang="en-US" altLang="zh-TW" sz="2800">
                <a:latin typeface="Times New Roman" panose="02020603050405020304" pitchFamily="18" charset="0"/>
              </a:rPr>
              <a:t>) and </a:t>
            </a:r>
            <a:r>
              <a:rPr lang="en-US" altLang="zh-TW" sz="2800" i="1">
                <a:latin typeface="Times New Roman" panose="02020603050405020304" pitchFamily="18" charset="0"/>
              </a:rPr>
              <a:t>y</a:t>
            </a:r>
            <a:r>
              <a:rPr lang="en-US" altLang="zh-TW" sz="2800" baseline="-25000">
                <a:latin typeface="Times New Roman" panose="02020603050405020304" pitchFamily="18" charset="0"/>
              </a:rPr>
              <a:t>0</a:t>
            </a:r>
            <a:r>
              <a:rPr lang="en-US" altLang="zh-TW" sz="2800">
                <a:latin typeface="Times New Roman" panose="02020603050405020304" pitchFamily="18" charset="0"/>
              </a:rPr>
              <a:t>(</a:t>
            </a:r>
            <a:r>
              <a:rPr lang="en-US" altLang="zh-TW" sz="2800" i="1">
                <a:latin typeface="Times New Roman" panose="02020603050405020304" pitchFamily="18" charset="0"/>
              </a:rPr>
              <a:t>t</a:t>
            </a:r>
            <a:r>
              <a:rPr lang="en-US" altLang="zh-TW" sz="2800">
                <a:latin typeface="Times New Roman" panose="02020603050405020304" pitchFamily="18" charset="0"/>
              </a:rPr>
              <a:t>) are the time varying components of motion in the </a:t>
            </a:r>
            <a:r>
              <a:rPr lang="en-US" altLang="zh-TW" sz="2800" i="1">
                <a:latin typeface="Times New Roman" panose="02020603050405020304" pitchFamily="18" charset="0"/>
              </a:rPr>
              <a:t>x</a:t>
            </a:r>
            <a:r>
              <a:rPr lang="en-US" altLang="zh-TW" sz="2800">
                <a:latin typeface="Times New Roman" panose="02020603050405020304" pitchFamily="18" charset="0"/>
              </a:rPr>
              <a:t>- and </a:t>
            </a:r>
            <a:r>
              <a:rPr lang="en-US" altLang="zh-TW" sz="2800" i="1">
                <a:latin typeface="Times New Roman" panose="02020603050405020304" pitchFamily="18" charset="0"/>
              </a:rPr>
              <a:t>y</a:t>
            </a:r>
            <a:r>
              <a:rPr lang="en-US" altLang="zh-TW" sz="2800">
                <a:latin typeface="Times New Roman" panose="02020603050405020304" pitchFamily="18" charset="0"/>
              </a:rPr>
              <a:t>-directions, respectively.</a:t>
            </a:r>
            <a:endParaRPr lang="zh-TW" altLang="en-US" sz="2800">
              <a:latin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投影片編號版面配置區 3">
            <a:extLst>
              <a:ext uri="{FF2B5EF4-FFF2-40B4-BE49-F238E27FC236}">
                <a16:creationId xmlns:a16="http://schemas.microsoft.com/office/drawing/2014/main" id="{54EE539A-0487-4E17-BFFD-435CDD615DB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1C4C4B6E-BBEE-44EB-80EF-20721B73EC45}" type="slidenum">
              <a:rPr kumimoji="0" lang="zh-TW" altLang="en-US"/>
              <a:pPr eaLnBrk="1" hangingPunct="1"/>
              <a:t>54</a:t>
            </a:fld>
            <a:endParaRPr kumimoji="0" lang="en-US" altLang="zh-TW"/>
          </a:p>
        </p:txBody>
      </p:sp>
      <p:sp>
        <p:nvSpPr>
          <p:cNvPr id="30728" name="Rectangle 2">
            <a:extLst>
              <a:ext uri="{FF2B5EF4-FFF2-40B4-BE49-F238E27FC236}">
                <a16:creationId xmlns:a16="http://schemas.microsoft.com/office/drawing/2014/main" id="{00964607-8670-46A6-974D-4F5C2FFABB8B}"/>
              </a:ext>
            </a:extLst>
          </p:cNvPr>
          <p:cNvSpPr>
            <a:spLocks noGrp="1" noChangeArrowheads="1"/>
          </p:cNvSpPr>
          <p:nvPr>
            <p:ph type="title"/>
          </p:nvPr>
        </p:nvSpPr>
        <p:spPr/>
        <p:txBody>
          <a:bodyPr/>
          <a:lstStyle/>
          <a:p>
            <a:pPr eaLnBrk="1" hangingPunct="1"/>
            <a:endParaRPr lang="zh-TW" altLang="en-US"/>
          </a:p>
        </p:txBody>
      </p:sp>
      <p:sp>
        <p:nvSpPr>
          <p:cNvPr id="30729" name="Rectangle 3">
            <a:extLst>
              <a:ext uri="{FF2B5EF4-FFF2-40B4-BE49-F238E27FC236}">
                <a16:creationId xmlns:a16="http://schemas.microsoft.com/office/drawing/2014/main" id="{80970ACB-F1EC-4D0C-81CF-9EC38E8E8A16}"/>
              </a:ext>
            </a:extLst>
          </p:cNvPr>
          <p:cNvSpPr>
            <a:spLocks noGrp="1" noChangeArrowheads="1"/>
          </p:cNvSpPr>
          <p:nvPr>
            <p:ph type="body" idx="1"/>
          </p:nvPr>
        </p:nvSpPr>
        <p:spPr>
          <a:xfrm>
            <a:off x="107950" y="71438"/>
            <a:ext cx="8847138" cy="6786562"/>
          </a:xfrm>
          <a:noFill/>
        </p:spPr>
        <p:txBody>
          <a:bodyPr/>
          <a:lstStyle/>
          <a:p>
            <a:pPr eaLnBrk="1" hangingPunct="1">
              <a:lnSpc>
                <a:spcPct val="80000"/>
              </a:lnSpc>
            </a:pPr>
            <a:r>
              <a:rPr lang="en-US" altLang="zh-TW" dirty="0"/>
              <a:t>Assuming that shutter opening and closing takes place instantaneously, and that the optical imaging process is perfect, isolates the effect of image motion.</a:t>
            </a:r>
          </a:p>
          <a:p>
            <a:pPr lvl="1" eaLnBrk="1" hangingPunct="1">
              <a:lnSpc>
                <a:spcPct val="80000"/>
              </a:lnSpc>
            </a:pPr>
            <a:r>
              <a:rPr lang="en-US" altLang="zh-TW" dirty="0"/>
              <a:t>If </a:t>
            </a:r>
            <a:r>
              <a:rPr lang="en-US" altLang="zh-TW" i="1" dirty="0"/>
              <a:t>T</a:t>
            </a:r>
            <a:r>
              <a:rPr lang="en-US" altLang="zh-TW" dirty="0"/>
              <a:t> is the duration of the exposure, the blurred image is:</a:t>
            </a:r>
          </a:p>
          <a:p>
            <a:pPr lvl="1" algn="r" eaLnBrk="1" hangingPunct="1">
              <a:buFont typeface="Wingdings" panose="05000000000000000000" pitchFamily="2" charset="2"/>
              <a:buNone/>
            </a:pPr>
            <a:r>
              <a:rPr lang="en-US" altLang="zh-TW" dirty="0"/>
              <a:t>(5.6-4)</a:t>
            </a:r>
            <a:endParaRPr lang="en-US" altLang="zh-TW" i="1" dirty="0"/>
          </a:p>
          <a:p>
            <a:pPr lvl="1" algn="r" eaLnBrk="1" hangingPunct="1">
              <a:lnSpc>
                <a:spcPct val="280000"/>
              </a:lnSpc>
              <a:buFont typeface="Wingdings" panose="05000000000000000000" pitchFamily="2" charset="2"/>
              <a:buNone/>
            </a:pPr>
            <a:r>
              <a:rPr lang="en-US" altLang="zh-TW" dirty="0"/>
              <a:t>(5.6-5)</a:t>
            </a:r>
            <a:endParaRPr lang="en-US" altLang="zh-TW" i="1" dirty="0"/>
          </a:p>
          <a:p>
            <a:pPr lvl="1" algn="r" eaLnBrk="1" hangingPunct="1">
              <a:lnSpc>
                <a:spcPct val="270000"/>
              </a:lnSpc>
              <a:buFont typeface="Wingdings" panose="05000000000000000000" pitchFamily="2" charset="2"/>
              <a:buNone/>
            </a:pPr>
            <a:r>
              <a:rPr lang="en-US" altLang="zh-TW" dirty="0"/>
              <a:t>(5.6-6)</a:t>
            </a:r>
          </a:p>
          <a:p>
            <a:pPr eaLnBrk="1" hangingPunct="1"/>
            <a:r>
              <a:rPr lang="zh-TW" altLang="en-US" dirty="0"/>
              <a:t> </a:t>
            </a:r>
            <a:endParaRPr lang="zh-TW" altLang="en-US" i="1" dirty="0"/>
          </a:p>
          <a:p>
            <a:pPr algn="r" eaLnBrk="1" hangingPunct="1">
              <a:buFont typeface="Wingdings" panose="05000000000000000000" pitchFamily="2" charset="2"/>
              <a:buNone/>
            </a:pPr>
            <a:r>
              <a:rPr lang="en-US" altLang="zh-TW" dirty="0"/>
              <a:t>(</a:t>
            </a:r>
            <a:r>
              <a:rPr lang="en-US" altLang="zh-TW" sz="2400" dirty="0"/>
              <a:t>5.6-7</a:t>
            </a:r>
            <a:r>
              <a:rPr lang="en-US" altLang="zh-TW" dirty="0"/>
              <a:t>)</a:t>
            </a:r>
          </a:p>
          <a:p>
            <a:pPr lvl="1" eaLnBrk="1" hangingPunct="1">
              <a:lnSpc>
                <a:spcPct val="220000"/>
              </a:lnSpc>
            </a:pPr>
            <a:r>
              <a:rPr lang="en-US" altLang="zh-TW" dirty="0"/>
              <a:t>If </a:t>
            </a:r>
          </a:p>
          <a:p>
            <a:pPr lvl="1" algn="r" eaLnBrk="1" hangingPunct="1">
              <a:lnSpc>
                <a:spcPct val="0"/>
              </a:lnSpc>
              <a:buFont typeface="Wingdings" panose="05000000000000000000" pitchFamily="2" charset="2"/>
              <a:buNone/>
            </a:pPr>
            <a:r>
              <a:rPr lang="en-US" altLang="zh-TW" dirty="0"/>
              <a:t>(5.6-8)</a:t>
            </a:r>
            <a:endParaRPr lang="en-US" altLang="zh-TW" i="1" dirty="0"/>
          </a:p>
          <a:p>
            <a:pPr lvl="1" eaLnBrk="1" hangingPunct="1">
              <a:lnSpc>
                <a:spcPct val="80000"/>
              </a:lnSpc>
              <a:buFont typeface="Wingdings" panose="05000000000000000000" pitchFamily="2" charset="2"/>
              <a:buNone/>
            </a:pPr>
            <a:r>
              <a:rPr lang="en-US" altLang="zh-TW" dirty="0"/>
              <a:t>	Eq. (5.6-7) becomes:</a:t>
            </a:r>
          </a:p>
          <a:p>
            <a:pPr lvl="1" algn="ctr" eaLnBrk="1" hangingPunct="1">
              <a:lnSpc>
                <a:spcPct val="80000"/>
              </a:lnSpc>
              <a:buFont typeface="Wingdings" panose="05000000000000000000" pitchFamily="2" charset="2"/>
              <a:buNone/>
            </a:pPr>
            <a:r>
              <a:rPr lang="en-US" altLang="zh-TW" dirty="0"/>
              <a:t>                                                                                                  (5.6-9)</a:t>
            </a:r>
            <a:endParaRPr lang="en-US" altLang="zh-TW" i="1" dirty="0"/>
          </a:p>
        </p:txBody>
      </p:sp>
      <p:graphicFrame>
        <p:nvGraphicFramePr>
          <p:cNvPr id="30722" name="Object 4">
            <a:extLst>
              <a:ext uri="{FF2B5EF4-FFF2-40B4-BE49-F238E27FC236}">
                <a16:creationId xmlns:a16="http://schemas.microsoft.com/office/drawing/2014/main" id="{40557CA6-F0FF-442D-A3BB-0A49D53B6FE6}"/>
              </a:ext>
            </a:extLst>
          </p:cNvPr>
          <p:cNvGraphicFramePr>
            <a:graphicFrameLocks noChangeAspect="1"/>
          </p:cNvGraphicFramePr>
          <p:nvPr>
            <p:extLst>
              <p:ext uri="{D42A27DB-BD31-4B8C-83A1-F6EECF244321}">
                <p14:modId xmlns:p14="http://schemas.microsoft.com/office/powerpoint/2010/main" val="3144249749"/>
              </p:ext>
            </p:extLst>
          </p:nvPr>
        </p:nvGraphicFramePr>
        <p:xfrm>
          <a:off x="611188" y="1368425"/>
          <a:ext cx="4465637" cy="668338"/>
        </p:xfrm>
        <a:graphic>
          <a:graphicData uri="http://schemas.openxmlformats.org/presentationml/2006/ole">
            <mc:AlternateContent xmlns:mc="http://schemas.openxmlformats.org/markup-compatibility/2006">
              <mc:Choice xmlns:v="urn:schemas-microsoft-com:vml" Requires="v">
                <p:oleObj spid="_x0000_s31095" name="方程式" r:id="rId3" imgW="2222500" imgH="330200" progId="Equation.3">
                  <p:embed/>
                </p:oleObj>
              </mc:Choice>
              <mc:Fallback>
                <p:oleObj name="方程式" r:id="rId3" imgW="2222500" imgH="330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368425"/>
                        <a:ext cx="4465637" cy="668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5">
            <a:extLst>
              <a:ext uri="{FF2B5EF4-FFF2-40B4-BE49-F238E27FC236}">
                <a16:creationId xmlns:a16="http://schemas.microsoft.com/office/drawing/2014/main" id="{55E9EEE8-4388-453A-95A0-F92CF17A72CE}"/>
              </a:ext>
            </a:extLst>
          </p:cNvPr>
          <p:cNvGraphicFramePr>
            <a:graphicFrameLocks noChangeAspect="1"/>
          </p:cNvGraphicFramePr>
          <p:nvPr>
            <p:extLst>
              <p:ext uri="{D42A27DB-BD31-4B8C-83A1-F6EECF244321}">
                <p14:modId xmlns:p14="http://schemas.microsoft.com/office/powerpoint/2010/main" val="3718535352"/>
              </p:ext>
            </p:extLst>
          </p:nvPr>
        </p:nvGraphicFramePr>
        <p:xfrm>
          <a:off x="598488" y="2028825"/>
          <a:ext cx="7286625" cy="2146300"/>
        </p:xfrm>
        <a:graphic>
          <a:graphicData uri="http://schemas.openxmlformats.org/presentationml/2006/ole">
            <mc:AlternateContent xmlns:mc="http://schemas.openxmlformats.org/markup-compatibility/2006">
              <mc:Choice xmlns:v="urn:schemas-microsoft-com:vml" Requires="v">
                <p:oleObj spid="_x0000_s31096" name="方程式" r:id="rId5" imgW="3593880" imgH="1117440" progId="Equation.3">
                  <p:embed/>
                </p:oleObj>
              </mc:Choice>
              <mc:Fallback>
                <p:oleObj name="方程式" r:id="rId5" imgW="3593880" imgH="11174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88" y="2028825"/>
                        <a:ext cx="7286625" cy="214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4" name="Object 6">
            <a:extLst>
              <a:ext uri="{FF2B5EF4-FFF2-40B4-BE49-F238E27FC236}">
                <a16:creationId xmlns:a16="http://schemas.microsoft.com/office/drawing/2014/main" id="{7AF07AB8-EEE3-4F9B-BAF2-0D62E9250F59}"/>
              </a:ext>
            </a:extLst>
          </p:cNvPr>
          <p:cNvGraphicFramePr>
            <a:graphicFrameLocks noChangeAspect="1"/>
          </p:cNvGraphicFramePr>
          <p:nvPr/>
        </p:nvGraphicFramePr>
        <p:xfrm>
          <a:off x="909638" y="4054475"/>
          <a:ext cx="4454525" cy="1501775"/>
        </p:xfrm>
        <a:graphic>
          <a:graphicData uri="http://schemas.openxmlformats.org/presentationml/2006/ole">
            <mc:AlternateContent xmlns:mc="http://schemas.openxmlformats.org/markup-compatibility/2006">
              <mc:Choice xmlns:v="urn:schemas-microsoft-com:vml" Requires="v">
                <p:oleObj spid="_x0000_s31097" name="方程式" r:id="rId7" imgW="2247840" imgH="685800" progId="Equation.3">
                  <p:embed/>
                </p:oleObj>
              </mc:Choice>
              <mc:Fallback>
                <p:oleObj name="方程式" r:id="rId7" imgW="2247840" imgH="6858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638" y="4054475"/>
                        <a:ext cx="4454525" cy="150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7">
            <a:extLst>
              <a:ext uri="{FF2B5EF4-FFF2-40B4-BE49-F238E27FC236}">
                <a16:creationId xmlns:a16="http://schemas.microsoft.com/office/drawing/2014/main" id="{382A1F37-EB55-419F-AEFC-C2D6BCEFC294}"/>
              </a:ext>
            </a:extLst>
          </p:cNvPr>
          <p:cNvGraphicFramePr>
            <a:graphicFrameLocks noChangeAspect="1"/>
          </p:cNvGraphicFramePr>
          <p:nvPr/>
        </p:nvGraphicFramePr>
        <p:xfrm>
          <a:off x="958850" y="5526088"/>
          <a:ext cx="3829050" cy="698500"/>
        </p:xfrm>
        <a:graphic>
          <a:graphicData uri="http://schemas.openxmlformats.org/presentationml/2006/ole">
            <mc:AlternateContent xmlns:mc="http://schemas.openxmlformats.org/markup-compatibility/2006">
              <mc:Choice xmlns:v="urn:schemas-microsoft-com:vml" Requires="v">
                <p:oleObj spid="_x0000_s31098" name="方程式" r:id="rId9" imgW="1828800" imgH="330120" progId="Equation.3">
                  <p:embed/>
                </p:oleObj>
              </mc:Choice>
              <mc:Fallback>
                <p:oleObj name="方程式" r:id="rId9" imgW="1828800" imgH="33012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850" y="5526088"/>
                        <a:ext cx="382905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6" name="Object 8">
            <a:extLst>
              <a:ext uri="{FF2B5EF4-FFF2-40B4-BE49-F238E27FC236}">
                <a16:creationId xmlns:a16="http://schemas.microsoft.com/office/drawing/2014/main" id="{42941770-64AC-4BAB-ADC2-165008B378F1}"/>
              </a:ext>
            </a:extLst>
          </p:cNvPr>
          <p:cNvGraphicFramePr>
            <a:graphicFrameLocks noChangeAspect="1"/>
          </p:cNvGraphicFramePr>
          <p:nvPr/>
        </p:nvGraphicFramePr>
        <p:xfrm>
          <a:off x="1138238" y="6407150"/>
          <a:ext cx="3222625" cy="423863"/>
        </p:xfrm>
        <a:graphic>
          <a:graphicData uri="http://schemas.openxmlformats.org/presentationml/2006/ole">
            <mc:AlternateContent xmlns:mc="http://schemas.openxmlformats.org/markup-compatibility/2006">
              <mc:Choice xmlns:v="urn:schemas-microsoft-com:vml" Requires="v">
                <p:oleObj spid="_x0000_s31099" name="方程式" r:id="rId11" imgW="1523880" imgH="203040" progId="Equation.3">
                  <p:embed/>
                </p:oleObj>
              </mc:Choice>
              <mc:Fallback>
                <p:oleObj name="方程式" r:id="rId11" imgW="1523880" imgH="2030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8238" y="6407150"/>
                        <a:ext cx="3222625"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a:extLst>
              <a:ext uri="{FF2B5EF4-FFF2-40B4-BE49-F238E27FC236}">
                <a16:creationId xmlns:a16="http://schemas.microsoft.com/office/drawing/2014/main" id="{DFA4EB42-B440-446E-9FC1-E79CA9A49866}"/>
              </a:ext>
            </a:extLst>
          </p:cNvPr>
          <p:cNvSpPr/>
          <p:nvPr/>
        </p:nvSpPr>
        <p:spPr>
          <a:xfrm>
            <a:off x="4958720" y="1471761"/>
            <a:ext cx="261610" cy="461665"/>
          </a:xfrm>
          <a:prstGeom prst="rect">
            <a:avLst/>
          </a:prstGeom>
        </p:spPr>
        <p:txBody>
          <a:bodyPr wrap="none">
            <a:spAutoFit/>
          </a:bodyPr>
          <a:lstStyle/>
          <a:p>
            <a:r>
              <a:rPr lang="en-US" altLang="zh-TW" sz="2400" dirty="0">
                <a:latin typeface="+mj-lt"/>
              </a:rPr>
              <a:t>,</a:t>
            </a:r>
            <a:endParaRPr lang="zh-TW" altLang="en-US" dirty="0">
              <a:latin typeface="+mj-lt"/>
            </a:endParaRPr>
          </a:p>
        </p:txBody>
      </p:sp>
      <p:sp>
        <p:nvSpPr>
          <p:cNvPr id="14" name="矩形 13">
            <a:extLst>
              <a:ext uri="{FF2B5EF4-FFF2-40B4-BE49-F238E27FC236}">
                <a16:creationId xmlns:a16="http://schemas.microsoft.com/office/drawing/2014/main" id="{EC64C9CA-2163-4EAA-9190-38776C2D24C0}"/>
              </a:ext>
            </a:extLst>
          </p:cNvPr>
          <p:cNvSpPr/>
          <p:nvPr/>
        </p:nvSpPr>
        <p:spPr>
          <a:xfrm>
            <a:off x="5220330" y="4924722"/>
            <a:ext cx="261610" cy="461665"/>
          </a:xfrm>
          <a:prstGeom prst="rect">
            <a:avLst/>
          </a:prstGeom>
        </p:spPr>
        <p:txBody>
          <a:bodyPr wrap="none">
            <a:spAutoFit/>
          </a:bodyPr>
          <a:lstStyle/>
          <a:p>
            <a:r>
              <a:rPr lang="en-US" altLang="zh-TW" sz="2400" dirty="0">
                <a:latin typeface="+mj-lt"/>
              </a:rPr>
              <a:t>.</a:t>
            </a:r>
            <a:endParaRPr lang="zh-TW" altLang="en-US" dirty="0">
              <a:latin typeface="+mj-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投影片編號版面配置區 3">
            <a:extLst>
              <a:ext uri="{FF2B5EF4-FFF2-40B4-BE49-F238E27FC236}">
                <a16:creationId xmlns:a16="http://schemas.microsoft.com/office/drawing/2014/main" id="{283270BC-0C80-4512-8566-C092D8DC0CB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0AE91FEC-FB5B-4DBB-939B-5299C76CCC02}" type="slidenum">
              <a:rPr kumimoji="0" lang="zh-TW" altLang="en-US"/>
              <a:pPr eaLnBrk="1" hangingPunct="1"/>
              <a:t>55</a:t>
            </a:fld>
            <a:endParaRPr kumimoji="0" lang="en-US" altLang="zh-TW"/>
          </a:p>
        </p:txBody>
      </p:sp>
      <p:sp>
        <p:nvSpPr>
          <p:cNvPr id="31749" name="Rectangle 2">
            <a:extLst>
              <a:ext uri="{FF2B5EF4-FFF2-40B4-BE49-F238E27FC236}">
                <a16:creationId xmlns:a16="http://schemas.microsoft.com/office/drawing/2014/main" id="{788701BF-DFBE-40A2-AAA2-BFE288E8007D}"/>
              </a:ext>
            </a:extLst>
          </p:cNvPr>
          <p:cNvSpPr>
            <a:spLocks noGrp="1" noChangeArrowheads="1"/>
          </p:cNvSpPr>
          <p:nvPr>
            <p:ph type="title"/>
          </p:nvPr>
        </p:nvSpPr>
        <p:spPr/>
        <p:txBody>
          <a:bodyPr/>
          <a:lstStyle/>
          <a:p>
            <a:pPr eaLnBrk="1" hangingPunct="1"/>
            <a:endParaRPr lang="zh-TW" altLang="en-US"/>
          </a:p>
        </p:txBody>
      </p:sp>
      <p:sp>
        <p:nvSpPr>
          <p:cNvPr id="31750" name="Rectangle 3">
            <a:extLst>
              <a:ext uri="{FF2B5EF4-FFF2-40B4-BE49-F238E27FC236}">
                <a16:creationId xmlns:a16="http://schemas.microsoft.com/office/drawing/2014/main" id="{3DF9BDF2-8357-4FD2-8421-39981F329A52}"/>
              </a:ext>
            </a:extLst>
          </p:cNvPr>
          <p:cNvSpPr>
            <a:spLocks noGrp="1" noChangeArrowheads="1"/>
          </p:cNvSpPr>
          <p:nvPr>
            <p:ph type="body" idx="1"/>
          </p:nvPr>
        </p:nvSpPr>
        <p:spPr/>
        <p:txBody>
          <a:bodyPr/>
          <a:lstStyle/>
          <a:p>
            <a:pPr eaLnBrk="1" hangingPunct="1"/>
            <a:r>
              <a:rPr lang="en-US" altLang="zh-TW" dirty="0"/>
              <a:t>If the motion variables </a:t>
            </a:r>
            <a:r>
              <a:rPr lang="en-US" altLang="zh-TW" i="1" dirty="0"/>
              <a:t>x</a:t>
            </a:r>
            <a:r>
              <a:rPr lang="en-US" altLang="zh-TW" baseline="-25000" dirty="0"/>
              <a:t>0</a:t>
            </a:r>
            <a:r>
              <a:rPr lang="en-US" altLang="zh-TW" dirty="0"/>
              <a:t>(</a:t>
            </a:r>
            <a:r>
              <a:rPr lang="en-US" altLang="zh-TW" i="1" dirty="0"/>
              <a:t>t</a:t>
            </a:r>
            <a:r>
              <a:rPr lang="en-US" altLang="zh-TW" dirty="0"/>
              <a:t>) and </a:t>
            </a:r>
            <a:r>
              <a:rPr lang="en-US" altLang="zh-TW" i="1" dirty="0"/>
              <a:t>y</a:t>
            </a:r>
            <a:r>
              <a:rPr lang="en-US" altLang="zh-TW" baseline="-25000" dirty="0"/>
              <a:t>0</a:t>
            </a:r>
            <a:r>
              <a:rPr lang="en-US" altLang="zh-TW" dirty="0"/>
              <a:t>(</a:t>
            </a:r>
            <a:r>
              <a:rPr lang="en-US" altLang="zh-TW" i="1" dirty="0"/>
              <a:t>t</a:t>
            </a:r>
            <a:r>
              <a:rPr lang="en-US" altLang="zh-TW" dirty="0"/>
              <a:t>) are known, the transfer function </a:t>
            </a:r>
            <a:r>
              <a:rPr lang="en-US" altLang="zh-TW" i="1" dirty="0"/>
              <a:t>H</a:t>
            </a:r>
            <a:r>
              <a:rPr lang="en-US" altLang="zh-TW" dirty="0"/>
              <a:t>(</a:t>
            </a:r>
            <a:r>
              <a:rPr lang="en-US" altLang="zh-TW" i="1" dirty="0"/>
              <a:t>u</a:t>
            </a:r>
            <a:r>
              <a:rPr lang="en-US" altLang="zh-TW" dirty="0"/>
              <a:t>, </a:t>
            </a:r>
            <a:r>
              <a:rPr lang="en-US" altLang="zh-TW" i="1" dirty="0"/>
              <a:t>v</a:t>
            </a:r>
            <a:r>
              <a:rPr lang="en-US" altLang="zh-TW" dirty="0"/>
              <a:t>) can obtained directly from Eq. (5.6-8).</a:t>
            </a:r>
          </a:p>
          <a:p>
            <a:pPr lvl="1" eaLnBrk="1" hangingPunct="1"/>
            <a:r>
              <a:rPr lang="en-US" altLang="zh-TW" dirty="0"/>
              <a:t>If the image undergoes uniform linear motion in the </a:t>
            </a:r>
            <a:r>
              <a:rPr lang="en-US" altLang="zh-TW" i="1" dirty="0"/>
              <a:t>x</a:t>
            </a:r>
            <a:r>
              <a:rPr lang="en-US" altLang="zh-TW" dirty="0"/>
              <a:t>-direction only with </a:t>
            </a:r>
            <a:r>
              <a:rPr lang="en-US" altLang="zh-TW" i="1" dirty="0"/>
              <a:t>x</a:t>
            </a:r>
            <a:r>
              <a:rPr lang="en-US" altLang="zh-TW" baseline="-25000" dirty="0"/>
              <a:t>0</a:t>
            </a:r>
            <a:r>
              <a:rPr lang="en-US" altLang="zh-TW" dirty="0"/>
              <a:t>(</a:t>
            </a:r>
            <a:r>
              <a:rPr lang="en-US" altLang="zh-TW" i="1" dirty="0"/>
              <a:t>t</a:t>
            </a:r>
            <a:r>
              <a:rPr lang="en-US" altLang="zh-TW" dirty="0"/>
              <a:t>)=</a:t>
            </a:r>
            <a:r>
              <a:rPr lang="en-US" altLang="zh-TW" i="1" dirty="0"/>
              <a:t>at</a:t>
            </a:r>
            <a:r>
              <a:rPr lang="en-US" altLang="zh-TW" dirty="0"/>
              <a:t>/</a:t>
            </a:r>
            <a:r>
              <a:rPr lang="en-US" altLang="zh-TW" i="1" dirty="0"/>
              <a:t>T</a:t>
            </a:r>
            <a:r>
              <a:rPr lang="en-US" altLang="zh-TW" dirty="0"/>
              <a:t> and </a:t>
            </a:r>
            <a:r>
              <a:rPr lang="en-US" altLang="zh-TW" i="1" dirty="0"/>
              <a:t>y</a:t>
            </a:r>
            <a:r>
              <a:rPr lang="en-US" altLang="zh-TW" baseline="-25000" dirty="0"/>
              <a:t>0</a:t>
            </a:r>
            <a:r>
              <a:rPr lang="en-US" altLang="zh-TW" dirty="0"/>
              <a:t>(</a:t>
            </a:r>
            <a:r>
              <a:rPr lang="en-US" altLang="zh-TW" i="1" dirty="0"/>
              <a:t>t</a:t>
            </a:r>
            <a:r>
              <a:rPr lang="en-US" altLang="zh-TW" dirty="0"/>
              <a:t>)=0, i.e.,  </a:t>
            </a:r>
            <a:r>
              <a:rPr lang="en-US" altLang="zh-TW" i="1" dirty="0"/>
              <a:t>x</a:t>
            </a:r>
            <a:r>
              <a:rPr lang="en-US" altLang="zh-TW" baseline="-25000" dirty="0"/>
              <a:t>0</a:t>
            </a:r>
            <a:r>
              <a:rPr lang="en-US" altLang="zh-TW" dirty="0"/>
              <a:t>(</a:t>
            </a:r>
            <a:r>
              <a:rPr lang="en-US" altLang="zh-TW" i="1" dirty="0"/>
              <a:t>T</a:t>
            </a:r>
            <a:r>
              <a:rPr lang="en-US" altLang="zh-TW" dirty="0"/>
              <a:t>)=</a:t>
            </a:r>
            <a:r>
              <a:rPr lang="en-US" altLang="zh-TW" i="1" dirty="0"/>
              <a:t>a</a:t>
            </a:r>
            <a:r>
              <a:rPr lang="en-US" altLang="zh-TW" dirty="0"/>
              <a:t>, Eq. (5.6-8) yields:</a:t>
            </a:r>
          </a:p>
          <a:p>
            <a:pPr lvl="1" algn="r" eaLnBrk="1" hangingPunct="1">
              <a:lnSpc>
                <a:spcPct val="350000"/>
              </a:lnSpc>
              <a:buFont typeface="Wingdings" panose="05000000000000000000" pitchFamily="2" charset="2"/>
              <a:buNone/>
            </a:pPr>
            <a:r>
              <a:rPr lang="en-US" altLang="zh-TW" dirty="0"/>
              <a:t>(5.6-10)</a:t>
            </a:r>
            <a:endParaRPr lang="en-US" altLang="zh-TW" i="1" dirty="0"/>
          </a:p>
          <a:p>
            <a:pPr lvl="1" eaLnBrk="1" hangingPunct="1">
              <a:spcBef>
                <a:spcPct val="190000"/>
              </a:spcBef>
            </a:pPr>
            <a:r>
              <a:rPr lang="en-US" altLang="zh-TW" dirty="0"/>
              <a:t>Note that </a:t>
            </a:r>
            <a:r>
              <a:rPr lang="en-US" altLang="zh-TW" i="1" dirty="0"/>
              <a:t>H</a:t>
            </a:r>
            <a:r>
              <a:rPr lang="en-US" altLang="zh-TW" dirty="0"/>
              <a:t> vanishes at values of </a:t>
            </a:r>
            <a:r>
              <a:rPr lang="en-US" altLang="zh-TW" i="1" dirty="0"/>
              <a:t>u</a:t>
            </a:r>
            <a:r>
              <a:rPr lang="en-US" altLang="zh-TW" dirty="0"/>
              <a:t> given by </a:t>
            </a:r>
            <a:r>
              <a:rPr lang="en-US" altLang="zh-TW" i="1" dirty="0"/>
              <a:t>u = n/a</a:t>
            </a:r>
            <a:r>
              <a:rPr lang="en-US" altLang="zh-TW" dirty="0"/>
              <a:t>, where </a:t>
            </a:r>
            <a:r>
              <a:rPr lang="en-US" altLang="zh-TW" i="1" dirty="0"/>
              <a:t>n</a:t>
            </a:r>
            <a:r>
              <a:rPr lang="en-US" altLang="zh-TW" dirty="0"/>
              <a:t> is an integer.</a:t>
            </a:r>
          </a:p>
          <a:p>
            <a:pPr lvl="1" eaLnBrk="1" hangingPunct="1"/>
            <a:r>
              <a:rPr lang="en-US" altLang="zh-TW" dirty="0"/>
              <a:t>If </a:t>
            </a:r>
            <a:r>
              <a:rPr lang="en-US" altLang="zh-TW" i="1" dirty="0"/>
              <a:t>x</a:t>
            </a:r>
            <a:r>
              <a:rPr lang="en-US" altLang="zh-TW" baseline="-25000" dirty="0"/>
              <a:t>0</a:t>
            </a:r>
            <a:r>
              <a:rPr lang="en-US" altLang="zh-TW" dirty="0"/>
              <a:t>(</a:t>
            </a:r>
            <a:r>
              <a:rPr lang="en-US" altLang="zh-TW" i="1" dirty="0"/>
              <a:t>t</a:t>
            </a:r>
            <a:r>
              <a:rPr lang="en-US" altLang="zh-TW" dirty="0"/>
              <a:t>)=</a:t>
            </a:r>
            <a:r>
              <a:rPr lang="en-US" altLang="zh-TW" i="1" dirty="0"/>
              <a:t>at</a:t>
            </a:r>
            <a:r>
              <a:rPr lang="en-US" altLang="zh-TW" dirty="0"/>
              <a:t>/</a:t>
            </a:r>
            <a:r>
              <a:rPr lang="en-US" altLang="zh-TW" i="1" dirty="0"/>
              <a:t>T</a:t>
            </a:r>
            <a:r>
              <a:rPr lang="en-US" altLang="zh-TW" dirty="0"/>
              <a:t> and </a:t>
            </a:r>
            <a:r>
              <a:rPr lang="en-US" altLang="zh-TW" i="1" dirty="0"/>
              <a:t>y</a:t>
            </a:r>
            <a:r>
              <a:rPr lang="en-US" altLang="zh-TW" baseline="-25000" dirty="0"/>
              <a:t>0</a:t>
            </a:r>
            <a:r>
              <a:rPr lang="en-US" altLang="zh-TW" dirty="0"/>
              <a:t>(</a:t>
            </a:r>
            <a:r>
              <a:rPr lang="en-US" altLang="zh-TW" i="1" dirty="0"/>
              <a:t>t</a:t>
            </a:r>
            <a:r>
              <a:rPr lang="en-US" altLang="zh-TW" dirty="0"/>
              <a:t>)=</a:t>
            </a:r>
            <a:r>
              <a:rPr lang="en-US" altLang="zh-TW" i="1" dirty="0" err="1"/>
              <a:t>bt</a:t>
            </a:r>
            <a:r>
              <a:rPr lang="en-US" altLang="zh-TW" dirty="0"/>
              <a:t>/</a:t>
            </a:r>
            <a:r>
              <a:rPr lang="en-US" altLang="zh-TW" i="1" dirty="0"/>
              <a:t>T</a:t>
            </a:r>
            <a:r>
              <a:rPr lang="en-US" altLang="zh-TW" dirty="0"/>
              <a:t>, then the degradation function becomes:</a:t>
            </a:r>
          </a:p>
          <a:p>
            <a:pPr lvl="1" algn="r" eaLnBrk="1" hangingPunct="1">
              <a:buFont typeface="Wingdings" panose="05000000000000000000" pitchFamily="2" charset="2"/>
              <a:buNone/>
            </a:pPr>
            <a:r>
              <a:rPr lang="en-US" altLang="zh-TW" dirty="0"/>
              <a:t>(5.6-11)</a:t>
            </a:r>
            <a:endParaRPr lang="en-US" altLang="zh-TW" i="1" dirty="0"/>
          </a:p>
        </p:txBody>
      </p:sp>
      <mc:AlternateContent xmlns:mc="http://schemas.openxmlformats.org/markup-compatibility/2006" xmlns:a14="http://schemas.microsoft.com/office/drawing/2010/main">
        <mc:Choice Requires="a14">
          <p:sp>
            <p:nvSpPr>
              <p:cNvPr id="31746" name="Object 4">
                <a:extLst>
                  <a:ext uri="{FF2B5EF4-FFF2-40B4-BE49-F238E27FC236}">
                    <a16:creationId xmlns:a16="http://schemas.microsoft.com/office/drawing/2014/main" id="{ED40BFF5-A6EA-40FF-9BC5-D026CD416D0B}"/>
                  </a:ext>
                </a:extLst>
              </p:cNvPr>
              <p:cNvSpPr txBox="1"/>
              <p:nvPr/>
            </p:nvSpPr>
            <p:spPr bwMode="auto">
              <a:xfrm>
                <a:off x="977900" y="2390775"/>
                <a:ext cx="4026148" cy="214947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smtClean="0">
                          <a:solidFill>
                            <a:srgbClr val="000000"/>
                          </a:solidFill>
                          <a:latin typeface="Cambria Math" panose="02040503050406030204" pitchFamily="18" charset="0"/>
                        </a:rPr>
                        <m:t>𝐻</m:t>
                      </m:r>
                      <m:r>
                        <a:rPr lang="zh-TW" altLang="en-US" sz="2000" i="1" smtClean="0">
                          <a:solidFill>
                            <a:srgbClr val="000000"/>
                          </a:solidFill>
                          <a:latin typeface="Cambria Math" panose="02040503050406030204" pitchFamily="18" charset="0"/>
                        </a:rPr>
                        <m:t>(</m:t>
                      </m:r>
                      <m:r>
                        <a:rPr lang="zh-TW" altLang="en-US" sz="2000" i="1" smtClean="0">
                          <a:solidFill>
                            <a:srgbClr val="000000"/>
                          </a:solidFill>
                          <a:latin typeface="Cambria Math" panose="02040503050406030204" pitchFamily="18" charset="0"/>
                        </a:rPr>
                        <m:t>𝑢</m:t>
                      </m:r>
                      <m:r>
                        <a:rPr lang="zh-TW" altLang="en-US" sz="2000" i="1" smtClean="0">
                          <a:solidFill>
                            <a:srgbClr val="000000"/>
                          </a:solidFill>
                          <a:latin typeface="Cambria Math" panose="02040503050406030204" pitchFamily="18" charset="0"/>
                        </a:rPr>
                        <m:t>,</m:t>
                      </m:r>
                      <m:r>
                        <a:rPr lang="zh-TW" altLang="en-US" sz="2000" i="1" smtClean="0">
                          <a:solidFill>
                            <a:srgbClr val="000000"/>
                          </a:solidFill>
                          <a:latin typeface="Cambria Math" panose="02040503050406030204" pitchFamily="18" charset="0"/>
                        </a:rPr>
                        <m:t>𝑣</m:t>
                      </m:r>
                      <m:r>
                        <a:rPr lang="zh-TW" altLang="en-US" sz="2000" i="1" smtClean="0">
                          <a:solidFill>
                            <a:srgbClr val="000000"/>
                          </a:solidFill>
                          <a:latin typeface="Cambria Math" panose="02040503050406030204" pitchFamily="18" charset="0"/>
                        </a:rPr>
                        <m:t>)</m:t>
                      </m:r>
                      <m:r>
                        <m:rPr>
                          <m:aln/>
                        </m:rPr>
                        <a:rPr lang="zh-TW" altLang="en-US" sz="2000" i="1">
                          <a:solidFill>
                            <a:srgbClr val="000000"/>
                          </a:solidFill>
                          <a:latin typeface="Cambria Math" panose="02040503050406030204" pitchFamily="18" charset="0"/>
                        </a:rPr>
                        <m:t>=</m:t>
                      </m:r>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0</m:t>
                          </m:r>
                        </m:sub>
                        <m:sup>
                          <m:r>
                            <a:rPr lang="zh-TW" altLang="en-US" sz="2000" i="1">
                              <a:solidFill>
                                <a:srgbClr val="000000"/>
                              </a:solidFill>
                              <a:latin typeface="Cambria Math" panose="02040503050406030204" pitchFamily="18" charset="0"/>
                            </a:rPr>
                            <m:t>𝑇</m:t>
                          </m:r>
                        </m:sup>
                        <m:e>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𝑒</m:t>
                              </m:r>
                            </m:e>
                            <m:sup>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2</m:t>
                              </m:r>
                              <m:r>
                                <a:rPr lang="zh-TW" altLang="en-US" sz="2000" i="1">
                                  <a:solidFill>
                                    <a:srgbClr val="000000"/>
                                  </a:solidFill>
                                  <a:latin typeface="Cambria Math" panose="02040503050406030204" pitchFamily="18" charset="0"/>
                                </a:rPr>
                                <m:t>𝜋</m:t>
                              </m:r>
                              <m:r>
                                <a:rPr lang="zh-TW" altLang="en-US" sz="2000" i="1">
                                  <a:solidFill>
                                    <a:srgbClr val="000000"/>
                                  </a:solidFill>
                                  <a:latin typeface="Cambria Math" panose="02040503050406030204" pitchFamily="18" charset="0"/>
                                </a:rPr>
                                <m:t>𝑢</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0</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sup>
                          </m:sSup>
                          <m:r>
                            <a:rPr lang="zh-TW" altLang="en-US" sz="2000" i="1">
                              <a:solidFill>
                                <a:srgbClr val="000000"/>
                              </a:solidFill>
                              <a:latin typeface="Cambria Math" panose="02040503050406030204" pitchFamily="18" charset="0"/>
                            </a:rPr>
                            <m:t>𝑑𝑡</m:t>
                          </m:r>
                        </m:e>
                      </m:nary>
                    </m:oMath>
                    <m:oMath xmlns:m="http://schemas.openxmlformats.org/officeDocument/2006/math">
                      <m:r>
                        <m:rPr>
                          <m:aln/>
                        </m:rPr>
                        <a:rPr lang="zh-TW" altLang="en-US" sz="2000" i="1">
                          <a:solidFill>
                            <a:srgbClr val="000000"/>
                          </a:solidFill>
                          <a:latin typeface="Cambria Math" panose="02040503050406030204" pitchFamily="18" charset="0"/>
                        </a:rPr>
                        <m:t>=</m:t>
                      </m:r>
                      <m:nary>
                        <m:naryPr>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0</m:t>
                          </m:r>
                        </m:sub>
                        <m:sup>
                          <m:r>
                            <a:rPr lang="zh-TW" altLang="en-US" sz="2000" i="1">
                              <a:solidFill>
                                <a:srgbClr val="000000"/>
                              </a:solidFill>
                              <a:latin typeface="Cambria Math" panose="02040503050406030204" pitchFamily="18" charset="0"/>
                            </a:rPr>
                            <m:t>𝑇</m:t>
                          </m:r>
                        </m:sup>
                        <m:e>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𝑒</m:t>
                              </m:r>
                            </m:e>
                            <m:sup>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2</m:t>
                              </m:r>
                              <m:r>
                                <a:rPr lang="zh-TW" altLang="en-US" sz="2000" i="1">
                                  <a:solidFill>
                                    <a:srgbClr val="000000"/>
                                  </a:solidFill>
                                  <a:latin typeface="Cambria Math" panose="02040503050406030204" pitchFamily="18" charset="0"/>
                                </a:rPr>
                                <m:t>𝜋</m:t>
                              </m:r>
                              <m:r>
                                <a:rPr lang="zh-TW" altLang="en-US" sz="2000" i="1">
                                  <a:solidFill>
                                    <a:srgbClr val="000000"/>
                                  </a:solidFill>
                                  <a:latin typeface="Cambria Math" panose="02040503050406030204" pitchFamily="18" charset="0"/>
                                </a:rPr>
                                <m:t>𝑢𝑎𝑡</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𝑇</m:t>
                              </m:r>
                            </m:sup>
                          </m:sSup>
                          <m:r>
                            <a:rPr lang="zh-TW" altLang="en-US" sz="2000" i="1">
                              <a:solidFill>
                                <a:srgbClr val="000000"/>
                              </a:solidFill>
                              <a:latin typeface="Cambria Math" panose="02040503050406030204" pitchFamily="18" charset="0"/>
                            </a:rPr>
                            <m:t>𝑑𝑡</m:t>
                          </m:r>
                        </m:e>
                      </m:nary>
                    </m:oMath>
                    <m:oMath xmlns:m="http://schemas.openxmlformats.org/officeDocument/2006/math">
                      <m:r>
                        <m:rPr>
                          <m:aln/>
                        </m:rPr>
                        <a:rPr lang="zh-TW" altLang="en-US" sz="2000" i="1">
                          <a:solidFill>
                            <a:srgbClr val="000000"/>
                          </a:solidFill>
                          <a:latin typeface="Cambria Math" panose="02040503050406030204" pitchFamily="18" charset="0"/>
                        </a:rPr>
                        <m:t>=</m:t>
                      </m:r>
                      <m:f>
                        <m:fPr>
                          <m:ctrlPr>
                            <a:rPr lang="zh-TW" altLang="en-US" sz="2000" i="1">
                              <a:solidFill>
                                <a:srgbClr val="000000"/>
                              </a:solidFill>
                              <a:latin typeface="Cambria Math" panose="02040503050406030204" pitchFamily="18" charset="0"/>
                            </a:rPr>
                          </m:ctrlPr>
                        </m:fPr>
                        <m:num>
                          <m:r>
                            <a:rPr lang="zh-TW" altLang="en-US" sz="2000" i="1">
                              <a:solidFill>
                                <a:srgbClr val="000000"/>
                              </a:solidFill>
                              <a:latin typeface="Cambria Math" panose="02040503050406030204" pitchFamily="18" charset="0"/>
                            </a:rPr>
                            <m:t>𝑇</m:t>
                          </m:r>
                        </m:num>
                        <m:den>
                          <m:r>
                            <a:rPr lang="zh-TW" altLang="en-US" sz="2000" i="1">
                              <a:solidFill>
                                <a:srgbClr val="000000"/>
                              </a:solidFill>
                              <a:latin typeface="Cambria Math" panose="02040503050406030204" pitchFamily="18" charset="0"/>
                            </a:rPr>
                            <m:t>𝜋</m:t>
                          </m:r>
                          <m:r>
                            <a:rPr lang="zh-TW" altLang="en-US" sz="2000" i="1">
                              <a:solidFill>
                                <a:srgbClr val="000000"/>
                              </a:solidFill>
                              <a:latin typeface="Cambria Math" panose="02040503050406030204" pitchFamily="18" charset="0"/>
                            </a:rPr>
                            <m:t>𝑢𝑎</m:t>
                          </m:r>
                        </m:den>
                      </m:f>
                      <m:func>
                        <m:funcPr>
                          <m:ctrlPr>
                            <a:rPr lang="zh-TW" altLang="en-US" sz="2000" i="1">
                              <a:solidFill>
                                <a:srgbClr val="000000"/>
                              </a:solidFill>
                              <a:latin typeface="Cambria Math" panose="02040503050406030204" pitchFamily="18" charset="0"/>
                            </a:rPr>
                          </m:ctrlPr>
                        </m:funcPr>
                        <m:fName>
                          <m:r>
                            <m:rPr>
                              <m:sty m:val="p"/>
                            </m:rPr>
                            <a:rPr lang="zh-TW" altLang="en-US" sz="2000" i="0">
                              <a:solidFill>
                                <a:srgbClr val="000000"/>
                              </a:solidFill>
                              <a:latin typeface="Cambria Math" panose="02040503050406030204" pitchFamily="18" charset="0"/>
                            </a:rPr>
                            <m:t>sin</m:t>
                          </m:r>
                        </m:fName>
                        <m:e>
                          <m:r>
                            <a:rPr lang="zh-TW" altLang="en-US" sz="2000" i="1">
                              <a:solidFill>
                                <a:srgbClr val="000000"/>
                              </a:solidFill>
                              <a:latin typeface="Cambria Math" panose="02040503050406030204" pitchFamily="18" charset="0"/>
                            </a:rPr>
                            <m:t>(</m:t>
                          </m:r>
                        </m:e>
                      </m:func>
                      <m:r>
                        <a:rPr lang="zh-TW" altLang="en-US" sz="2000" i="1">
                          <a:solidFill>
                            <a:srgbClr val="000000"/>
                          </a:solidFill>
                          <a:latin typeface="Cambria Math" panose="02040503050406030204" pitchFamily="18" charset="0"/>
                        </a:rPr>
                        <m:t>𝜋</m:t>
                      </m:r>
                      <m:r>
                        <a:rPr lang="zh-TW" altLang="en-US" sz="2000" i="1">
                          <a:solidFill>
                            <a:srgbClr val="000000"/>
                          </a:solidFill>
                          <a:latin typeface="Cambria Math" panose="02040503050406030204" pitchFamily="18" charset="0"/>
                        </a:rPr>
                        <m:t>𝑢𝑎</m:t>
                      </m:r>
                      <m:r>
                        <a:rPr lang="zh-TW" altLang="en-US" sz="2000" i="1">
                          <a:solidFill>
                            <a:srgbClr val="000000"/>
                          </a:solidFill>
                          <a:latin typeface="Cambria Math" panose="02040503050406030204" pitchFamily="18" charset="0"/>
                        </a:rPr>
                        <m:t>)</m:t>
                      </m:r>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𝑒</m:t>
                          </m:r>
                        </m:e>
                        <m:sup>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𝜋</m:t>
                          </m:r>
                          <m:r>
                            <a:rPr lang="zh-TW" altLang="en-US" sz="2000" i="1">
                              <a:solidFill>
                                <a:srgbClr val="000000"/>
                              </a:solidFill>
                              <a:latin typeface="Cambria Math" panose="02040503050406030204" pitchFamily="18" charset="0"/>
                            </a:rPr>
                            <m:t>𝑢𝑎</m:t>
                          </m:r>
                        </m:sup>
                      </m:sSup>
                      <m:r>
                        <a:rPr lang="en-US" altLang="zh-TW" sz="2000" b="0" i="1" smtClean="0">
                          <a:solidFill>
                            <a:srgbClr val="000000"/>
                          </a:solidFill>
                          <a:latin typeface="Cambria Math" panose="02040503050406030204" pitchFamily="18" charset="0"/>
                        </a:rPr>
                        <m:t>.</m:t>
                      </m:r>
                    </m:oMath>
                  </m:oMathPara>
                </a14:m>
                <a:endParaRPr lang="zh-TW" altLang="en-US" sz="2000" dirty="0"/>
              </a:p>
            </p:txBody>
          </p:sp>
        </mc:Choice>
        <mc:Fallback xmlns="">
          <p:sp>
            <p:nvSpPr>
              <p:cNvPr id="31746" name="Object 4">
                <a:extLst>
                  <a:ext uri="{FF2B5EF4-FFF2-40B4-BE49-F238E27FC236}">
                    <a16:creationId xmlns:a16="http://schemas.microsoft.com/office/drawing/2014/main" id="{ED40BFF5-A6EA-40FF-9BC5-D026CD416D0B}"/>
                  </a:ext>
                </a:extLst>
              </p:cNvPr>
              <p:cNvSpPr txBox="1">
                <a:spLocks noRot="1" noChangeAspect="1" noMove="1" noResize="1" noEditPoints="1" noAdjustHandles="1" noChangeArrowheads="1" noChangeShapeType="1" noTextEdit="1"/>
              </p:cNvSpPr>
              <p:nvPr/>
            </p:nvSpPr>
            <p:spPr bwMode="auto">
              <a:xfrm>
                <a:off x="977900" y="2390775"/>
                <a:ext cx="4026148" cy="2149475"/>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747" name="Object 5">
                <a:extLst>
                  <a:ext uri="{FF2B5EF4-FFF2-40B4-BE49-F238E27FC236}">
                    <a16:creationId xmlns:a16="http://schemas.microsoft.com/office/drawing/2014/main" id="{1B6C51CD-D794-4EB9-A9BE-D52054E958FA}"/>
                  </a:ext>
                </a:extLst>
              </p:cNvPr>
              <p:cNvSpPr txBox="1"/>
              <p:nvPr/>
            </p:nvSpPr>
            <p:spPr bwMode="auto">
              <a:xfrm>
                <a:off x="1325563" y="5661025"/>
                <a:ext cx="5766717" cy="80010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smtClean="0">
                          <a:solidFill>
                            <a:srgbClr val="000000"/>
                          </a:solidFill>
                          <a:latin typeface="Cambria Math" panose="02040503050406030204" pitchFamily="18" charset="0"/>
                        </a:rPr>
                        <m:t>𝐻</m:t>
                      </m:r>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𝑢</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m:t>
                          </m:r>
                        </m:e>
                      </m:d>
                      <m:r>
                        <a:rPr lang="zh-TW" altLang="en-US" sz="2000" i="1">
                          <a:solidFill>
                            <a:srgbClr val="000000"/>
                          </a:solidFill>
                          <a:latin typeface="Cambria Math" panose="02040503050406030204" pitchFamily="18" charset="0"/>
                        </a:rPr>
                        <m:t>=</m:t>
                      </m:r>
                      <m:f>
                        <m:fPr>
                          <m:ctrlPr>
                            <a:rPr lang="zh-TW" altLang="en-US" sz="2000" i="1">
                              <a:solidFill>
                                <a:srgbClr val="000000"/>
                              </a:solidFill>
                              <a:latin typeface="Cambria Math" panose="02040503050406030204" pitchFamily="18" charset="0"/>
                            </a:rPr>
                          </m:ctrlPr>
                        </m:fPr>
                        <m:num>
                          <m:r>
                            <a:rPr lang="zh-TW" altLang="en-US" sz="2000" i="1">
                              <a:solidFill>
                                <a:srgbClr val="000000"/>
                              </a:solidFill>
                              <a:latin typeface="Cambria Math" panose="02040503050406030204" pitchFamily="18" charset="0"/>
                            </a:rPr>
                            <m:t>𝑇</m:t>
                          </m:r>
                        </m:num>
                        <m:den>
                          <m:r>
                            <a:rPr lang="zh-TW" altLang="en-US" sz="2000" i="1">
                              <a:solidFill>
                                <a:srgbClr val="000000"/>
                              </a:solidFill>
                              <a:latin typeface="Cambria Math" panose="02040503050406030204" pitchFamily="18" charset="0"/>
                            </a:rPr>
                            <m:t>𝜋</m:t>
                          </m:r>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𝑢𝑎</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𝑣𝑏</m:t>
                              </m:r>
                            </m:e>
                          </m:d>
                        </m:den>
                      </m:f>
                      <m:func>
                        <m:funcPr>
                          <m:ctrlPr>
                            <a:rPr lang="zh-TW" altLang="en-US" sz="2000" i="1">
                              <a:solidFill>
                                <a:srgbClr val="000000"/>
                              </a:solidFill>
                              <a:latin typeface="Cambria Math" panose="02040503050406030204" pitchFamily="18" charset="0"/>
                            </a:rPr>
                          </m:ctrlPr>
                        </m:funcPr>
                        <m:fName>
                          <m:r>
                            <m:rPr>
                              <m:sty m:val="p"/>
                            </m:rPr>
                            <a:rPr lang="zh-TW" altLang="en-US" sz="2000" i="0">
                              <a:solidFill>
                                <a:srgbClr val="000000"/>
                              </a:solidFill>
                              <a:latin typeface="Cambria Math" panose="02040503050406030204" pitchFamily="18" charset="0"/>
                            </a:rPr>
                            <m:t>sin</m:t>
                          </m:r>
                        </m:fName>
                        <m:e>
                          <m:d>
                            <m:dPr>
                              <m:begChr m:val="["/>
                              <m:endChr m:val="]"/>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𝜋</m:t>
                              </m:r>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𝑢𝑎</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𝑣𝑏</m:t>
                                  </m:r>
                                </m:e>
                              </m:d>
                            </m:e>
                          </m:d>
                        </m:e>
                      </m:func>
                      <m:sSup>
                        <m:sSupPr>
                          <m:ctrlPr>
                            <a:rPr lang="zh-TW" altLang="en-US" sz="2000" i="1">
                              <a:solidFill>
                                <a:srgbClr val="000000"/>
                              </a:solidFill>
                              <a:latin typeface="Cambria Math" panose="02040503050406030204" pitchFamily="18" charset="0"/>
                            </a:rPr>
                          </m:ctrlPr>
                        </m:sSupPr>
                        <m:e>
                          <m:r>
                            <a:rPr lang="zh-TW" altLang="en-US" sz="2000" i="1">
                              <a:solidFill>
                                <a:srgbClr val="000000"/>
                              </a:solidFill>
                              <a:latin typeface="Cambria Math" panose="02040503050406030204" pitchFamily="18" charset="0"/>
                            </a:rPr>
                            <m:t>𝑒</m:t>
                          </m:r>
                        </m:e>
                        <m:sup>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𝜋</m:t>
                          </m:r>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𝑢𝑎</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𝑣𝑏</m:t>
                              </m:r>
                            </m:e>
                          </m:d>
                        </m:sup>
                      </m:sSup>
                      <m:r>
                        <a:rPr lang="en-US" altLang="zh-TW" sz="2000" b="0" i="1" smtClean="0">
                          <a:solidFill>
                            <a:srgbClr val="000000"/>
                          </a:solidFill>
                          <a:latin typeface="Cambria Math" panose="02040503050406030204" pitchFamily="18" charset="0"/>
                        </a:rPr>
                        <m:t>.</m:t>
                      </m:r>
                    </m:oMath>
                  </m:oMathPara>
                </a14:m>
                <a:endParaRPr lang="zh-TW" altLang="en-US" sz="2000" dirty="0"/>
              </a:p>
            </p:txBody>
          </p:sp>
        </mc:Choice>
        <mc:Fallback xmlns="">
          <p:sp>
            <p:nvSpPr>
              <p:cNvPr id="31747" name="Object 5">
                <a:extLst>
                  <a:ext uri="{FF2B5EF4-FFF2-40B4-BE49-F238E27FC236}">
                    <a16:creationId xmlns:a16="http://schemas.microsoft.com/office/drawing/2014/main" id="{1B6C51CD-D794-4EB9-A9BE-D52054E958FA}"/>
                  </a:ext>
                </a:extLst>
              </p:cNvPr>
              <p:cNvSpPr txBox="1">
                <a:spLocks noRot="1" noChangeAspect="1" noMove="1" noResize="1" noEditPoints="1" noAdjustHandles="1" noChangeArrowheads="1" noChangeShapeType="1" noTextEdit="1"/>
              </p:cNvSpPr>
              <p:nvPr/>
            </p:nvSpPr>
            <p:spPr bwMode="auto">
              <a:xfrm>
                <a:off x="1325563" y="5661025"/>
                <a:ext cx="5766717" cy="800100"/>
              </a:xfrm>
              <a:prstGeom prst="rect">
                <a:avLst/>
              </a:prstGeom>
              <a:blipFill>
                <a:blip r:embed="rId3"/>
                <a:stretch>
                  <a:fillRect/>
                </a:stretch>
              </a:blipFill>
            </p:spPr>
            <p:txBody>
              <a:bodyPr/>
              <a:lstStyle/>
              <a:p>
                <a:r>
                  <a:rPr lang="zh-TW"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編號版面配置區 3">
            <a:extLst>
              <a:ext uri="{FF2B5EF4-FFF2-40B4-BE49-F238E27FC236}">
                <a16:creationId xmlns:a16="http://schemas.microsoft.com/office/drawing/2014/main" id="{A665B5D3-B5E1-4A2B-8145-9B0E7CAB926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2F8D733B-30E4-4FDD-BB93-3DC5DA945A3F}" type="slidenum">
              <a:rPr kumimoji="0" lang="zh-TW" altLang="en-US"/>
              <a:pPr eaLnBrk="1" hangingPunct="1"/>
              <a:t>56</a:t>
            </a:fld>
            <a:endParaRPr kumimoji="0" lang="en-US" altLang="zh-TW"/>
          </a:p>
        </p:txBody>
      </p:sp>
      <p:sp>
        <p:nvSpPr>
          <p:cNvPr id="72707" name="Rectangle 2">
            <a:extLst>
              <a:ext uri="{FF2B5EF4-FFF2-40B4-BE49-F238E27FC236}">
                <a16:creationId xmlns:a16="http://schemas.microsoft.com/office/drawing/2014/main" id="{C64474ED-0DCD-4EEA-901A-3D080BAD7367}"/>
              </a:ext>
            </a:extLst>
          </p:cNvPr>
          <p:cNvSpPr>
            <a:spLocks noGrp="1" noChangeArrowheads="1"/>
          </p:cNvSpPr>
          <p:nvPr>
            <p:ph type="title"/>
          </p:nvPr>
        </p:nvSpPr>
        <p:spPr/>
        <p:txBody>
          <a:bodyPr/>
          <a:lstStyle/>
          <a:p>
            <a:pPr eaLnBrk="1" hangingPunct="1"/>
            <a:endParaRPr lang="zh-TW" altLang="en-US"/>
          </a:p>
        </p:txBody>
      </p:sp>
      <p:sp>
        <p:nvSpPr>
          <p:cNvPr id="72708" name="Rectangle 3">
            <a:extLst>
              <a:ext uri="{FF2B5EF4-FFF2-40B4-BE49-F238E27FC236}">
                <a16:creationId xmlns:a16="http://schemas.microsoft.com/office/drawing/2014/main" id="{BEF166CC-26AC-4E24-A5C4-6256404AD499}"/>
              </a:ext>
            </a:extLst>
          </p:cNvPr>
          <p:cNvSpPr>
            <a:spLocks noGrp="1" noChangeArrowheads="1"/>
          </p:cNvSpPr>
          <p:nvPr>
            <p:ph type="body" idx="1"/>
          </p:nvPr>
        </p:nvSpPr>
        <p:spPr/>
        <p:txBody>
          <a:bodyPr/>
          <a:lstStyle/>
          <a:p>
            <a:pPr eaLnBrk="1" hangingPunct="1"/>
            <a:r>
              <a:rPr lang="en-US" altLang="zh-TW"/>
              <a:t>Fig. 5.26(b) shows the blurred image of Fig. 5.26(a) by applying Eq.(5.6-11) with </a:t>
            </a:r>
            <a:r>
              <a:rPr lang="en-US" altLang="zh-TW" i="1"/>
              <a:t>a </a:t>
            </a:r>
            <a:r>
              <a:rPr lang="en-US" altLang="zh-TW"/>
              <a:t>= </a:t>
            </a:r>
            <a:r>
              <a:rPr lang="en-US" altLang="zh-TW" i="1"/>
              <a:t>b </a:t>
            </a:r>
            <a:r>
              <a:rPr lang="en-US" altLang="zh-TW"/>
              <a:t>= 0.1 and </a:t>
            </a:r>
            <a:r>
              <a:rPr lang="en-US" altLang="zh-TW" i="1"/>
              <a:t>T </a:t>
            </a:r>
            <a:r>
              <a:rPr lang="en-US" altLang="zh-TW"/>
              <a:t>= 1.</a:t>
            </a:r>
            <a:endParaRPr lang="zh-TW" altLang="en-US"/>
          </a:p>
        </p:txBody>
      </p:sp>
      <p:pic>
        <p:nvPicPr>
          <p:cNvPr id="72709" name="Picture 4">
            <a:extLst>
              <a:ext uri="{FF2B5EF4-FFF2-40B4-BE49-F238E27FC236}">
                <a16:creationId xmlns:a16="http://schemas.microsoft.com/office/drawing/2014/main" id="{B6A6F04A-B811-4EBB-8A10-6CE822C49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72009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投影片編號版面配置區 3">
            <a:extLst>
              <a:ext uri="{FF2B5EF4-FFF2-40B4-BE49-F238E27FC236}">
                <a16:creationId xmlns:a16="http://schemas.microsoft.com/office/drawing/2014/main" id="{D1A5DDD3-DF33-45BE-981F-79B73968154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7B84C732-A374-485A-B86F-89B061110A21}" type="slidenum">
              <a:rPr kumimoji="0" lang="zh-TW" altLang="en-US"/>
              <a:pPr eaLnBrk="1" hangingPunct="1"/>
              <a:t>57</a:t>
            </a:fld>
            <a:endParaRPr kumimoji="0" lang="en-US" altLang="zh-TW"/>
          </a:p>
        </p:txBody>
      </p:sp>
      <p:sp>
        <p:nvSpPr>
          <p:cNvPr id="32774" name="Rectangle 2">
            <a:extLst>
              <a:ext uri="{FF2B5EF4-FFF2-40B4-BE49-F238E27FC236}">
                <a16:creationId xmlns:a16="http://schemas.microsoft.com/office/drawing/2014/main" id="{1292A785-E517-4F44-8880-4A9AA7B200FA}"/>
              </a:ext>
            </a:extLst>
          </p:cNvPr>
          <p:cNvSpPr>
            <a:spLocks noGrp="1" noChangeArrowheads="1"/>
          </p:cNvSpPr>
          <p:nvPr>
            <p:ph type="title"/>
          </p:nvPr>
        </p:nvSpPr>
        <p:spPr/>
        <p:txBody>
          <a:bodyPr/>
          <a:lstStyle/>
          <a:p>
            <a:pPr eaLnBrk="1" hangingPunct="1"/>
            <a:r>
              <a:rPr lang="en-US" altLang="zh-TW"/>
              <a:t>Inverse Filtering</a:t>
            </a:r>
            <a:endParaRPr lang="zh-TW" altLang="en-US"/>
          </a:p>
        </p:txBody>
      </p:sp>
      <mc:AlternateContent xmlns:mc="http://schemas.openxmlformats.org/markup-compatibility/2006">
        <mc:Choice xmlns:a14="http://schemas.microsoft.com/office/drawing/2010/main" Requires="a14">
          <p:sp>
            <p:nvSpPr>
              <p:cNvPr id="32775" name="Rectangle 3">
                <a:extLst>
                  <a:ext uri="{FF2B5EF4-FFF2-40B4-BE49-F238E27FC236}">
                    <a16:creationId xmlns:a16="http://schemas.microsoft.com/office/drawing/2014/main" id="{524FA61B-0C7F-4A3C-B51C-DFB79D75A226}"/>
                  </a:ext>
                </a:extLst>
              </p:cNvPr>
              <p:cNvSpPr>
                <a:spLocks noGrp="1" noChangeArrowheads="1"/>
              </p:cNvSpPr>
              <p:nvPr>
                <p:ph type="body" idx="1"/>
              </p:nvPr>
            </p:nvSpPr>
            <p:spPr>
              <a:xfrm>
                <a:off x="107950" y="908050"/>
                <a:ext cx="8847138" cy="5949950"/>
              </a:xfrm>
            </p:spPr>
            <p:txBody>
              <a:bodyPr/>
              <a:lstStyle/>
              <a:p>
                <a:pPr eaLnBrk="1" hangingPunct="1">
                  <a:lnSpc>
                    <a:spcPct val="90000"/>
                  </a:lnSpc>
                </a:pPr>
                <a:r>
                  <a:rPr lang="en-US" altLang="zh-TW" dirty="0"/>
                  <a:t>If the degradation function </a:t>
                </a:r>
                <a14:m>
                  <m:oMath xmlns:m="http://schemas.openxmlformats.org/officeDocument/2006/math">
                    <m:r>
                      <a:rPr lang="en-US" altLang="zh-TW" i="1" dirty="0" smtClean="0">
                        <a:latin typeface="Cambria Math" panose="02040503050406030204" pitchFamily="18" charset="0"/>
                      </a:rPr>
                      <m:t>𝐻</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m:t>
                    </m:r>
                    <m:r>
                      <a:rPr lang="en-US" altLang="zh-TW" sz="800" i="1" dirty="0">
                        <a:latin typeface="Cambria Math" panose="02040503050406030204" pitchFamily="18" charset="0"/>
                      </a:rPr>
                      <m:t> </m:t>
                    </m:r>
                    <m:r>
                      <a:rPr lang="en-US" altLang="zh-TW" i="1" dirty="0">
                        <a:latin typeface="Cambria Math" panose="02040503050406030204" pitchFamily="18" charset="0"/>
                      </a:rPr>
                      <m:t>𝑣</m:t>
                    </m:r>
                    <m:r>
                      <a:rPr lang="en-US" altLang="zh-TW" i="1" dirty="0">
                        <a:latin typeface="Cambria Math" panose="02040503050406030204" pitchFamily="18" charset="0"/>
                      </a:rPr>
                      <m:t>) </m:t>
                    </m:r>
                  </m:oMath>
                </a14:m>
                <a:r>
                  <a:rPr lang="en-US" altLang="zh-TW" dirty="0"/>
                  <a:t>is a variable, the estimated original image is:</a:t>
                </a:r>
              </a:p>
              <a:p>
                <a:pPr algn="r" eaLnBrk="1" hangingPunct="1">
                  <a:lnSpc>
                    <a:spcPct val="90000"/>
                  </a:lnSpc>
                  <a:buFont typeface="Wingdings" panose="05000000000000000000" pitchFamily="2" charset="2"/>
                  <a:buNone/>
                </a:pPr>
                <a:r>
                  <a:rPr lang="en-US" altLang="zh-TW" dirty="0"/>
                  <a:t>(</a:t>
                </a:r>
                <a:r>
                  <a:rPr lang="en-US" altLang="zh-TW" sz="2400" dirty="0"/>
                  <a:t>5.7-1</a:t>
                </a:r>
                <a:r>
                  <a:rPr lang="en-US" altLang="zh-TW" dirty="0"/>
                  <a:t>)</a:t>
                </a:r>
                <a:endParaRPr lang="en-US" altLang="zh-TW" i="1" dirty="0"/>
              </a:p>
              <a:p>
                <a:pPr lvl="1" eaLnBrk="1" hangingPunct="1">
                  <a:lnSpc>
                    <a:spcPct val="90000"/>
                  </a:lnSpc>
                  <a:spcBef>
                    <a:spcPct val="60000"/>
                  </a:spcBef>
                </a:pPr>
                <a:r>
                  <a:rPr lang="en-US" altLang="zh-TW" dirty="0"/>
                  <a:t>Considering the noise term, we have (based on Eq. 5.5-17):</a:t>
                </a:r>
              </a:p>
              <a:p>
                <a:pPr lvl="1" algn="r" eaLnBrk="1" hangingPunct="1">
                  <a:lnSpc>
                    <a:spcPct val="120000"/>
                  </a:lnSpc>
                  <a:buFont typeface="Wingdings" panose="05000000000000000000" pitchFamily="2" charset="2"/>
                  <a:buNone/>
                </a:pPr>
                <a:r>
                  <a:rPr lang="en-US" altLang="zh-TW" dirty="0"/>
                  <a:t>(5.7-2)</a:t>
                </a:r>
                <a:endParaRPr lang="en-US" altLang="zh-TW" i="1" dirty="0"/>
              </a:p>
              <a:p>
                <a:pPr eaLnBrk="1" hangingPunct="1">
                  <a:lnSpc>
                    <a:spcPct val="90000"/>
                  </a:lnSpc>
                </a:pPr>
                <a:r>
                  <a:rPr lang="en-US" altLang="zh-TW" dirty="0"/>
                  <a:t>If the degradation function used is:</a:t>
                </a:r>
              </a:p>
              <a:p>
                <a:pPr eaLnBrk="1" hangingPunct="1">
                  <a:lnSpc>
                    <a:spcPct val="90000"/>
                  </a:lnSpc>
                  <a:buFont typeface="Wingdings" panose="05000000000000000000" pitchFamily="2" charset="2"/>
                  <a:buNone/>
                </a:pPr>
                <a:endParaRPr lang="en-US" altLang="zh-TW" i="1" dirty="0"/>
              </a:p>
              <a:p>
                <a:pPr eaLnBrk="1" hangingPunct="1">
                  <a:lnSpc>
                    <a:spcPct val="90000"/>
                  </a:lnSpc>
                  <a:buFont typeface="Wingdings" panose="05000000000000000000" pitchFamily="2" charset="2"/>
                  <a:buNone/>
                </a:pPr>
                <a:r>
                  <a:rPr lang="en-US" altLang="zh-TW" dirty="0"/>
                  <a:t>	with </a:t>
                </a:r>
                <a14:m>
                  <m:oMath xmlns:m="http://schemas.openxmlformats.org/officeDocument/2006/math">
                    <m:r>
                      <a:rPr lang="en-US" altLang="zh-TW" i="1" dirty="0" smtClean="0">
                        <a:latin typeface="Cambria Math" panose="02040503050406030204" pitchFamily="18" charset="0"/>
                      </a:rPr>
                      <m:t>𝑘</m:t>
                    </m:r>
                    <m:r>
                      <a:rPr lang="en-US" altLang="zh-TW" i="1" dirty="0" smtClean="0">
                        <a:latin typeface="Cambria Math" panose="02040503050406030204" pitchFamily="18" charset="0"/>
                      </a:rPr>
                      <m:t>=0.0025</m:t>
                    </m:r>
                  </m:oMath>
                </a14:m>
                <a:r>
                  <a:rPr lang="en-US" altLang="zh-TW" dirty="0"/>
                  <a:t>. The </a:t>
                </a:r>
                <a14:m>
                  <m:oMath xmlns:m="http://schemas.openxmlformats.org/officeDocument/2006/math">
                    <m:r>
                      <a:rPr lang="en-US" altLang="zh-TW" i="1" dirty="0" smtClean="0">
                        <a:latin typeface="Cambria Math" panose="02040503050406030204" pitchFamily="18" charset="0"/>
                      </a:rPr>
                      <m:t>𝑀</m:t>
                    </m:r>
                    <m:r>
                      <a:rPr lang="en-US" altLang="zh-TW" i="1" dirty="0" smtClean="0">
                        <a:latin typeface="Cambria Math" panose="02040503050406030204" pitchFamily="18" charset="0"/>
                      </a:rPr>
                      <m:t>/2</m:t>
                    </m:r>
                  </m:oMath>
                </a14:m>
                <a:r>
                  <a:rPr lang="en-US" altLang="zh-TW" dirty="0"/>
                  <a:t> and </a:t>
                </a:r>
                <a14:m>
                  <m:oMath xmlns:m="http://schemas.openxmlformats.org/officeDocument/2006/math">
                    <m:r>
                      <a:rPr lang="en-US" altLang="zh-TW" i="1" dirty="0" smtClean="0">
                        <a:latin typeface="Cambria Math" panose="02040503050406030204" pitchFamily="18" charset="0"/>
                      </a:rPr>
                      <m:t>𝑁</m:t>
                    </m:r>
                    <m:r>
                      <a:rPr lang="en-US" altLang="zh-TW" i="1" dirty="0" smtClean="0">
                        <a:latin typeface="Cambria Math" panose="02040503050406030204" pitchFamily="18" charset="0"/>
                      </a:rPr>
                      <m:t>/2</m:t>
                    </m:r>
                  </m:oMath>
                </a14:m>
                <a:r>
                  <a:rPr lang="en-US" altLang="zh-TW" dirty="0"/>
                  <a:t> constants are offset values.</a:t>
                </a:r>
              </a:p>
              <a:p>
                <a:pPr lvl="1" eaLnBrk="1" hangingPunct="1">
                  <a:lnSpc>
                    <a:spcPct val="90000"/>
                  </a:lnSpc>
                  <a:spcBef>
                    <a:spcPct val="0"/>
                  </a:spcBef>
                </a:pPr>
                <a:r>
                  <a:rPr lang="en-US" altLang="zh-TW" dirty="0"/>
                  <a:t>Applying Eq. (5.7-1), Fig. 5.27(b)-(d) shows the results of cutting off values of the ratio </a:t>
                </a:r>
                <a14:m>
                  <m:oMath xmlns:m="http://schemas.openxmlformats.org/officeDocument/2006/math">
                    <m:r>
                      <a:rPr lang="en-US" altLang="zh-TW" i="1" dirty="0" smtClean="0">
                        <a:latin typeface="Cambria Math" panose="02040503050406030204" pitchFamily="18" charset="0"/>
                      </a:rPr>
                      <m:t>𝐺</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𝐻</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m:t>
                    </m:r>
                  </m:oMath>
                </a14:m>
                <a:r>
                  <a:rPr lang="en-US" altLang="zh-TW" dirty="0"/>
                  <a:t> outside a radius of 40,70, and 85, respectively. The cut off was implemented by applying to the ratio a Butterworth lowpass function of order 10.</a:t>
                </a:r>
              </a:p>
              <a:p>
                <a:pPr lvl="1" eaLnBrk="1" hangingPunct="1">
                  <a:lnSpc>
                    <a:spcPct val="90000"/>
                  </a:lnSpc>
                </a:pPr>
                <a:r>
                  <a:rPr lang="en-US" altLang="zh-TW" dirty="0"/>
                  <a:t>In Fig. 5.27, radii near 70 yield the best visual results.</a:t>
                </a:r>
                <a:endParaRPr lang="zh-TW" altLang="en-US" sz="2000" dirty="0"/>
              </a:p>
            </p:txBody>
          </p:sp>
        </mc:Choice>
        <mc:Fallback>
          <p:sp>
            <p:nvSpPr>
              <p:cNvPr id="32775" name="Rectangle 3">
                <a:extLst>
                  <a:ext uri="{FF2B5EF4-FFF2-40B4-BE49-F238E27FC236}">
                    <a16:creationId xmlns:a16="http://schemas.microsoft.com/office/drawing/2014/main" id="{524FA61B-0C7F-4A3C-B51C-DFB79D75A226}"/>
                  </a:ext>
                </a:extLst>
              </p:cNvPr>
              <p:cNvSpPr>
                <a:spLocks noGrp="1" noRot="1" noChangeAspect="1" noMove="1" noResize="1" noEditPoints="1" noAdjustHandles="1" noChangeArrowheads="1" noChangeShapeType="1" noTextEdit="1"/>
              </p:cNvSpPr>
              <p:nvPr>
                <p:ph type="body" idx="1"/>
              </p:nvPr>
            </p:nvSpPr>
            <p:spPr>
              <a:xfrm>
                <a:off x="107950" y="908050"/>
                <a:ext cx="8847138" cy="5949950"/>
              </a:xfrm>
              <a:blipFill>
                <a:blip r:embed="rId2"/>
                <a:stretch>
                  <a:fillRect l="-1378" t="-2561" r="-2412" b="-71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2770" name="Object 4">
                <a:extLst>
                  <a:ext uri="{FF2B5EF4-FFF2-40B4-BE49-F238E27FC236}">
                    <a16:creationId xmlns:a16="http://schemas.microsoft.com/office/drawing/2014/main" id="{A1CDB429-E557-4C9A-9301-4960AFB2668A}"/>
                  </a:ext>
                </a:extLst>
              </p:cNvPr>
              <p:cNvSpPr txBox="1"/>
              <p:nvPr/>
            </p:nvSpPr>
            <p:spPr bwMode="auto">
              <a:xfrm>
                <a:off x="1595438" y="1590675"/>
                <a:ext cx="2904554" cy="911225"/>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𝐹</m:t>
                          </m:r>
                        </m:e>
                      </m:ac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𝐺</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num>
                        <m:den>
                          <m:r>
                            <a:rPr lang="zh-TW" altLang="en-US" sz="2400" i="1">
                              <a:solidFill>
                                <a:srgbClr val="000000"/>
                              </a:solidFill>
                              <a:latin typeface="Cambria Math" panose="02040503050406030204" pitchFamily="18" charset="0"/>
                            </a:rPr>
                            <m:t>𝐻</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32770" name="Object 4">
                <a:extLst>
                  <a:ext uri="{FF2B5EF4-FFF2-40B4-BE49-F238E27FC236}">
                    <a16:creationId xmlns:a16="http://schemas.microsoft.com/office/drawing/2014/main" id="{A1CDB429-E557-4C9A-9301-4960AFB2668A}"/>
                  </a:ext>
                </a:extLst>
              </p:cNvPr>
              <p:cNvSpPr txBox="1">
                <a:spLocks noRot="1" noChangeAspect="1" noMove="1" noResize="1" noEditPoints="1" noAdjustHandles="1" noChangeArrowheads="1" noChangeShapeType="1" noTextEdit="1"/>
              </p:cNvSpPr>
              <p:nvPr/>
            </p:nvSpPr>
            <p:spPr bwMode="auto">
              <a:xfrm>
                <a:off x="1595438" y="1590675"/>
                <a:ext cx="2904554" cy="911225"/>
              </a:xfrm>
              <a:prstGeom prst="rect">
                <a:avLst/>
              </a:prstGeom>
              <a:blipFill>
                <a:blip r:embed="rId3"/>
                <a:stretch>
                  <a:fillRect/>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2771" name="Object 5">
                <a:extLst>
                  <a:ext uri="{FF2B5EF4-FFF2-40B4-BE49-F238E27FC236}">
                    <a16:creationId xmlns:a16="http://schemas.microsoft.com/office/drawing/2014/main" id="{E0D3E217-9809-4001-AA37-6ACCC8529F56}"/>
                  </a:ext>
                </a:extLst>
              </p:cNvPr>
              <p:cNvSpPr txBox="1"/>
              <p:nvPr/>
            </p:nvSpPr>
            <p:spPr bwMode="auto">
              <a:xfrm>
                <a:off x="1187624" y="2609254"/>
                <a:ext cx="3913683" cy="830263"/>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𝐹</m:t>
                          </m:r>
                        </m:e>
                      </m:ac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𝐹</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𝑁</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num>
                        <m:den>
                          <m:r>
                            <a:rPr lang="zh-TW" altLang="en-US" sz="2400" i="1">
                              <a:solidFill>
                                <a:srgbClr val="000000"/>
                              </a:solidFill>
                              <a:latin typeface="Cambria Math" panose="02040503050406030204" pitchFamily="18" charset="0"/>
                            </a:rPr>
                            <m:t>𝐻</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32771" name="Object 5">
                <a:extLst>
                  <a:ext uri="{FF2B5EF4-FFF2-40B4-BE49-F238E27FC236}">
                    <a16:creationId xmlns:a16="http://schemas.microsoft.com/office/drawing/2014/main" id="{E0D3E217-9809-4001-AA37-6ACCC8529F56}"/>
                  </a:ext>
                </a:extLst>
              </p:cNvPr>
              <p:cNvSpPr txBox="1">
                <a:spLocks noRot="1" noChangeAspect="1" noMove="1" noResize="1" noEditPoints="1" noAdjustHandles="1" noChangeArrowheads="1" noChangeShapeType="1" noTextEdit="1"/>
              </p:cNvSpPr>
              <p:nvPr/>
            </p:nvSpPr>
            <p:spPr bwMode="auto">
              <a:xfrm>
                <a:off x="1187624" y="2609254"/>
                <a:ext cx="3913683" cy="830263"/>
              </a:xfrm>
              <a:prstGeom prst="rect">
                <a:avLst/>
              </a:prstGeom>
              <a:blipFill>
                <a:blip r:embed="rId4"/>
                <a:stretch>
                  <a:fillRect/>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2772" name="Object 6">
                <a:extLst>
                  <a:ext uri="{FF2B5EF4-FFF2-40B4-BE49-F238E27FC236}">
                    <a16:creationId xmlns:a16="http://schemas.microsoft.com/office/drawing/2014/main" id="{FDB35037-0B76-4B8E-92BC-2EF17BD9D863}"/>
                  </a:ext>
                </a:extLst>
              </p:cNvPr>
              <p:cNvSpPr txBox="1"/>
              <p:nvPr/>
            </p:nvSpPr>
            <p:spPr bwMode="auto">
              <a:xfrm>
                <a:off x="1222483" y="3644403"/>
                <a:ext cx="4840262" cy="566738"/>
              </a:xfrm>
              <a:prstGeom prst="rect">
                <a:avLst/>
              </a:prstGeom>
              <a:noFill/>
              <a:ln>
                <a:noFill/>
              </a:ln>
              <a:effec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𝐻</m:t>
                      </m:r>
                      <m:r>
                        <a:rPr lang="zh-TW" altLang="en-US" sz="2400" i="1" smtClean="0">
                          <a:solidFill>
                            <a:srgbClr val="000000"/>
                          </a:solidFill>
                          <a:latin typeface="Cambria Math" panose="02040503050406030204" pitchFamily="18" charset="0"/>
                        </a:rPr>
                        <m:t>(</m:t>
                      </m:r>
                      <m:r>
                        <a:rPr lang="zh-TW" altLang="en-US" sz="2400" i="1" smtClean="0">
                          <a:solidFill>
                            <a:srgbClr val="000000"/>
                          </a:solidFill>
                          <a:latin typeface="Cambria Math" panose="02040503050406030204" pitchFamily="18" charset="0"/>
                        </a:rPr>
                        <m:t>𝑢</m:t>
                      </m:r>
                      <m:r>
                        <a:rPr lang="zh-TW" altLang="en-US" sz="2400" i="1" smtClean="0">
                          <a:solidFill>
                            <a:srgbClr val="000000"/>
                          </a:solidFill>
                          <a:latin typeface="Cambria Math" panose="02040503050406030204" pitchFamily="18" charset="0"/>
                        </a:rPr>
                        <m:t>,</m:t>
                      </m:r>
                      <m:r>
                        <a:rPr lang="zh-TW" altLang="en-US" sz="2400" i="1" smtClean="0">
                          <a:solidFill>
                            <a:srgbClr val="000000"/>
                          </a:solidFill>
                          <a:latin typeface="Cambria Math" panose="02040503050406030204" pitchFamily="18" charset="0"/>
                        </a:rPr>
                        <m:t>𝑣</m:t>
                      </m:r>
                      <m:r>
                        <a:rPr lang="zh-TW" altLang="en-US" sz="2400" i="1" smtClean="0">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𝑒</m:t>
                          </m:r>
                        </m:e>
                        <m: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𝑘</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𝑀</m:t>
                          </m:r>
                          <m:r>
                            <a:rPr lang="zh-TW" altLang="en-US" sz="2400" i="1">
                              <a:solidFill>
                                <a:srgbClr val="000000"/>
                              </a:solidFill>
                              <a:latin typeface="Cambria Math" panose="02040503050406030204" pitchFamily="18" charset="0"/>
                            </a:rPr>
                            <m:t>/2</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𝑁</m:t>
                          </m:r>
                          <m:r>
                            <a:rPr lang="zh-TW" altLang="en-US" sz="2400" i="1">
                              <a:solidFill>
                                <a:srgbClr val="000000"/>
                              </a:solidFill>
                              <a:latin typeface="Cambria Math" panose="02040503050406030204" pitchFamily="18" charset="0"/>
                            </a:rPr>
                            <m:t>/2</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5/6</m:t>
                              </m:r>
                            </m:sup>
                          </m:sSup>
                        </m:sup>
                      </m:sSup>
                      <m:r>
                        <m:rPr>
                          <m:nor/>
                        </m:rPr>
                        <a:rPr lang="en-US" altLang="zh-TW" sz="2400" b="0" i="0" smtClean="0">
                          <a:solidFill>
                            <a:srgbClr val="000000"/>
                          </a:solidFill>
                          <a:latin typeface="Cambria Math" panose="02040503050406030204" pitchFamily="18" charset="0"/>
                        </a:rPr>
                        <m:t>,</m:t>
                      </m:r>
                    </m:oMath>
                  </m:oMathPara>
                </a14:m>
                <a:endParaRPr lang="zh-TW" altLang="en-US" sz="2400" dirty="0">
                  <a:latin typeface="+mj-lt"/>
                </a:endParaRPr>
              </a:p>
              <a:p>
                <a:endParaRPr lang="zh-TW" altLang="en-US" sz="2400" dirty="0"/>
              </a:p>
            </p:txBody>
          </p:sp>
        </mc:Choice>
        <mc:Fallback>
          <p:sp>
            <p:nvSpPr>
              <p:cNvPr id="32772" name="Object 6">
                <a:extLst>
                  <a:ext uri="{FF2B5EF4-FFF2-40B4-BE49-F238E27FC236}">
                    <a16:creationId xmlns:a16="http://schemas.microsoft.com/office/drawing/2014/main" id="{FDB35037-0B76-4B8E-92BC-2EF17BD9D863}"/>
                  </a:ext>
                </a:extLst>
              </p:cNvPr>
              <p:cNvSpPr txBox="1">
                <a:spLocks noRot="1" noChangeAspect="1" noMove="1" noResize="1" noEditPoints="1" noAdjustHandles="1" noChangeArrowheads="1" noChangeShapeType="1" noTextEdit="1"/>
              </p:cNvSpPr>
              <p:nvPr/>
            </p:nvSpPr>
            <p:spPr bwMode="auto">
              <a:xfrm>
                <a:off x="1222483" y="3644403"/>
                <a:ext cx="4840262" cy="566738"/>
              </a:xfrm>
              <a:prstGeom prst="rect">
                <a:avLst/>
              </a:prstGeom>
              <a:blipFill>
                <a:blip r:embed="rId5"/>
                <a:stretch>
                  <a:fillRect/>
                </a:stretch>
              </a:blipFill>
              <a:ln>
                <a:noFill/>
              </a:ln>
              <a:effectLst/>
            </p:spPr>
            <p:txBody>
              <a:bodyPr/>
              <a:lstStyle/>
              <a:p>
                <a:r>
                  <a:rPr lang="zh-TW"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投影片編號版面配置區 3">
            <a:extLst>
              <a:ext uri="{FF2B5EF4-FFF2-40B4-BE49-F238E27FC236}">
                <a16:creationId xmlns:a16="http://schemas.microsoft.com/office/drawing/2014/main" id="{AF327AEB-AC2C-4106-BBD6-5997FD3C11F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1DF2BDDA-A046-4F1C-961C-10DCC7353AAB}" type="slidenum">
              <a:rPr kumimoji="0" lang="zh-TW" altLang="en-US"/>
              <a:pPr eaLnBrk="1" hangingPunct="1"/>
              <a:t>58</a:t>
            </a:fld>
            <a:endParaRPr kumimoji="0" lang="en-US" altLang="zh-TW"/>
          </a:p>
        </p:txBody>
      </p:sp>
      <p:sp>
        <p:nvSpPr>
          <p:cNvPr id="73731" name="Rectangle 2">
            <a:extLst>
              <a:ext uri="{FF2B5EF4-FFF2-40B4-BE49-F238E27FC236}">
                <a16:creationId xmlns:a16="http://schemas.microsoft.com/office/drawing/2014/main" id="{7DDFEEDF-FC3E-4D91-8CE9-83C9B23515A0}"/>
              </a:ext>
            </a:extLst>
          </p:cNvPr>
          <p:cNvSpPr>
            <a:spLocks noGrp="1" noChangeArrowheads="1"/>
          </p:cNvSpPr>
          <p:nvPr>
            <p:ph type="title"/>
          </p:nvPr>
        </p:nvSpPr>
        <p:spPr/>
        <p:txBody>
          <a:bodyPr/>
          <a:lstStyle/>
          <a:p>
            <a:pPr eaLnBrk="1" hangingPunct="1"/>
            <a:endParaRPr lang="zh-TW" altLang="en-US"/>
          </a:p>
        </p:txBody>
      </p:sp>
      <p:pic>
        <p:nvPicPr>
          <p:cNvPr id="73732" name="Picture 4">
            <a:extLst>
              <a:ext uri="{FF2B5EF4-FFF2-40B4-BE49-F238E27FC236}">
                <a16:creationId xmlns:a16="http://schemas.microsoft.com/office/drawing/2014/main" id="{EEB26DDA-429F-458E-9919-8249A91E467C}"/>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8313" y="241300"/>
            <a:ext cx="7848600" cy="6251575"/>
          </a:xfr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投影片編號版面配置區 3">
            <a:extLst>
              <a:ext uri="{FF2B5EF4-FFF2-40B4-BE49-F238E27FC236}">
                <a16:creationId xmlns:a16="http://schemas.microsoft.com/office/drawing/2014/main" id="{C646E3A0-35A4-42FC-A855-DAA9F9E4030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DE6DB17D-8A78-46AA-9C9B-E1067760F6E9}" type="slidenum">
              <a:rPr kumimoji="0" lang="zh-TW" altLang="en-US"/>
              <a:pPr eaLnBrk="1" hangingPunct="1"/>
              <a:t>59</a:t>
            </a:fld>
            <a:endParaRPr kumimoji="0" lang="en-US" altLang="zh-TW"/>
          </a:p>
        </p:txBody>
      </p:sp>
      <p:sp>
        <p:nvSpPr>
          <p:cNvPr id="33797" name="Rectangle 2">
            <a:extLst>
              <a:ext uri="{FF2B5EF4-FFF2-40B4-BE49-F238E27FC236}">
                <a16:creationId xmlns:a16="http://schemas.microsoft.com/office/drawing/2014/main" id="{5DE46CDC-54F9-4E65-98CA-BBF7FC843560}"/>
              </a:ext>
            </a:extLst>
          </p:cNvPr>
          <p:cNvSpPr>
            <a:spLocks noGrp="1" noChangeArrowheads="1"/>
          </p:cNvSpPr>
          <p:nvPr>
            <p:ph type="title"/>
          </p:nvPr>
        </p:nvSpPr>
        <p:spPr/>
        <p:txBody>
          <a:bodyPr/>
          <a:lstStyle/>
          <a:p>
            <a:pPr eaLnBrk="1" hangingPunct="1"/>
            <a:r>
              <a:rPr lang="en-US" altLang="zh-TW"/>
              <a:t>Minimum  Mean Square Error (Wiener) Filtering</a:t>
            </a:r>
            <a:endParaRPr lang="zh-TW" altLang="en-US"/>
          </a:p>
        </p:txBody>
      </p:sp>
      <mc:AlternateContent xmlns:mc="http://schemas.openxmlformats.org/markup-compatibility/2006">
        <mc:Choice xmlns:a14="http://schemas.microsoft.com/office/drawing/2010/main" Requires="a14">
          <p:sp>
            <p:nvSpPr>
              <p:cNvPr id="33798" name="Rectangle 3">
                <a:extLst>
                  <a:ext uri="{FF2B5EF4-FFF2-40B4-BE49-F238E27FC236}">
                    <a16:creationId xmlns:a16="http://schemas.microsoft.com/office/drawing/2014/main" id="{C2122AED-245C-41E2-B9C1-DC9854BECB2D}"/>
                  </a:ext>
                </a:extLst>
              </p:cNvPr>
              <p:cNvSpPr>
                <a:spLocks noGrp="1" noChangeArrowheads="1"/>
              </p:cNvSpPr>
              <p:nvPr>
                <p:ph type="body" idx="1"/>
              </p:nvPr>
            </p:nvSpPr>
            <p:spPr/>
            <p:txBody>
              <a:bodyPr/>
              <a:lstStyle/>
              <a:p>
                <a:pPr eaLnBrk="1" hangingPunct="1">
                  <a:lnSpc>
                    <a:spcPct val="110000"/>
                  </a:lnSpc>
                </a:pPr>
                <a:r>
                  <a:rPr lang="en-US" altLang="zh-TW" dirty="0"/>
                  <a:t>Considering image and noise as random processes, we can find an estimate </a:t>
                </a:r>
                <a14:m>
                  <m:oMath xmlns:m="http://schemas.openxmlformats.org/officeDocument/2006/math">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𝑓</m:t>
                        </m:r>
                      </m:e>
                    </m:acc>
                  </m:oMath>
                </a14:m>
                <a:r>
                  <a:rPr lang="en-US" altLang="zh-TW" dirty="0"/>
                  <a:t> of the uncorrupted image </a:t>
                </a:r>
                <a14:m>
                  <m:oMath xmlns:m="http://schemas.openxmlformats.org/officeDocument/2006/math">
                    <m:r>
                      <a:rPr lang="en-US" altLang="zh-TW" b="0" i="1" smtClean="0">
                        <a:latin typeface="Cambria Math" panose="02040503050406030204" pitchFamily="18" charset="0"/>
                      </a:rPr>
                      <m:t>𝑓</m:t>
                    </m:r>
                  </m:oMath>
                </a14:m>
                <a:r>
                  <a:rPr lang="en-US" altLang="zh-TW" dirty="0"/>
                  <a:t> such that the </a:t>
                </a:r>
                <a:r>
                  <a:rPr lang="en-US" altLang="zh-TW" i="1" dirty="0"/>
                  <a:t>mean square error</a:t>
                </a:r>
                <a:r>
                  <a:rPr lang="en-US" altLang="zh-TW" dirty="0"/>
                  <a:t> (MSE), defined as:</a:t>
                </a:r>
              </a:p>
              <a:p>
                <a:pPr algn="r" eaLnBrk="1" hangingPunct="1">
                  <a:lnSpc>
                    <a:spcPct val="110000"/>
                  </a:lnSpc>
                  <a:buFont typeface="Wingdings" panose="05000000000000000000" pitchFamily="2" charset="2"/>
                  <a:buNone/>
                </a:pPr>
                <a:r>
                  <a:rPr lang="en-US" altLang="zh-TW" dirty="0"/>
                  <a:t>(5.8-1)</a:t>
                </a:r>
                <a:endParaRPr lang="en-US" altLang="zh-TW" i="1" dirty="0"/>
              </a:p>
              <a:p>
                <a:pPr eaLnBrk="1" hangingPunct="1">
                  <a:lnSpc>
                    <a:spcPct val="110000"/>
                  </a:lnSpc>
                  <a:buFont typeface="Wingdings" panose="05000000000000000000" pitchFamily="2" charset="2"/>
                  <a:buNone/>
                </a:pPr>
                <a:r>
                  <a:rPr lang="zh-TW" altLang="en-US" dirty="0"/>
                  <a:t>	</a:t>
                </a:r>
                <a:r>
                  <a:rPr lang="en-US" altLang="zh-TW" dirty="0"/>
                  <a:t>is minimized.</a:t>
                </a:r>
                <a:endParaRPr lang="zh-TW" altLang="en-US" dirty="0"/>
              </a:p>
            </p:txBody>
          </p:sp>
        </mc:Choice>
        <mc:Fallback>
          <p:sp>
            <p:nvSpPr>
              <p:cNvPr id="33798" name="Rectangle 3">
                <a:extLst>
                  <a:ext uri="{FF2B5EF4-FFF2-40B4-BE49-F238E27FC236}">
                    <a16:creationId xmlns:a16="http://schemas.microsoft.com/office/drawing/2014/main" id="{C2122AED-245C-41E2-B9C1-DC9854BECB2D}"/>
                  </a:ext>
                </a:extLst>
              </p:cNvPr>
              <p:cNvSpPr>
                <a:spLocks noGrp="1" noRot="1" noChangeAspect="1" noMove="1" noResize="1" noEditPoints="1" noAdjustHandles="1" noChangeArrowheads="1" noChangeShapeType="1" noTextEdit="1"/>
              </p:cNvSpPr>
              <p:nvPr>
                <p:ph type="body" idx="1"/>
              </p:nvPr>
            </p:nvSpPr>
            <p:spPr>
              <a:blipFill>
                <a:blip r:embed="rId2"/>
                <a:stretch>
                  <a:fillRect l="-1378" t="-1871" r="-241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3795" name="Object 5">
                <a:extLst>
                  <a:ext uri="{FF2B5EF4-FFF2-40B4-BE49-F238E27FC236}">
                    <a16:creationId xmlns:a16="http://schemas.microsoft.com/office/drawing/2014/main" id="{87504A83-9946-4A6F-8A95-0230C9E51FC7}"/>
                  </a:ext>
                </a:extLst>
              </p:cNvPr>
              <p:cNvSpPr txBox="1"/>
              <p:nvPr/>
            </p:nvSpPr>
            <p:spPr bwMode="auto">
              <a:xfrm>
                <a:off x="2627784" y="2854036"/>
                <a:ext cx="2947988" cy="56197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𝑒</m:t>
                          </m:r>
                        </m:e>
                        <m:sup>
                          <m:r>
                            <a:rPr lang="zh-TW" altLang="en-US" sz="2800" i="1">
                              <a:solidFill>
                                <a:srgbClr val="000000"/>
                              </a:solidFill>
                              <a:latin typeface="Cambria Math" panose="02040503050406030204" pitchFamily="18" charset="0"/>
                            </a:rPr>
                            <m:t>2</m:t>
                          </m:r>
                        </m:sup>
                      </m:sSup>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𝐸</m:t>
                      </m:r>
                      <m:d>
                        <m:dPr>
                          <m:begChr m:val="{"/>
                          <m:endChr m:val="}"/>
                          <m:ctrlPr>
                            <a:rPr lang="zh-TW" altLang="en-US" sz="2800" i="1">
                              <a:solidFill>
                                <a:srgbClr val="000000"/>
                              </a:solidFill>
                              <a:latin typeface="Cambria Math" panose="02040503050406030204" pitchFamily="18" charset="0"/>
                            </a:rPr>
                          </m:ctrlPr>
                        </m:dPr>
                        <m:e>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𝑓</m:t>
                          </m:r>
                          <m:r>
                            <a:rPr lang="zh-TW" altLang="en-US" sz="2800" i="1">
                              <a:solidFill>
                                <a:srgbClr val="000000"/>
                              </a:solidFill>
                              <a:latin typeface="Cambria Math" panose="02040503050406030204" pitchFamily="18" charset="0"/>
                            </a:rPr>
                            <m:t>−</m:t>
                          </m:r>
                          <m:acc>
                            <m:accPr>
                              <m:chr m:val="̂"/>
                              <m:ctrlPr>
                                <a:rPr lang="zh-TW" altLang="en-US" sz="2800" i="1">
                                  <a:solidFill>
                                    <a:srgbClr val="000000"/>
                                  </a:solidFill>
                                  <a:latin typeface="Cambria Math" panose="02040503050406030204" pitchFamily="18" charset="0"/>
                                </a:rPr>
                              </m:ctrlPr>
                            </m:accPr>
                            <m:e>
                              <m:r>
                                <a:rPr lang="zh-TW" altLang="en-US" sz="2800" i="1">
                                  <a:solidFill>
                                    <a:srgbClr val="000000"/>
                                  </a:solidFill>
                                  <a:latin typeface="Cambria Math" panose="02040503050406030204" pitchFamily="18" charset="0"/>
                                </a:rPr>
                                <m:t>𝑓</m:t>
                              </m:r>
                            </m:e>
                          </m:acc>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m:t>
                              </m:r>
                            </m:e>
                            <m:sup>
                              <m:r>
                                <a:rPr lang="zh-TW" altLang="en-US" sz="2800" i="1">
                                  <a:solidFill>
                                    <a:srgbClr val="000000"/>
                                  </a:solidFill>
                                  <a:latin typeface="Cambria Math" panose="02040503050406030204" pitchFamily="18" charset="0"/>
                                </a:rPr>
                                <m:t>2</m:t>
                              </m:r>
                            </m:sup>
                          </m:sSup>
                        </m:e>
                      </m:d>
                    </m:oMath>
                  </m:oMathPara>
                </a14:m>
                <a:endParaRPr lang="zh-TW" altLang="en-US" sz="2800" dirty="0"/>
              </a:p>
            </p:txBody>
          </p:sp>
        </mc:Choice>
        <mc:Fallback>
          <p:sp>
            <p:nvSpPr>
              <p:cNvPr id="33795" name="Object 5">
                <a:extLst>
                  <a:ext uri="{FF2B5EF4-FFF2-40B4-BE49-F238E27FC236}">
                    <a16:creationId xmlns:a16="http://schemas.microsoft.com/office/drawing/2014/main" id="{87504A83-9946-4A6F-8A95-0230C9E51FC7}"/>
                  </a:ext>
                </a:extLst>
              </p:cNvPr>
              <p:cNvSpPr txBox="1">
                <a:spLocks noRot="1" noChangeAspect="1" noMove="1" noResize="1" noEditPoints="1" noAdjustHandles="1" noChangeArrowheads="1" noChangeShapeType="1" noTextEdit="1"/>
              </p:cNvSpPr>
              <p:nvPr/>
            </p:nvSpPr>
            <p:spPr bwMode="auto">
              <a:xfrm>
                <a:off x="2627784" y="2854036"/>
                <a:ext cx="2947988" cy="561975"/>
              </a:xfrm>
              <a:prstGeom prst="rect">
                <a:avLst/>
              </a:prstGeom>
              <a:blipFill>
                <a:blip r:embed="rId3"/>
                <a:stretch>
                  <a:fillRect/>
                </a:stretch>
              </a:blipFill>
            </p:spPr>
            <p:txBody>
              <a:bodyPr/>
              <a:lstStyle/>
              <a:p>
                <a:r>
                  <a:rPr lang="zh-TW"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投影片編號版面配置區 3">
            <a:extLst>
              <a:ext uri="{FF2B5EF4-FFF2-40B4-BE49-F238E27FC236}">
                <a16:creationId xmlns:a16="http://schemas.microsoft.com/office/drawing/2014/main" id="{68460889-EE3C-4B1C-9F4A-595050CA0A1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F5E95B73-55DB-4C55-BFCB-1B7FA1549D13}" type="slidenum">
              <a:rPr kumimoji="0" lang="zh-TW" altLang="en-US"/>
              <a:pPr eaLnBrk="1" hangingPunct="1"/>
              <a:t>6</a:t>
            </a:fld>
            <a:endParaRPr kumimoji="0" lang="en-US" altLang="zh-TW"/>
          </a:p>
        </p:txBody>
      </p:sp>
      <p:sp>
        <p:nvSpPr>
          <p:cNvPr id="5129" name="Rectangle 2">
            <a:extLst>
              <a:ext uri="{FF2B5EF4-FFF2-40B4-BE49-F238E27FC236}">
                <a16:creationId xmlns:a16="http://schemas.microsoft.com/office/drawing/2014/main" id="{51E08911-EEAA-4593-92F0-EE44E5188DC8}"/>
              </a:ext>
            </a:extLst>
          </p:cNvPr>
          <p:cNvSpPr>
            <a:spLocks noGrp="1" noChangeArrowheads="1"/>
          </p:cNvSpPr>
          <p:nvPr>
            <p:ph type="title"/>
          </p:nvPr>
        </p:nvSpPr>
        <p:spPr/>
        <p:txBody>
          <a:bodyPr/>
          <a:lstStyle/>
          <a:p>
            <a:pPr eaLnBrk="1" hangingPunct="1"/>
            <a:r>
              <a:rPr lang="en-US" altLang="zh-TW"/>
              <a:t>()</a:t>
            </a:r>
          </a:p>
        </p:txBody>
      </p:sp>
      <p:sp>
        <p:nvSpPr>
          <p:cNvPr id="5130" name="Rectangle 3">
            <a:extLst>
              <a:ext uri="{FF2B5EF4-FFF2-40B4-BE49-F238E27FC236}">
                <a16:creationId xmlns:a16="http://schemas.microsoft.com/office/drawing/2014/main" id="{40F9A4A7-4F3C-412C-881D-51DA07CDFE4F}"/>
              </a:ext>
            </a:extLst>
          </p:cNvPr>
          <p:cNvSpPr>
            <a:spLocks noGrp="1" noChangeArrowheads="1"/>
          </p:cNvSpPr>
          <p:nvPr>
            <p:ph type="body" idx="1"/>
          </p:nvPr>
        </p:nvSpPr>
        <p:spPr>
          <a:xfrm>
            <a:off x="107950" y="0"/>
            <a:ext cx="8847138" cy="6742113"/>
          </a:xfrm>
          <a:noFill/>
        </p:spPr>
        <p:txBody>
          <a:bodyPr/>
          <a:lstStyle/>
          <a:p>
            <a:pPr eaLnBrk="1" hangingPunct="1">
              <a:lnSpc>
                <a:spcPct val="90000"/>
              </a:lnSpc>
              <a:spcBef>
                <a:spcPct val="30000"/>
              </a:spcBef>
            </a:pPr>
            <a:r>
              <a:rPr lang="en-US" altLang="zh-TW" dirty="0">
                <a:cs typeface="Times New Roman" panose="02020603050405020304" pitchFamily="18" charset="0"/>
              </a:rPr>
              <a:t>As shown in Fig. 5.2(d), the PDF of </a:t>
            </a:r>
            <a:r>
              <a:rPr lang="en-US" altLang="zh-TW" i="1" dirty="0">
                <a:cs typeface="Times New Roman" panose="02020603050405020304" pitchFamily="18" charset="0"/>
              </a:rPr>
              <a:t>exponential</a:t>
            </a:r>
            <a:r>
              <a:rPr lang="en-US" altLang="zh-TW" dirty="0">
                <a:cs typeface="Times New Roman" panose="02020603050405020304" pitchFamily="18" charset="0"/>
              </a:rPr>
              <a:t> noise is given by:</a:t>
            </a:r>
          </a:p>
          <a:p>
            <a:pPr algn="r" eaLnBrk="1" hangingPunct="1">
              <a:lnSpc>
                <a:spcPct val="70000"/>
              </a:lnSpc>
              <a:buFont typeface="Wingdings" panose="05000000000000000000" pitchFamily="2" charset="2"/>
              <a:buNone/>
            </a:pPr>
            <a:r>
              <a:rPr lang="en-US" altLang="zh-TW" dirty="0"/>
              <a:t>(5.2-8)                 </a:t>
            </a:r>
            <a:endParaRPr lang="en-US" altLang="zh-TW" i="1" dirty="0"/>
          </a:p>
          <a:p>
            <a:pPr algn="r" eaLnBrk="1" hangingPunct="1">
              <a:lnSpc>
                <a:spcPct val="190000"/>
              </a:lnSpc>
              <a:buFont typeface="Wingdings" panose="05000000000000000000" pitchFamily="2" charset="2"/>
              <a:buNone/>
            </a:pPr>
            <a:r>
              <a:rPr lang="en-US" altLang="zh-TW" dirty="0"/>
              <a:t>(5.2-9)</a:t>
            </a:r>
          </a:p>
          <a:p>
            <a:pPr algn="r" eaLnBrk="1" hangingPunct="1">
              <a:lnSpc>
                <a:spcPct val="120000"/>
              </a:lnSpc>
              <a:buFont typeface="Wingdings" panose="05000000000000000000" pitchFamily="2" charset="2"/>
              <a:buNone/>
            </a:pPr>
            <a:r>
              <a:rPr lang="en-US" altLang="zh-TW" dirty="0"/>
              <a:t>(5.2-10)</a:t>
            </a:r>
          </a:p>
          <a:p>
            <a:pPr eaLnBrk="1" hangingPunct="1">
              <a:lnSpc>
                <a:spcPct val="90000"/>
              </a:lnSpc>
              <a:buFont typeface="Wingdings" panose="05000000000000000000" pitchFamily="2" charset="2"/>
              <a:buNone/>
            </a:pPr>
            <a:r>
              <a:rPr lang="zh-TW" altLang="en-US" dirty="0"/>
              <a:t>	</a:t>
            </a:r>
            <a:r>
              <a:rPr lang="en-US" altLang="zh-TW" dirty="0"/>
              <a:t>where </a:t>
            </a:r>
            <a:r>
              <a:rPr lang="en-US" altLang="zh-TW" i="1" dirty="0"/>
              <a:t>a</a:t>
            </a:r>
            <a:r>
              <a:rPr lang="en-US" altLang="zh-TW" dirty="0"/>
              <a:t> &gt; 0. Note that it is a special case of the Erlang PDF with </a:t>
            </a:r>
            <a:r>
              <a:rPr lang="en-US" altLang="zh-TW" i="1" dirty="0"/>
              <a:t>b</a:t>
            </a:r>
            <a:r>
              <a:rPr lang="en-US" altLang="zh-TW" dirty="0"/>
              <a:t> =1.</a:t>
            </a:r>
            <a:endParaRPr lang="zh-TW" altLang="en-US" dirty="0"/>
          </a:p>
          <a:p>
            <a:pPr eaLnBrk="1" hangingPunct="1">
              <a:lnSpc>
                <a:spcPct val="70000"/>
              </a:lnSpc>
            </a:pPr>
            <a:r>
              <a:rPr lang="en-US" altLang="zh-TW" dirty="0"/>
              <a:t>As shown in Fig. 5.2(e), the PDF of </a:t>
            </a:r>
            <a:r>
              <a:rPr lang="en-US" altLang="zh-TW" i="1" dirty="0"/>
              <a:t>uniform</a:t>
            </a:r>
            <a:r>
              <a:rPr lang="en-US" altLang="zh-TW" dirty="0"/>
              <a:t> noise is given by:</a:t>
            </a:r>
          </a:p>
          <a:p>
            <a:pPr algn="r" eaLnBrk="1" hangingPunct="1">
              <a:buFont typeface="Wingdings" panose="05000000000000000000" pitchFamily="2" charset="2"/>
              <a:buNone/>
            </a:pPr>
            <a:r>
              <a:rPr lang="en-US" altLang="zh-TW" dirty="0"/>
              <a:t>(5.2-11)</a:t>
            </a:r>
          </a:p>
          <a:p>
            <a:pPr algn="r" eaLnBrk="1" hangingPunct="1">
              <a:lnSpc>
                <a:spcPct val="280000"/>
              </a:lnSpc>
              <a:buFont typeface="Wingdings" panose="05000000000000000000" pitchFamily="2" charset="2"/>
              <a:buNone/>
            </a:pPr>
            <a:r>
              <a:rPr lang="en-US" altLang="zh-TW" dirty="0"/>
              <a:t>(5.2-12)</a:t>
            </a:r>
          </a:p>
          <a:p>
            <a:pPr algn="r" eaLnBrk="1" hangingPunct="1">
              <a:lnSpc>
                <a:spcPct val="130000"/>
              </a:lnSpc>
              <a:buFont typeface="Wingdings" panose="05000000000000000000" pitchFamily="2" charset="2"/>
              <a:buNone/>
            </a:pPr>
            <a:r>
              <a:rPr lang="en-US" altLang="zh-TW" dirty="0"/>
              <a:t>(5.2-13)</a:t>
            </a:r>
          </a:p>
        </p:txBody>
      </p:sp>
      <mc:AlternateContent xmlns:mc="http://schemas.openxmlformats.org/markup-compatibility/2006" xmlns:a14="http://schemas.microsoft.com/office/drawing/2010/main">
        <mc:Choice Requires="a14">
          <p:sp>
            <p:nvSpPr>
              <p:cNvPr id="5122" name="Object 4">
                <a:extLst>
                  <a:ext uri="{FF2B5EF4-FFF2-40B4-BE49-F238E27FC236}">
                    <a16:creationId xmlns:a16="http://schemas.microsoft.com/office/drawing/2014/main" id="{854D4E75-1710-4D7C-A8CC-906B915309AD}"/>
                  </a:ext>
                </a:extLst>
              </p:cNvPr>
              <p:cNvSpPr txBox="1"/>
              <p:nvPr/>
            </p:nvSpPr>
            <p:spPr bwMode="auto">
              <a:xfrm>
                <a:off x="1842749" y="368299"/>
                <a:ext cx="4714974" cy="1065212"/>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𝑝</m:t>
                      </m:r>
                      <m:r>
                        <a:rPr lang="zh-TW" altLang="en-US" sz="2400" i="1" smtClean="0">
                          <a:solidFill>
                            <a:srgbClr val="000000"/>
                          </a:solidFill>
                          <a:latin typeface="Cambria Math" panose="02040503050406030204" pitchFamily="18" charset="0"/>
                        </a:rPr>
                        <m:t>(</m:t>
                      </m:r>
                      <m:r>
                        <a:rPr lang="zh-TW" altLang="en-US" sz="2400" i="1" smtClean="0">
                          <a:solidFill>
                            <a:srgbClr val="000000"/>
                          </a:solidFill>
                          <a:latin typeface="Cambria Math" panose="02040503050406030204" pitchFamily="18" charset="0"/>
                        </a:rPr>
                        <m:t>𝑧</m:t>
                      </m:r>
                      <m:r>
                        <a:rPr lang="zh-TW" altLang="en-US" sz="2400" i="1" smtClean="0">
                          <a:solidFill>
                            <a:srgbClr val="000000"/>
                          </a:solidFill>
                          <a:latin typeface="Cambria Math" panose="02040503050406030204" pitchFamily="18" charset="0"/>
                        </a:rPr>
                        <m:t>)=</m:t>
                      </m:r>
                      <m:d>
                        <m:dPr>
                          <m:begChr m:val="{"/>
                          <m:endChr m:val=""/>
                          <m:ctrlPr>
                            <a:rPr lang="zh-TW" altLang="en-US" sz="2400" i="1">
                              <a:solidFill>
                                <a:srgbClr val="000000"/>
                              </a:solidFill>
                              <a:latin typeface="Cambria Math" panose="02040503050406030204" pitchFamily="18" charset="0"/>
                            </a:rPr>
                          </m:ctrlPr>
                        </m:dPr>
                        <m:e>
                          <m:eqArr>
                            <m:eqArrPr>
                              <m:ctrlPr>
                                <a:rPr lang="zh-TW" altLang="en-US" sz="2400" i="1">
                                  <a:solidFill>
                                    <a:srgbClr val="000000"/>
                                  </a:solidFill>
                                  <a:latin typeface="Cambria Math" panose="02040503050406030204" pitchFamily="18" charset="0"/>
                                </a:rPr>
                              </m:ctrlPr>
                            </m:eqArrPr>
                            <m:e>
                              <m:r>
                                <a:rPr lang="zh-TW" altLang="en-US" sz="2400" i="1">
                                  <a:solidFill>
                                    <a:srgbClr val="000000"/>
                                  </a:solidFill>
                                  <a:latin typeface="Cambria Math" panose="02040503050406030204" pitchFamily="18" charset="0"/>
                                </a:rPr>
                                <m:t>𝑎</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𝑒</m:t>
                                  </m:r>
                                </m:e>
                                <m: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𝑎𝑧</m:t>
                                  </m:r>
                                </m:sup>
                              </m:sSup>
                              <m:r>
                                <a:rPr lang="en-US" altLang="zh-TW"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𝑧</m:t>
                              </m:r>
                              <m:r>
                                <a:rPr lang="zh-TW" altLang="en-US" sz="2400" i="1">
                                  <a:solidFill>
                                    <a:srgbClr val="000000"/>
                                  </a:solidFill>
                                  <a:latin typeface="Cambria Math" panose="02040503050406030204" pitchFamily="18" charset="0"/>
                                </a:rPr>
                                <m:t>≥0,</m:t>
                              </m:r>
                            </m:e>
                            <m:e>
                              <m:r>
                                <a:rPr lang="zh-TW" altLang="en-US" sz="2400" i="1">
                                  <a:solidFill>
                                    <a:srgbClr val="000000"/>
                                  </a:solidFill>
                                  <a:latin typeface="Cambria Math" panose="02040503050406030204" pitchFamily="18" charset="0"/>
                                </a:rPr>
                                <m:t>0</m:t>
                              </m:r>
                              <m:r>
                                <a:rPr lang="en-US" altLang="zh-TW" sz="2400" b="0" i="1" smtClean="0">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 </m:t>
                              </m:r>
                              <m:r>
                                <a:rPr lang="en-US" altLang="zh-TW" sz="2400" b="0" i="1" smtClean="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𝑧</m:t>
                              </m:r>
                              <m:r>
                                <a:rPr lang="zh-TW" altLang="en-US" sz="2400" i="1">
                                  <a:solidFill>
                                    <a:srgbClr val="000000"/>
                                  </a:solidFill>
                                  <a:latin typeface="Cambria Math" panose="02040503050406030204" pitchFamily="18" charset="0"/>
                                </a:rPr>
                                <m:t>&lt;0,</m:t>
                              </m:r>
                            </m:e>
                          </m:eqArr>
                        </m:e>
                      </m:d>
                    </m:oMath>
                  </m:oMathPara>
                </a14:m>
                <a:endParaRPr lang="zh-TW" altLang="en-US" sz="2400" dirty="0"/>
              </a:p>
            </p:txBody>
          </p:sp>
        </mc:Choice>
        <mc:Fallback xmlns="">
          <p:sp>
            <p:nvSpPr>
              <p:cNvPr id="5122" name="Object 4">
                <a:extLst>
                  <a:ext uri="{FF2B5EF4-FFF2-40B4-BE49-F238E27FC236}">
                    <a16:creationId xmlns:a16="http://schemas.microsoft.com/office/drawing/2014/main" id="{854D4E75-1710-4D7C-A8CC-906B915309AD}"/>
                  </a:ext>
                </a:extLst>
              </p:cNvPr>
              <p:cNvSpPr txBox="1">
                <a:spLocks noRot="1" noChangeAspect="1" noMove="1" noResize="1" noEditPoints="1" noAdjustHandles="1" noChangeArrowheads="1" noChangeShapeType="1" noTextEdit="1"/>
              </p:cNvSpPr>
              <p:nvPr/>
            </p:nvSpPr>
            <p:spPr bwMode="auto">
              <a:xfrm>
                <a:off x="1842749" y="368299"/>
                <a:ext cx="4714974" cy="1065212"/>
              </a:xfrm>
              <a:prstGeom prst="rect">
                <a:avLst/>
              </a:prstGeom>
              <a:blipFill>
                <a:blip r:embed="rId2"/>
                <a:stretch>
                  <a:fillRect b="-13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23" name="Object 5">
                <a:extLst>
                  <a:ext uri="{FF2B5EF4-FFF2-40B4-BE49-F238E27FC236}">
                    <a16:creationId xmlns:a16="http://schemas.microsoft.com/office/drawing/2014/main" id="{02C144A1-CB08-47E3-B66A-61FD7F0FC56D}"/>
                  </a:ext>
                </a:extLst>
              </p:cNvPr>
              <p:cNvSpPr txBox="1"/>
              <p:nvPr/>
            </p:nvSpPr>
            <p:spPr bwMode="auto">
              <a:xfrm>
                <a:off x="1784350" y="1296987"/>
                <a:ext cx="1368698" cy="896938"/>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𝜇</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𝑎</m:t>
                          </m:r>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5123" name="Object 5">
                <a:extLst>
                  <a:ext uri="{FF2B5EF4-FFF2-40B4-BE49-F238E27FC236}">
                    <a16:creationId xmlns:a16="http://schemas.microsoft.com/office/drawing/2014/main" id="{02C144A1-CB08-47E3-B66A-61FD7F0FC56D}"/>
                  </a:ext>
                </a:extLst>
              </p:cNvPr>
              <p:cNvSpPr txBox="1">
                <a:spLocks noRot="1" noChangeAspect="1" noMove="1" noResize="1" noEditPoints="1" noAdjustHandles="1" noChangeArrowheads="1" noChangeShapeType="1" noTextEdit="1"/>
              </p:cNvSpPr>
              <p:nvPr/>
            </p:nvSpPr>
            <p:spPr bwMode="auto">
              <a:xfrm>
                <a:off x="1784350" y="1296987"/>
                <a:ext cx="1368698" cy="89693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24" name="Object 6">
                <a:extLst>
                  <a:ext uri="{FF2B5EF4-FFF2-40B4-BE49-F238E27FC236}">
                    <a16:creationId xmlns:a16="http://schemas.microsoft.com/office/drawing/2014/main" id="{AB0B2CE4-D0B7-41E3-BE6C-8D40C76E6401}"/>
                  </a:ext>
                </a:extLst>
              </p:cNvPr>
              <p:cNvSpPr txBox="1"/>
              <p:nvPr/>
            </p:nvSpPr>
            <p:spPr bwMode="auto">
              <a:xfrm>
                <a:off x="1929606" y="1989137"/>
                <a:ext cx="1368698" cy="85090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𝜎</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𝑎</m:t>
                              </m:r>
                            </m:e>
                            <m:sup>
                              <m:r>
                                <a:rPr lang="zh-TW" altLang="en-US" sz="2400" i="1">
                                  <a:solidFill>
                                    <a:srgbClr val="000000"/>
                                  </a:solidFill>
                                  <a:latin typeface="Cambria Math" panose="02040503050406030204" pitchFamily="18" charset="0"/>
                                </a:rPr>
                                <m:t>2</m:t>
                              </m:r>
                            </m:sup>
                          </m:sSup>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5124" name="Object 6">
                <a:extLst>
                  <a:ext uri="{FF2B5EF4-FFF2-40B4-BE49-F238E27FC236}">
                    <a16:creationId xmlns:a16="http://schemas.microsoft.com/office/drawing/2014/main" id="{AB0B2CE4-D0B7-41E3-BE6C-8D40C76E6401}"/>
                  </a:ext>
                </a:extLst>
              </p:cNvPr>
              <p:cNvSpPr txBox="1">
                <a:spLocks noRot="1" noChangeAspect="1" noMove="1" noResize="1" noEditPoints="1" noAdjustHandles="1" noChangeArrowheads="1" noChangeShapeType="1" noTextEdit="1"/>
              </p:cNvSpPr>
              <p:nvPr/>
            </p:nvSpPr>
            <p:spPr bwMode="auto">
              <a:xfrm>
                <a:off x="1929606" y="1989137"/>
                <a:ext cx="1368698" cy="8509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25" name="Object 7">
                <a:extLst>
                  <a:ext uri="{FF2B5EF4-FFF2-40B4-BE49-F238E27FC236}">
                    <a16:creationId xmlns:a16="http://schemas.microsoft.com/office/drawing/2014/main" id="{FA6E47FF-35AD-4913-959B-0CCC35081D51}"/>
                  </a:ext>
                </a:extLst>
              </p:cNvPr>
              <p:cNvSpPr txBox="1"/>
              <p:nvPr/>
            </p:nvSpPr>
            <p:spPr bwMode="auto">
              <a:xfrm>
                <a:off x="1873250" y="3814763"/>
                <a:ext cx="4786982" cy="1481137"/>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𝑝</m:t>
                      </m:r>
                      <m:r>
                        <a:rPr lang="zh-TW" altLang="en-US" sz="2400" i="1" smtClean="0">
                          <a:solidFill>
                            <a:srgbClr val="000000"/>
                          </a:solidFill>
                          <a:latin typeface="Cambria Math" panose="02040503050406030204" pitchFamily="18" charset="0"/>
                        </a:rPr>
                        <m:t>(</m:t>
                      </m:r>
                      <m:r>
                        <a:rPr lang="zh-TW" altLang="en-US" sz="2400" i="1" smtClean="0">
                          <a:solidFill>
                            <a:srgbClr val="000000"/>
                          </a:solidFill>
                          <a:latin typeface="Cambria Math" panose="02040503050406030204" pitchFamily="18" charset="0"/>
                        </a:rPr>
                        <m:t>𝑧</m:t>
                      </m:r>
                      <m:r>
                        <a:rPr lang="zh-TW" altLang="en-US" sz="2400" i="1" smtClean="0">
                          <a:solidFill>
                            <a:srgbClr val="000000"/>
                          </a:solidFill>
                          <a:latin typeface="Cambria Math" panose="02040503050406030204" pitchFamily="18" charset="0"/>
                        </a:rPr>
                        <m:t>)=</m:t>
                      </m:r>
                      <m:d>
                        <m:dPr>
                          <m:begChr m:val="{"/>
                          <m:endChr m:val=""/>
                          <m:ctrlPr>
                            <a:rPr lang="zh-TW" altLang="en-US" sz="2400" i="1">
                              <a:solidFill>
                                <a:srgbClr val="000000"/>
                              </a:solidFill>
                              <a:latin typeface="Cambria Math" panose="02040503050406030204" pitchFamily="18" charset="0"/>
                            </a:rPr>
                          </m:ctrlPr>
                        </m:dPr>
                        <m:e>
                          <m:eqArr>
                            <m:eqArrPr>
                              <m:ctrlPr>
                                <a:rPr lang="zh-TW" altLang="en-US" sz="2400" i="1">
                                  <a:solidFill>
                                    <a:srgbClr val="000000"/>
                                  </a:solidFill>
                                  <a:latin typeface="Cambria Math" panose="02040503050406030204" pitchFamily="18" charset="0"/>
                                </a:rPr>
                              </m:ctrlPr>
                            </m:eqArrPr>
                            <m:e>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𝑏</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m:t>
                                  </m:r>
                                </m:den>
                              </m:f>
                              <m:r>
                                <a:rPr lang="en-US" altLang="zh-TW"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if</m:t>
                              </m:r>
                              <m: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𝑎</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𝑧</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m:t>
                              </m:r>
                              <m:r>
                                <a:rPr lang="en-US" altLang="zh-TW" sz="2400" b="0" i="1" smtClean="0">
                                  <a:solidFill>
                                    <a:srgbClr val="000000"/>
                                  </a:solidFill>
                                  <a:latin typeface="Cambria Math" panose="02040503050406030204" pitchFamily="18" charset="0"/>
                                </a:rPr>
                                <m:t>,</m:t>
                              </m:r>
                            </m:e>
                            <m:e>
                              <m:r>
                                <a:rPr lang="zh-TW" altLang="en-US" sz="2400" i="1">
                                  <a:solidFill>
                                    <a:srgbClr val="000000"/>
                                  </a:solidFill>
                                  <a:latin typeface="Cambria Math" panose="02040503050406030204" pitchFamily="18" charset="0"/>
                                </a:rPr>
                                <m:t>0</m:t>
                              </m:r>
                              <m:r>
                                <a:rPr lang="en-US" altLang="zh-TW" sz="2400" b="0" i="1" smtClean="0">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  </m:t>
                              </m:r>
                              <m:r>
                                <a:rPr lang="en-US" altLang="zh-TW" sz="2400" b="0" i="1" smtClean="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otherwise</m:t>
                              </m:r>
                              <m:r>
                                <m:rPr>
                                  <m:nor/>
                                </m:rPr>
                                <a:rPr lang="zh-TW" altLang="en-US" sz="2400" i="0">
                                  <a:solidFill>
                                    <a:srgbClr val="000000"/>
                                  </a:solidFill>
                                  <a:latin typeface="Cambria Math" panose="02040503050406030204" pitchFamily="18" charset="0"/>
                                </a:rPr>
                                <m:t>,</m:t>
                              </m:r>
                            </m:e>
                          </m:eqArr>
                        </m:e>
                      </m:d>
                    </m:oMath>
                  </m:oMathPara>
                </a14:m>
                <a:endParaRPr lang="zh-TW" altLang="en-US" sz="2400" dirty="0"/>
              </a:p>
            </p:txBody>
          </p:sp>
        </mc:Choice>
        <mc:Fallback xmlns="">
          <p:sp>
            <p:nvSpPr>
              <p:cNvPr id="5125" name="Object 7">
                <a:extLst>
                  <a:ext uri="{FF2B5EF4-FFF2-40B4-BE49-F238E27FC236}">
                    <a16:creationId xmlns:a16="http://schemas.microsoft.com/office/drawing/2014/main" id="{FA6E47FF-35AD-4913-959B-0CCC35081D51}"/>
                  </a:ext>
                </a:extLst>
              </p:cNvPr>
              <p:cNvSpPr txBox="1">
                <a:spLocks noRot="1" noChangeAspect="1" noMove="1" noResize="1" noEditPoints="1" noAdjustHandles="1" noChangeArrowheads="1" noChangeShapeType="1" noTextEdit="1"/>
              </p:cNvSpPr>
              <p:nvPr/>
            </p:nvSpPr>
            <p:spPr bwMode="auto">
              <a:xfrm>
                <a:off x="1873250" y="3814763"/>
                <a:ext cx="4786982" cy="148113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26" name="Object 8">
                <a:extLst>
                  <a:ext uri="{FF2B5EF4-FFF2-40B4-BE49-F238E27FC236}">
                    <a16:creationId xmlns:a16="http://schemas.microsoft.com/office/drawing/2014/main" id="{417B8A46-0776-46A0-9B11-9278EC6A64A4}"/>
                  </a:ext>
                </a:extLst>
              </p:cNvPr>
              <p:cNvSpPr txBox="1"/>
              <p:nvPr/>
            </p:nvSpPr>
            <p:spPr bwMode="auto">
              <a:xfrm>
                <a:off x="1717676" y="5154613"/>
                <a:ext cx="1915616" cy="90805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𝜇</m:t>
                      </m:r>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𝑎</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m:t>
                          </m:r>
                        </m:num>
                        <m:den>
                          <m:r>
                            <a:rPr lang="zh-TW" altLang="en-US" sz="2400" i="1">
                              <a:solidFill>
                                <a:srgbClr val="000000"/>
                              </a:solidFill>
                              <a:latin typeface="Cambria Math" panose="02040503050406030204" pitchFamily="18" charset="0"/>
                            </a:rPr>
                            <m:t>2</m:t>
                          </m:r>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5126" name="Object 8">
                <a:extLst>
                  <a:ext uri="{FF2B5EF4-FFF2-40B4-BE49-F238E27FC236}">
                    <a16:creationId xmlns:a16="http://schemas.microsoft.com/office/drawing/2014/main" id="{417B8A46-0776-46A0-9B11-9278EC6A64A4}"/>
                  </a:ext>
                </a:extLst>
              </p:cNvPr>
              <p:cNvSpPr txBox="1">
                <a:spLocks noRot="1" noChangeAspect="1" noMove="1" noResize="1" noEditPoints="1" noAdjustHandles="1" noChangeArrowheads="1" noChangeShapeType="1" noTextEdit="1"/>
              </p:cNvSpPr>
              <p:nvPr/>
            </p:nvSpPr>
            <p:spPr bwMode="auto">
              <a:xfrm>
                <a:off x="1717676" y="5154613"/>
                <a:ext cx="1915616" cy="90805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27" name="Object 9">
                <a:extLst>
                  <a:ext uri="{FF2B5EF4-FFF2-40B4-BE49-F238E27FC236}">
                    <a16:creationId xmlns:a16="http://schemas.microsoft.com/office/drawing/2014/main" id="{96B34C1E-6270-4167-A09F-972286116B57}"/>
                  </a:ext>
                </a:extLst>
              </p:cNvPr>
              <p:cNvSpPr txBox="1"/>
              <p:nvPr/>
            </p:nvSpPr>
            <p:spPr bwMode="auto">
              <a:xfrm>
                <a:off x="1842749" y="5887244"/>
                <a:ext cx="2233364" cy="93345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𝜎</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num>
                        <m:den>
                          <m:r>
                            <a:rPr lang="zh-TW" altLang="en-US" sz="2400" i="1">
                              <a:solidFill>
                                <a:srgbClr val="000000"/>
                              </a:solidFill>
                              <a:latin typeface="Cambria Math" panose="02040503050406030204" pitchFamily="18" charset="0"/>
                            </a:rPr>
                            <m:t>12</m:t>
                          </m:r>
                        </m:den>
                      </m:f>
                      <m:r>
                        <a:rPr lang="zh-TW" altLang="en-US" sz="2400" i="1">
                          <a:solidFill>
                            <a:srgbClr val="000000"/>
                          </a:solidFill>
                          <a:latin typeface="Cambria Math" panose="02040503050406030204" pitchFamily="18" charset="0"/>
                        </a:rPr>
                        <m:t>.</m:t>
                      </m:r>
                    </m:oMath>
                  </m:oMathPara>
                </a14:m>
                <a:endParaRPr lang="zh-TW" altLang="en-US" sz="2400" dirty="0"/>
              </a:p>
            </p:txBody>
          </p:sp>
        </mc:Choice>
        <mc:Fallback xmlns="">
          <p:sp>
            <p:nvSpPr>
              <p:cNvPr id="5127" name="Object 9">
                <a:extLst>
                  <a:ext uri="{FF2B5EF4-FFF2-40B4-BE49-F238E27FC236}">
                    <a16:creationId xmlns:a16="http://schemas.microsoft.com/office/drawing/2014/main" id="{96B34C1E-6270-4167-A09F-972286116B57}"/>
                  </a:ext>
                </a:extLst>
              </p:cNvPr>
              <p:cNvSpPr txBox="1">
                <a:spLocks noRot="1" noChangeAspect="1" noMove="1" noResize="1" noEditPoints="1" noAdjustHandles="1" noChangeArrowheads="1" noChangeShapeType="1" noTextEdit="1"/>
              </p:cNvSpPr>
              <p:nvPr/>
            </p:nvSpPr>
            <p:spPr bwMode="auto">
              <a:xfrm>
                <a:off x="1842749" y="5887244"/>
                <a:ext cx="2233364" cy="933450"/>
              </a:xfrm>
              <a:prstGeom prst="rect">
                <a:avLst/>
              </a:prstGeom>
              <a:blipFill>
                <a:blip r:embed="rId7"/>
                <a:stretch>
                  <a:fillRect/>
                </a:stretch>
              </a:blipFill>
            </p:spPr>
            <p:txBody>
              <a:bodyPr/>
              <a:lstStyle/>
              <a:p>
                <a:r>
                  <a:rPr lang="zh-TW"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投影片編號版面配置區 3">
            <a:extLst>
              <a:ext uri="{FF2B5EF4-FFF2-40B4-BE49-F238E27FC236}">
                <a16:creationId xmlns:a16="http://schemas.microsoft.com/office/drawing/2014/main" id="{373B8FB5-F643-4FD0-B931-68D5D730F06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464AC44B-039E-450E-A31E-AE3FF2D282CF}" type="slidenum">
              <a:rPr kumimoji="0" lang="zh-TW" altLang="en-US"/>
              <a:pPr eaLnBrk="1" hangingPunct="1"/>
              <a:t>60</a:t>
            </a:fld>
            <a:endParaRPr kumimoji="0" lang="en-US" altLang="zh-TW"/>
          </a:p>
        </p:txBody>
      </p:sp>
      <p:sp>
        <p:nvSpPr>
          <p:cNvPr id="34820" name="Rectangle 2">
            <a:extLst>
              <a:ext uri="{FF2B5EF4-FFF2-40B4-BE49-F238E27FC236}">
                <a16:creationId xmlns:a16="http://schemas.microsoft.com/office/drawing/2014/main" id="{6A53DAF2-C85E-4BD8-862D-7BC87A05E7A1}"/>
              </a:ext>
            </a:extLst>
          </p:cNvPr>
          <p:cNvSpPr>
            <a:spLocks noGrp="1" noChangeArrowheads="1"/>
          </p:cNvSpPr>
          <p:nvPr>
            <p:ph type="title"/>
          </p:nvPr>
        </p:nvSpPr>
        <p:spPr/>
        <p:txBody>
          <a:bodyPr/>
          <a:lstStyle/>
          <a:p>
            <a:pPr eaLnBrk="1" hangingPunct="1"/>
            <a:endParaRPr lang="zh-TW" altLang="en-US"/>
          </a:p>
        </p:txBody>
      </p:sp>
      <p:sp>
        <p:nvSpPr>
          <p:cNvPr id="34821" name="Rectangle 3">
            <a:extLst>
              <a:ext uri="{FF2B5EF4-FFF2-40B4-BE49-F238E27FC236}">
                <a16:creationId xmlns:a16="http://schemas.microsoft.com/office/drawing/2014/main" id="{9F2F8A51-BED6-41AE-B79C-5B5AA372A002}"/>
              </a:ext>
            </a:extLst>
          </p:cNvPr>
          <p:cNvSpPr>
            <a:spLocks noGrp="1" noChangeArrowheads="1"/>
          </p:cNvSpPr>
          <p:nvPr>
            <p:ph type="body" idx="1"/>
          </p:nvPr>
        </p:nvSpPr>
        <p:spPr/>
        <p:txBody>
          <a:bodyPr/>
          <a:lstStyle/>
          <a:p>
            <a:pPr eaLnBrk="1" hangingPunct="1"/>
            <a:r>
              <a:rPr lang="en-US" altLang="zh-TW" dirty="0"/>
              <a:t>Based on the assumption that (1) the noise and the image are uncorrelated, (2) one or the other has zero mean, and (3) the gray levels in the estimate are a linear function of the levels in the degraded image, we have:</a:t>
            </a:r>
          </a:p>
          <a:p>
            <a:pPr algn="r" eaLnBrk="1" hangingPunct="1">
              <a:lnSpc>
                <a:spcPct val="640000"/>
              </a:lnSpc>
              <a:buFont typeface="Wingdings" panose="05000000000000000000" pitchFamily="2" charset="2"/>
              <a:buNone/>
            </a:pPr>
            <a:r>
              <a:rPr lang="en-US" altLang="zh-TW" dirty="0"/>
              <a:t>(5.8-2)</a:t>
            </a:r>
            <a:endParaRPr lang="en-US" altLang="zh-TW" i="1" dirty="0"/>
          </a:p>
          <a:p>
            <a:pPr eaLnBrk="1" hangingPunct="1"/>
            <a:endParaRPr lang="zh-TW" altLang="en-US" dirty="0"/>
          </a:p>
        </p:txBody>
      </p:sp>
      <p:graphicFrame>
        <p:nvGraphicFramePr>
          <p:cNvPr id="34818" name="Object 4">
            <a:extLst>
              <a:ext uri="{FF2B5EF4-FFF2-40B4-BE49-F238E27FC236}">
                <a16:creationId xmlns:a16="http://schemas.microsoft.com/office/drawing/2014/main" id="{F0816A0D-6A4D-454F-ABF2-9D22066CBDA4}"/>
              </a:ext>
            </a:extLst>
          </p:cNvPr>
          <p:cNvGraphicFramePr>
            <a:graphicFrameLocks noChangeAspect="1"/>
          </p:cNvGraphicFramePr>
          <p:nvPr>
            <p:extLst>
              <p:ext uri="{D42A27DB-BD31-4B8C-83A1-F6EECF244321}">
                <p14:modId xmlns:p14="http://schemas.microsoft.com/office/powerpoint/2010/main" val="781529756"/>
              </p:ext>
            </p:extLst>
          </p:nvPr>
        </p:nvGraphicFramePr>
        <p:xfrm>
          <a:off x="320675" y="2244725"/>
          <a:ext cx="7654925" cy="3489325"/>
        </p:xfrm>
        <a:graphic>
          <a:graphicData uri="http://schemas.openxmlformats.org/presentationml/2006/ole">
            <mc:AlternateContent xmlns:mc="http://schemas.openxmlformats.org/markup-compatibility/2006">
              <mc:Choice xmlns:v="urn:schemas-microsoft-com:vml" Requires="v">
                <p:oleObj spid="_x0000_s34895" name="方程式" r:id="rId3" imgW="3454200" imgH="1574640" progId="Equation.3">
                  <p:embed/>
                </p:oleObj>
              </mc:Choice>
              <mc:Fallback>
                <p:oleObj name="方程式" r:id="rId3" imgW="3454200" imgH="1574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75" y="2244725"/>
                        <a:ext cx="7654925" cy="348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a:extLst>
              <a:ext uri="{FF2B5EF4-FFF2-40B4-BE49-F238E27FC236}">
                <a16:creationId xmlns:a16="http://schemas.microsoft.com/office/drawing/2014/main" id="{DAE14607-FA03-46C0-A549-1F8E645F4B55}"/>
              </a:ext>
            </a:extLst>
          </p:cNvPr>
          <p:cNvSpPr/>
          <p:nvPr/>
        </p:nvSpPr>
        <p:spPr>
          <a:xfrm>
            <a:off x="7844795" y="4941168"/>
            <a:ext cx="261610" cy="461665"/>
          </a:xfrm>
          <a:prstGeom prst="rect">
            <a:avLst/>
          </a:prstGeom>
        </p:spPr>
        <p:txBody>
          <a:bodyPr wrap="none">
            <a:spAutoFit/>
          </a:bodyPr>
          <a:lstStyle/>
          <a:p>
            <a:r>
              <a:rPr lang="en-US" altLang="zh-TW" sz="2400" dirty="0">
                <a:latin typeface="+mj-lt"/>
              </a:rPr>
              <a:t>.</a:t>
            </a:r>
            <a:endParaRPr lang="zh-TW" altLang="en-US" dirty="0">
              <a:latin typeface="+mj-l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投影片編號版面配置區 3">
            <a:extLst>
              <a:ext uri="{FF2B5EF4-FFF2-40B4-BE49-F238E27FC236}">
                <a16:creationId xmlns:a16="http://schemas.microsoft.com/office/drawing/2014/main" id="{9E64FB32-E338-42C0-9D7F-6EDE3502CD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0B0BC65B-9EA7-4193-8BB9-719AAAE8A1AD}" type="slidenum">
              <a:rPr kumimoji="0" lang="zh-TW" altLang="en-US"/>
              <a:pPr eaLnBrk="1" hangingPunct="1"/>
              <a:t>61</a:t>
            </a:fld>
            <a:endParaRPr kumimoji="0" lang="en-US" altLang="zh-TW"/>
          </a:p>
        </p:txBody>
      </p:sp>
      <p:sp>
        <p:nvSpPr>
          <p:cNvPr id="35845" name="Rectangle 2">
            <a:extLst>
              <a:ext uri="{FF2B5EF4-FFF2-40B4-BE49-F238E27FC236}">
                <a16:creationId xmlns:a16="http://schemas.microsoft.com/office/drawing/2014/main" id="{D303DB3A-4BCB-456C-BF29-D364EE13F52D}"/>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35846" name="Rectangle 3">
                <a:extLst>
                  <a:ext uri="{FF2B5EF4-FFF2-40B4-BE49-F238E27FC236}">
                    <a16:creationId xmlns:a16="http://schemas.microsoft.com/office/drawing/2014/main" id="{840F57D8-878C-4699-8B1E-65B16E3AF33D}"/>
                  </a:ext>
                </a:extLst>
              </p:cNvPr>
              <p:cNvSpPr>
                <a:spLocks noGrp="1" noChangeArrowheads="1"/>
              </p:cNvSpPr>
              <p:nvPr>
                <p:ph type="body" idx="1"/>
              </p:nvPr>
            </p:nvSpPr>
            <p:spPr/>
            <p:txBody>
              <a:bodyPr/>
              <a:lstStyle/>
              <a:p>
                <a:pPr lvl="1" eaLnBrk="1" hangingPunct="1"/>
                <a:r>
                  <a:rPr lang="en-US" altLang="zh-TW" dirty="0"/>
                  <a:t>It is called the Wiener filter, the minimum MSE filter, or the least square error filter.</a:t>
                </a:r>
              </a:p>
              <a:p>
                <a:pPr lvl="1" eaLnBrk="1" hangingPunct="1"/>
                <a:r>
                  <a:rPr lang="en-US" altLang="zh-TW" dirty="0"/>
                  <a:t>The terms in Eq.(5.8-2) are as follows:</a:t>
                </a:r>
              </a:p>
              <a:p>
                <a:pPr lvl="1" eaLnBrk="1" hangingPunct="1">
                  <a:buFont typeface="Wingdings" panose="05000000000000000000" pitchFamily="2" charset="2"/>
                  <a:buNone/>
                </a:pPr>
                <a:r>
                  <a:rPr lang="en-US" altLang="zh-TW" i="1" dirty="0"/>
                  <a:t>	</a:t>
                </a:r>
                <a14:m>
                  <m:oMath xmlns:m="http://schemas.openxmlformats.org/officeDocument/2006/math">
                    <m:r>
                      <a:rPr lang="en-US" altLang="zh-TW" i="1" dirty="0" smtClean="0">
                        <a:latin typeface="Cambria Math" panose="02040503050406030204" pitchFamily="18" charset="0"/>
                      </a:rPr>
                      <m:t>𝐻</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 = </m:t>
                    </m:r>
                  </m:oMath>
                </a14:m>
                <a:r>
                  <a:rPr lang="en-US" altLang="zh-TW" dirty="0"/>
                  <a:t>degradation function</a:t>
                </a:r>
              </a:p>
              <a:p>
                <a:pPr lvl="1" eaLnBrk="1" hangingPunct="1">
                  <a:buFont typeface="Wingdings" panose="05000000000000000000" pitchFamily="2" charset="2"/>
                  <a:buNone/>
                </a:pPr>
                <a:r>
                  <a:rPr lang="en-US" altLang="zh-TW" i="1" dirty="0"/>
                  <a:t>	</a:t>
                </a:r>
                <a14:m>
                  <m:oMath xmlns:m="http://schemas.openxmlformats.org/officeDocument/2006/math">
                    <m:r>
                      <a:rPr lang="en-US" altLang="zh-TW" i="1" dirty="0" smtClean="0">
                        <a:latin typeface="Cambria Math" panose="02040503050406030204" pitchFamily="18" charset="0"/>
                      </a:rPr>
                      <m:t>𝐻</m:t>
                    </m:r>
                    <m:r>
                      <a:rPr lang="en-US" altLang="zh-TW" i="1" dirty="0">
                        <a:latin typeface="Cambria Math" panose="02040503050406030204" pitchFamily="18" charset="0"/>
                        <a:cs typeface="Times New Roman" panose="02020603050405020304" pitchFamily="18" charset="0"/>
                      </a:rPr>
                      <m:t>∗</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r>
                      <a:rPr lang="en-US" altLang="zh-TW" i="1" dirty="0">
                        <a:latin typeface="Cambria Math" panose="02040503050406030204" pitchFamily="18" charset="0"/>
                      </a:rPr>
                      <m:t>) = </m:t>
                    </m:r>
                  </m:oMath>
                </a14:m>
                <a:r>
                  <a:rPr lang="en-US" altLang="zh-TW" dirty="0"/>
                  <a:t>complex conjugate of </a:t>
                </a:r>
                <a14:m>
                  <m:oMath xmlns:m="http://schemas.openxmlformats.org/officeDocument/2006/math">
                    <m:r>
                      <a:rPr lang="en-US" altLang="zh-TW" i="1" dirty="0" smtClean="0">
                        <a:latin typeface="Cambria Math" panose="02040503050406030204" pitchFamily="18" charset="0"/>
                      </a:rPr>
                      <m:t>𝐻</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m:t>
                    </m:r>
                  </m:oMath>
                </a14:m>
                <a:endParaRPr lang="en-US" altLang="zh-TW" dirty="0"/>
              </a:p>
              <a:p>
                <a:pPr lvl="1" eaLnBrk="1" hangingPunct="1">
                  <a:buFont typeface="Wingdings" panose="05000000000000000000" pitchFamily="2" charset="2"/>
                  <a:buNone/>
                </a:pPr>
                <a:r>
                  <a:rPr lang="zh-TW" altLang="en-US" i="1" dirty="0"/>
                  <a:t>	</a:t>
                </a:r>
                <a14:m>
                  <m:oMath xmlns:m="http://schemas.openxmlformats.org/officeDocument/2006/math">
                    <m:r>
                      <a:rPr lang="zh-TW" altLang="en-US" i="1" dirty="0" smtClean="0">
                        <a:latin typeface="Cambria Math" panose="02040503050406030204" pitchFamily="18" charset="0"/>
                      </a:rPr>
                      <m:t>|</m:t>
                    </m:r>
                    <m:r>
                      <a:rPr lang="en-US" altLang="zh-TW" i="1" dirty="0">
                        <a:latin typeface="Cambria Math" panose="02040503050406030204" pitchFamily="18" charset="0"/>
                      </a:rPr>
                      <m:t>𝐻</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r>
                      <a:rPr lang="en-US" altLang="zh-TW" i="1" dirty="0">
                        <a:latin typeface="Cambria Math" panose="02040503050406030204" pitchFamily="18" charset="0"/>
                      </a:rPr>
                      <m:t>)|2 = </m:t>
                    </m:r>
                    <m:r>
                      <a:rPr lang="en-US" altLang="zh-TW" i="1" dirty="0">
                        <a:latin typeface="Cambria Math" panose="02040503050406030204" pitchFamily="18" charset="0"/>
                      </a:rPr>
                      <m:t>𝐻</m:t>
                    </m:r>
                    <m:r>
                      <a:rPr lang="en-US" altLang="zh-TW" i="1" dirty="0">
                        <a:latin typeface="Cambria Math" panose="02040503050406030204" pitchFamily="18" charset="0"/>
                        <a:cs typeface="Times New Roman" panose="02020603050405020304" pitchFamily="18" charset="0"/>
                      </a:rPr>
                      <m:t>∗</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r>
                      <a:rPr lang="en-US" altLang="zh-TW" i="1" dirty="0">
                        <a:latin typeface="Cambria Math" panose="02040503050406030204" pitchFamily="18" charset="0"/>
                      </a:rPr>
                      <m:t>)</m:t>
                    </m:r>
                    <m:r>
                      <a:rPr lang="en-US" altLang="zh-TW" i="1" dirty="0">
                        <a:latin typeface="Cambria Math" panose="02040503050406030204" pitchFamily="18" charset="0"/>
                      </a:rPr>
                      <m:t>𝐻</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r>
                      <a:rPr lang="en-US" altLang="zh-TW" i="1" dirty="0">
                        <a:latin typeface="Cambria Math" panose="02040503050406030204" pitchFamily="18" charset="0"/>
                      </a:rPr>
                      <m:t>)</m:t>
                    </m:r>
                  </m:oMath>
                </a14:m>
                <a:endParaRPr lang="en-US" altLang="zh-TW" dirty="0"/>
              </a:p>
              <a:p>
                <a:pPr lvl="1" eaLnBrk="1" hangingPunct="1">
                  <a:buNone/>
                </a:pPr>
                <a:r>
                  <a:rPr lang="en-US" altLang="zh-TW" i="1" dirty="0"/>
                  <a:t>	</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zh-TW" altLang="en-US" b="0" i="1" dirty="0" smtClean="0">
                            <a:latin typeface="Cambria Math" panose="02040503050406030204" pitchFamily="18" charset="0"/>
                          </a:rPr>
                          <m:t>𝜂</m:t>
                        </m:r>
                      </m:sub>
                    </m:sSub>
                    <m:d>
                      <m:dPr>
                        <m:ctrlPr>
                          <a:rPr lang="en-US" altLang="zh-TW" b="0" i="1" dirty="0" smtClean="0">
                            <a:latin typeface="Cambria Math" panose="02040503050406030204" pitchFamily="18" charset="0"/>
                          </a:rPr>
                        </m:ctrlPr>
                      </m:dPr>
                      <m:e>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e>
                    </m:d>
                    <m:r>
                      <a:rPr lang="en-US" altLang="zh-TW" i="1" dirty="0" smtClean="0">
                        <a:latin typeface="Cambria Math" panose="02040503050406030204" pitchFamily="18" charset="0"/>
                      </a:rPr>
                      <m:t>=</m:t>
                    </m:r>
                    <m:sSup>
                      <m:sSupPr>
                        <m:ctrlPr>
                          <a:rPr lang="en-US" altLang="zh-TW" i="1" dirty="0" smtClean="0">
                            <a:latin typeface="Cambria Math" panose="02040503050406030204" pitchFamily="18" charset="0"/>
                          </a:rPr>
                        </m:ctrlPr>
                      </m:sSupPr>
                      <m:e>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𝑁</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e>
                            </m:d>
                          </m:e>
                        </m:d>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m:t>
                    </m:r>
                  </m:oMath>
                </a14:m>
                <a:r>
                  <a:rPr lang="en-US" altLang="zh-TW" dirty="0"/>
                  <a:t>power spectrum of the noise [see Eq. (4.20)]</a:t>
                </a:r>
              </a:p>
              <a:p>
                <a:pPr lvl="1" eaLnBrk="1" hangingPunct="1">
                  <a:buNone/>
                </a:pPr>
                <a:r>
                  <a:rPr lang="en-US" altLang="zh-TW" i="1" dirty="0"/>
                  <a:t>	</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𝑆</m:t>
                        </m:r>
                      </m:e>
                      <m:sub>
                        <m:r>
                          <a:rPr lang="en-US" altLang="zh-TW" b="0" i="1" dirty="0" smtClean="0">
                            <a:latin typeface="Cambria Math" panose="02040503050406030204" pitchFamily="18" charset="0"/>
                          </a:rPr>
                          <m:t>𝑓</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e>
                    </m:d>
                    <m:r>
                      <a:rPr lang="en-US" altLang="zh-TW" i="1" dirty="0" smtClean="0">
                        <a:latin typeface="Cambria Math" panose="02040503050406030204" pitchFamily="18" charset="0"/>
                      </a:rPr>
                      <m:t>=</m:t>
                    </m:r>
                    <m:sSup>
                      <m:sSupPr>
                        <m:ctrlPr>
                          <a:rPr lang="en-US" altLang="zh-TW" i="1" dirty="0">
                            <a:latin typeface="Cambria Math" panose="02040503050406030204" pitchFamily="18" charset="0"/>
                          </a:rPr>
                        </m:ctrlPr>
                      </m:sSupPr>
                      <m:e>
                        <m:d>
                          <m:dPr>
                            <m:begChr m:val="|"/>
                            <m:endChr m:val="|"/>
                            <m:ctrlPr>
                              <a:rPr lang="en-US" altLang="zh-TW" i="1" dirty="0">
                                <a:latin typeface="Cambria Math" panose="02040503050406030204" pitchFamily="18" charset="0"/>
                              </a:rPr>
                            </m:ctrlPr>
                          </m:dPr>
                          <m:e>
                            <m:r>
                              <a:rPr lang="en-US" altLang="zh-TW" b="0" i="1" dirty="0" smtClean="0">
                                <a:latin typeface="Cambria Math" panose="02040503050406030204" pitchFamily="18" charset="0"/>
                              </a:rPr>
                              <m:t>𝐹</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e>
                            </m:d>
                          </m:e>
                        </m:d>
                      </m:e>
                      <m:sup>
                        <m:r>
                          <a:rPr lang="en-US" altLang="zh-TW" i="1" dirty="0">
                            <a:latin typeface="Cambria Math" panose="02040503050406030204" pitchFamily="18" charset="0"/>
                          </a:rPr>
                          <m:t>2</m:t>
                        </m:r>
                      </m:sup>
                    </m:sSup>
                    <m:r>
                      <a:rPr lang="en-US" altLang="zh-TW" b="0" i="1" dirty="0" smtClean="0">
                        <a:latin typeface="Cambria Math" panose="02040503050406030204" pitchFamily="18" charset="0"/>
                      </a:rPr>
                      <m:t>=</m:t>
                    </m:r>
                  </m:oMath>
                </a14:m>
                <a:r>
                  <a:rPr lang="en-US" altLang="zh-TW" dirty="0"/>
                  <a:t>power spectrum of the undegraded image.</a:t>
                </a:r>
              </a:p>
              <a:p>
                <a:pPr lvl="1" eaLnBrk="1" hangingPunct="1"/>
                <a:r>
                  <a:rPr lang="en-US" altLang="zh-TW" dirty="0"/>
                  <a:t>Because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𝑆</m:t>
                        </m:r>
                      </m:e>
                      <m:sub>
                        <m:r>
                          <a:rPr lang="en-US" altLang="zh-TW" i="1" dirty="0">
                            <a:latin typeface="Cambria Math" panose="02040503050406030204" pitchFamily="18" charset="0"/>
                          </a:rPr>
                          <m:t>𝑓</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𝑢</m:t>
                        </m:r>
                        <m:r>
                          <a:rPr lang="en-US" altLang="zh-TW" i="1" dirty="0">
                            <a:latin typeface="Cambria Math" panose="02040503050406030204" pitchFamily="18" charset="0"/>
                          </a:rPr>
                          <m:t>, </m:t>
                        </m:r>
                        <m:r>
                          <a:rPr lang="en-US" altLang="zh-TW" i="1" dirty="0">
                            <a:latin typeface="Cambria Math" panose="02040503050406030204" pitchFamily="18" charset="0"/>
                          </a:rPr>
                          <m:t>𝑣</m:t>
                        </m:r>
                      </m:e>
                    </m:d>
                  </m:oMath>
                </a14:m>
                <a:r>
                  <a:rPr lang="en-US" altLang="zh-TW" dirty="0"/>
                  <a:t>is seldom known, Eq. (5.8-2) can be approximated by:</a:t>
                </a:r>
              </a:p>
              <a:p>
                <a:pPr lvl="1" algn="r" eaLnBrk="1" hangingPunct="1">
                  <a:buFont typeface="Wingdings" panose="05000000000000000000" pitchFamily="2" charset="2"/>
                  <a:buNone/>
                </a:pPr>
                <a:r>
                  <a:rPr lang="en-US" altLang="zh-TW" dirty="0"/>
                  <a:t>(5.8-3)</a:t>
                </a:r>
              </a:p>
              <a:p>
                <a:pPr lvl="1" eaLnBrk="1" hangingPunct="1">
                  <a:spcBef>
                    <a:spcPct val="70000"/>
                  </a:spcBef>
                  <a:buFont typeface="Wingdings" panose="05000000000000000000" pitchFamily="2" charset="2"/>
                  <a:buNone/>
                </a:pPr>
                <a:r>
                  <a:rPr lang="en-US" altLang="zh-TW" dirty="0"/>
                  <a:t>	where </a:t>
                </a:r>
                <a:r>
                  <a:rPr lang="en-US" altLang="zh-TW" i="1" dirty="0"/>
                  <a:t>K</a:t>
                </a:r>
                <a:r>
                  <a:rPr lang="en-US" altLang="zh-TW" dirty="0"/>
                  <a:t> is a specified constant.</a:t>
                </a:r>
                <a:endParaRPr lang="zh-TW" altLang="en-US" dirty="0"/>
              </a:p>
            </p:txBody>
          </p:sp>
        </mc:Choice>
        <mc:Fallback>
          <p:sp>
            <p:nvSpPr>
              <p:cNvPr id="35846" name="Rectangle 3">
                <a:extLst>
                  <a:ext uri="{FF2B5EF4-FFF2-40B4-BE49-F238E27FC236}">
                    <a16:creationId xmlns:a16="http://schemas.microsoft.com/office/drawing/2014/main" id="{840F57D8-878C-4699-8B1E-65B16E3AF33D}"/>
                  </a:ext>
                </a:extLst>
              </p:cNvPr>
              <p:cNvSpPr>
                <a:spLocks noGrp="1" noRot="1" noChangeAspect="1" noMove="1" noResize="1" noEditPoints="1" noAdjustHandles="1" noChangeArrowheads="1" noChangeShapeType="1" noTextEdit="1"/>
              </p:cNvSpPr>
              <p:nvPr>
                <p:ph type="body" idx="1"/>
              </p:nvPr>
            </p:nvSpPr>
            <p:spPr>
              <a:blipFill>
                <a:blip r:embed="rId2"/>
                <a:stretch>
                  <a:fillRect t="-1564" r="-206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5842" name="Object 4">
                <a:extLst>
                  <a:ext uri="{FF2B5EF4-FFF2-40B4-BE49-F238E27FC236}">
                    <a16:creationId xmlns:a16="http://schemas.microsoft.com/office/drawing/2014/main" id="{04C7E5A2-A330-4020-8909-CE8438CE5574}"/>
                  </a:ext>
                </a:extLst>
              </p:cNvPr>
              <p:cNvSpPr txBox="1"/>
              <p:nvPr/>
            </p:nvSpPr>
            <p:spPr bwMode="auto">
              <a:xfrm>
                <a:off x="1475656" y="4797152"/>
                <a:ext cx="5848697" cy="98107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smtClean="0">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𝐹</m:t>
                          </m:r>
                        </m:e>
                      </m:acc>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m:t>
                      </m:r>
                      <m:d>
                        <m:dPr>
                          <m:begChr m:val="["/>
                          <m:endChr m:val="]"/>
                          <m:ctrlPr>
                            <a:rPr lang="zh-TW" altLang="en-US" sz="2400" i="1">
                              <a:solidFill>
                                <a:srgbClr val="000000"/>
                              </a:solidFill>
                              <a:latin typeface="Cambria Math" panose="02040503050406030204" pitchFamily="18" charset="0"/>
                            </a:rPr>
                          </m:ctrlPr>
                        </m:dPr>
                        <m:e>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1</m:t>
                              </m:r>
                            </m:num>
                            <m:den>
                              <m:r>
                                <a:rPr lang="zh-TW" altLang="en-US" sz="2400" i="1">
                                  <a:solidFill>
                                    <a:srgbClr val="000000"/>
                                  </a:solidFill>
                                  <a:latin typeface="Cambria Math" panose="02040503050406030204" pitchFamily="18" charset="0"/>
                                </a:rPr>
                                <m:t>𝐻</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den>
                          </m:f>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𝐻</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num>
                            <m:den>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𝐻</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𝐾</m:t>
                              </m:r>
                            </m:den>
                          </m:f>
                        </m:e>
                      </m:d>
                      <m:r>
                        <a:rPr lang="zh-TW" altLang="en-US" sz="2400" i="1">
                          <a:solidFill>
                            <a:srgbClr val="000000"/>
                          </a:solidFill>
                          <a:latin typeface="Cambria Math" panose="02040503050406030204" pitchFamily="18" charset="0"/>
                        </a:rPr>
                        <m:t>𝐺</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p:sp>
            <p:nvSpPr>
              <p:cNvPr id="35842" name="Object 4">
                <a:extLst>
                  <a:ext uri="{FF2B5EF4-FFF2-40B4-BE49-F238E27FC236}">
                    <a16:creationId xmlns:a16="http://schemas.microsoft.com/office/drawing/2014/main" id="{04C7E5A2-A330-4020-8909-CE8438CE5574}"/>
                  </a:ext>
                </a:extLst>
              </p:cNvPr>
              <p:cNvSpPr txBox="1">
                <a:spLocks noRot="1" noChangeAspect="1" noMove="1" noResize="1" noEditPoints="1" noAdjustHandles="1" noChangeArrowheads="1" noChangeShapeType="1" noTextEdit="1"/>
              </p:cNvSpPr>
              <p:nvPr/>
            </p:nvSpPr>
            <p:spPr bwMode="auto">
              <a:xfrm>
                <a:off x="1475656" y="4797152"/>
                <a:ext cx="5848697" cy="981075"/>
              </a:xfrm>
              <a:prstGeom prst="rect">
                <a:avLst/>
              </a:prstGeom>
              <a:blipFill>
                <a:blip r:embed="rId3"/>
                <a:stretch>
                  <a:fillRect/>
                </a:stretch>
              </a:blipFill>
            </p:spPr>
            <p:txBody>
              <a:bodyPr/>
              <a:lstStyle/>
              <a:p>
                <a:r>
                  <a:rPr lang="zh-TW"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投影片編號版面配置區 3">
            <a:extLst>
              <a:ext uri="{FF2B5EF4-FFF2-40B4-BE49-F238E27FC236}">
                <a16:creationId xmlns:a16="http://schemas.microsoft.com/office/drawing/2014/main" id="{08BE7DB5-B6A9-4560-B98E-3C487CB5D7E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9CA3349D-53CC-48A4-9148-A3CD8E618B95}" type="slidenum">
              <a:rPr kumimoji="0" lang="zh-TW" altLang="en-US"/>
              <a:pPr eaLnBrk="1" hangingPunct="1"/>
              <a:t>62</a:t>
            </a:fld>
            <a:endParaRPr kumimoji="0" lang="en-US" altLang="zh-TW"/>
          </a:p>
        </p:txBody>
      </p:sp>
      <p:sp>
        <p:nvSpPr>
          <p:cNvPr id="74755" name="Rectangle 2">
            <a:extLst>
              <a:ext uri="{FF2B5EF4-FFF2-40B4-BE49-F238E27FC236}">
                <a16:creationId xmlns:a16="http://schemas.microsoft.com/office/drawing/2014/main" id="{063453C0-5847-47BC-B002-4A4360D83996}"/>
              </a:ext>
            </a:extLst>
          </p:cNvPr>
          <p:cNvSpPr>
            <a:spLocks noGrp="1" noChangeArrowheads="1"/>
          </p:cNvSpPr>
          <p:nvPr>
            <p:ph type="title"/>
          </p:nvPr>
        </p:nvSpPr>
        <p:spPr/>
        <p:txBody>
          <a:bodyPr/>
          <a:lstStyle/>
          <a:p>
            <a:pPr eaLnBrk="1" hangingPunct="1"/>
            <a:endParaRPr lang="zh-TW" altLang="en-US"/>
          </a:p>
        </p:txBody>
      </p:sp>
      <p:sp>
        <p:nvSpPr>
          <p:cNvPr id="74756" name="Rectangle 3">
            <a:extLst>
              <a:ext uri="{FF2B5EF4-FFF2-40B4-BE49-F238E27FC236}">
                <a16:creationId xmlns:a16="http://schemas.microsoft.com/office/drawing/2014/main" id="{8D08879B-BD5E-4463-A2BE-004169547C01}"/>
              </a:ext>
            </a:extLst>
          </p:cNvPr>
          <p:cNvSpPr>
            <a:spLocks noGrp="1" noChangeArrowheads="1"/>
          </p:cNvSpPr>
          <p:nvPr>
            <p:ph type="body" idx="1"/>
          </p:nvPr>
        </p:nvSpPr>
        <p:spPr>
          <a:xfrm>
            <a:off x="107950" y="115888"/>
            <a:ext cx="8847138" cy="6742112"/>
          </a:xfrm>
          <a:noFill/>
        </p:spPr>
        <p:txBody>
          <a:bodyPr/>
          <a:lstStyle/>
          <a:p>
            <a:pPr eaLnBrk="1" hangingPunct="1">
              <a:lnSpc>
                <a:spcPct val="95000"/>
              </a:lnSpc>
              <a:spcBef>
                <a:spcPct val="60000"/>
              </a:spcBef>
            </a:pPr>
            <a:r>
              <a:rPr lang="en-US" altLang="zh-TW"/>
              <a:t>Fig. 5.28(a) shows the full inverse-filtered result shown in Fig. 5.27(a), Fig. 5.28(b) shows the radially limited inverse filter result of Fig. 5.27(c), and Fig. 5.28(c) shows the Wiener filter result by Eq. (5.8-3).</a:t>
            </a:r>
          </a:p>
          <a:p>
            <a:pPr eaLnBrk="1" hangingPunct="1">
              <a:lnSpc>
                <a:spcPct val="95000"/>
              </a:lnSpc>
            </a:pPr>
            <a:endParaRPr lang="zh-TW" altLang="en-US"/>
          </a:p>
          <a:p>
            <a:pPr eaLnBrk="1" hangingPunct="1">
              <a:lnSpc>
                <a:spcPct val="95000"/>
              </a:lnSpc>
            </a:pPr>
            <a:endParaRPr lang="zh-TW" altLang="en-US"/>
          </a:p>
          <a:p>
            <a:pPr eaLnBrk="1" hangingPunct="1">
              <a:lnSpc>
                <a:spcPct val="95000"/>
              </a:lnSpc>
              <a:buFont typeface="Wingdings" panose="05000000000000000000" pitchFamily="2" charset="2"/>
              <a:buNone/>
            </a:pPr>
            <a:endParaRPr lang="zh-TW" altLang="en-US"/>
          </a:p>
          <a:p>
            <a:pPr eaLnBrk="1" hangingPunct="1">
              <a:lnSpc>
                <a:spcPct val="95000"/>
              </a:lnSpc>
              <a:buFont typeface="Wingdings" panose="05000000000000000000" pitchFamily="2" charset="2"/>
              <a:buNone/>
            </a:pPr>
            <a:endParaRPr lang="zh-TW" altLang="en-US"/>
          </a:p>
          <a:p>
            <a:pPr eaLnBrk="1" hangingPunct="1">
              <a:lnSpc>
                <a:spcPct val="165000"/>
              </a:lnSpc>
              <a:buFont typeface="Wingdings" panose="05000000000000000000" pitchFamily="2" charset="2"/>
              <a:buNone/>
            </a:pPr>
            <a:endParaRPr lang="zh-TW" altLang="en-US"/>
          </a:p>
          <a:p>
            <a:pPr eaLnBrk="1" hangingPunct="1">
              <a:lnSpc>
                <a:spcPct val="95000"/>
              </a:lnSpc>
            </a:pPr>
            <a:endParaRPr lang="zh-TW" altLang="en-US"/>
          </a:p>
          <a:p>
            <a:pPr eaLnBrk="1" hangingPunct="1">
              <a:lnSpc>
                <a:spcPct val="95000"/>
              </a:lnSpc>
            </a:pPr>
            <a:r>
              <a:rPr lang="en-US" altLang="zh-TW"/>
              <a:t>Fig. 5.29(a)~(c) shows the blurred image of Fig. 5.26(b) corrupted by additive Gaussian noise </a:t>
            </a:r>
            <a:r>
              <a:rPr lang="en-US" altLang="zh-TW" i="1"/>
              <a:t>N</a:t>
            </a:r>
            <a:r>
              <a:rPr lang="en-US" altLang="zh-TW"/>
              <a:t>(0, 650), the result of direct inverse filtering, and the result of Wiener filtering [Eg. (5.8-3)].</a:t>
            </a:r>
          </a:p>
        </p:txBody>
      </p:sp>
      <p:pic>
        <p:nvPicPr>
          <p:cNvPr id="74757" name="Picture 4">
            <a:extLst>
              <a:ext uri="{FF2B5EF4-FFF2-40B4-BE49-F238E27FC236}">
                <a16:creationId xmlns:a16="http://schemas.microsoft.com/office/drawing/2014/main" id="{5F54DE02-D7FB-4D94-9D15-183A63A2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63713"/>
            <a:ext cx="7489825"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投影片編號版面配置區 3">
            <a:extLst>
              <a:ext uri="{FF2B5EF4-FFF2-40B4-BE49-F238E27FC236}">
                <a16:creationId xmlns:a16="http://schemas.microsoft.com/office/drawing/2014/main" id="{C66E7DB0-5AF5-404F-9503-BB4223D776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26938F1-157C-4A15-8F04-D7C2AA863EDB}" type="slidenum">
              <a:rPr kumimoji="0" lang="zh-TW" altLang="en-US"/>
              <a:pPr eaLnBrk="1" hangingPunct="1"/>
              <a:t>63</a:t>
            </a:fld>
            <a:endParaRPr kumimoji="0" lang="en-US" altLang="zh-TW"/>
          </a:p>
        </p:txBody>
      </p:sp>
      <p:sp>
        <p:nvSpPr>
          <p:cNvPr id="75779" name="Rectangle 2">
            <a:extLst>
              <a:ext uri="{FF2B5EF4-FFF2-40B4-BE49-F238E27FC236}">
                <a16:creationId xmlns:a16="http://schemas.microsoft.com/office/drawing/2014/main" id="{2829B235-EAF8-498A-B5BD-7D1CD0076ACB}"/>
              </a:ext>
            </a:extLst>
          </p:cNvPr>
          <p:cNvSpPr>
            <a:spLocks noGrp="1" noChangeArrowheads="1"/>
          </p:cNvSpPr>
          <p:nvPr>
            <p:ph type="title"/>
          </p:nvPr>
        </p:nvSpPr>
        <p:spPr/>
        <p:txBody>
          <a:bodyPr/>
          <a:lstStyle/>
          <a:p>
            <a:pPr eaLnBrk="1" hangingPunct="1"/>
            <a:endParaRPr lang="zh-TW" altLang="en-US"/>
          </a:p>
        </p:txBody>
      </p:sp>
      <p:sp>
        <p:nvSpPr>
          <p:cNvPr id="75780" name="Rectangle 3">
            <a:extLst>
              <a:ext uri="{FF2B5EF4-FFF2-40B4-BE49-F238E27FC236}">
                <a16:creationId xmlns:a16="http://schemas.microsoft.com/office/drawing/2014/main" id="{52B579C5-7705-4188-8370-F9B973084B15}"/>
              </a:ext>
            </a:extLst>
          </p:cNvPr>
          <p:cNvSpPr>
            <a:spLocks noGrp="1" noChangeArrowheads="1"/>
          </p:cNvSpPr>
          <p:nvPr>
            <p:ph type="body" idx="1"/>
          </p:nvPr>
        </p:nvSpPr>
        <p:spPr>
          <a:xfrm>
            <a:off x="11113" y="204788"/>
            <a:ext cx="3455987" cy="6238875"/>
          </a:xfrm>
        </p:spPr>
        <p:txBody>
          <a:bodyPr/>
          <a:lstStyle/>
          <a:p>
            <a:pPr lvl="1" eaLnBrk="1" hangingPunct="1">
              <a:spcBef>
                <a:spcPct val="0"/>
              </a:spcBef>
            </a:pPr>
            <a:r>
              <a:rPr lang="en-US" altLang="zh-TW"/>
              <a:t>Fig. 5.29(d)~(f) shows the similar sequence of Fig. 5.29(a)~(c), but with the level of noise variance reduced by one order of magnitude from (a).</a:t>
            </a:r>
          </a:p>
          <a:p>
            <a:pPr lvl="1" eaLnBrk="1" hangingPunct="1">
              <a:spcBef>
                <a:spcPct val="60000"/>
              </a:spcBef>
            </a:pPr>
            <a:r>
              <a:rPr lang="en-US" altLang="zh-TW"/>
              <a:t>Fig. 5.29(g)~(i) shows the similar sequence, but noise variance reduced by five orders of magnitude from (a).</a:t>
            </a:r>
            <a:endParaRPr lang="zh-TW" altLang="en-US"/>
          </a:p>
        </p:txBody>
      </p:sp>
      <p:pic>
        <p:nvPicPr>
          <p:cNvPr id="75781" name="Picture 6">
            <a:extLst>
              <a:ext uri="{FF2B5EF4-FFF2-40B4-BE49-F238E27FC236}">
                <a16:creationId xmlns:a16="http://schemas.microsoft.com/office/drawing/2014/main" id="{98910715-4EBB-4CC7-A9DF-B328A67F5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200" y="33338"/>
            <a:ext cx="5502275"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4" name="投影片編號版面配置區 3">
            <a:extLst>
              <a:ext uri="{FF2B5EF4-FFF2-40B4-BE49-F238E27FC236}">
                <a16:creationId xmlns:a16="http://schemas.microsoft.com/office/drawing/2014/main" id="{8AC29677-5146-48F6-BE38-F94B71F77E3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9D4E3F71-0AAA-41EE-AF2C-DFB506812818}" type="slidenum">
              <a:rPr kumimoji="0" lang="zh-TW" altLang="en-US"/>
              <a:pPr eaLnBrk="1" hangingPunct="1"/>
              <a:t>64</a:t>
            </a:fld>
            <a:endParaRPr kumimoji="0" lang="en-US" altLang="zh-TW"/>
          </a:p>
        </p:txBody>
      </p:sp>
      <p:sp>
        <p:nvSpPr>
          <p:cNvPr id="36875" name="Rectangle 2">
            <a:extLst>
              <a:ext uri="{FF2B5EF4-FFF2-40B4-BE49-F238E27FC236}">
                <a16:creationId xmlns:a16="http://schemas.microsoft.com/office/drawing/2014/main" id="{BF84035F-8A0B-4037-AC21-FA29352F788B}"/>
              </a:ext>
            </a:extLst>
          </p:cNvPr>
          <p:cNvSpPr>
            <a:spLocks noGrp="1" noChangeArrowheads="1"/>
          </p:cNvSpPr>
          <p:nvPr>
            <p:ph type="title"/>
          </p:nvPr>
        </p:nvSpPr>
        <p:spPr/>
        <p:txBody>
          <a:bodyPr/>
          <a:lstStyle/>
          <a:p>
            <a:pPr eaLnBrk="1" hangingPunct="1"/>
            <a:r>
              <a:rPr lang="en-US" altLang="zh-TW"/>
              <a:t>Constrained Least Squares Filtering</a:t>
            </a:r>
            <a:endParaRPr lang="zh-TW" altLang="en-US"/>
          </a:p>
        </p:txBody>
      </p:sp>
      <mc:AlternateContent xmlns:mc="http://schemas.openxmlformats.org/markup-compatibility/2006">
        <mc:Choice xmlns:a14="http://schemas.microsoft.com/office/drawing/2010/main" Requires="a14">
          <p:sp>
            <p:nvSpPr>
              <p:cNvPr id="36876" name="Rectangle 3">
                <a:extLst>
                  <a:ext uri="{FF2B5EF4-FFF2-40B4-BE49-F238E27FC236}">
                    <a16:creationId xmlns:a16="http://schemas.microsoft.com/office/drawing/2014/main" id="{6027CC76-D019-4DD6-8B3B-1F99127FFB5A}"/>
                  </a:ext>
                </a:extLst>
              </p:cNvPr>
              <p:cNvSpPr>
                <a:spLocks noGrp="1" noChangeArrowheads="1"/>
              </p:cNvSpPr>
              <p:nvPr>
                <p:ph type="body" idx="1"/>
              </p:nvPr>
            </p:nvSpPr>
            <p:spPr>
              <a:xfrm>
                <a:off x="107950" y="908050"/>
                <a:ext cx="8847138" cy="5949950"/>
              </a:xfrm>
            </p:spPr>
            <p:txBody>
              <a:bodyPr/>
              <a:lstStyle/>
              <a:p>
                <a:pPr eaLnBrk="1" hangingPunct="1"/>
                <a:r>
                  <a:rPr lang="en-US" altLang="zh-TW" dirty="0"/>
                  <a:t>Eq. (5.5-16) can be expressed in the vector-matrix form:</a:t>
                </a:r>
              </a:p>
              <a:p>
                <a:pPr algn="r" eaLnBrk="1" hangingPunct="1">
                  <a:buFont typeface="Wingdings" panose="05000000000000000000" pitchFamily="2" charset="2"/>
                  <a:buNone/>
                </a:pPr>
                <a:r>
                  <a:rPr lang="en-US" altLang="zh-TW" dirty="0"/>
                  <a:t>(5.9-1)</a:t>
                </a:r>
              </a:p>
              <a:p>
                <a:pPr lvl="1" eaLnBrk="1" hangingPunct="1"/>
                <a:r>
                  <a:rPr lang="en-US" altLang="zh-TW" dirty="0"/>
                  <a:t>If </a:t>
                </a:r>
                <a14:m>
                  <m:oMath xmlns:m="http://schemas.openxmlformats.org/officeDocument/2006/math">
                    <m:r>
                      <a:rPr lang="en-US" altLang="zh-TW" i="1" dirty="0" smtClean="0">
                        <a:latin typeface="Cambria Math" panose="02040503050406030204" pitchFamily="18" charset="0"/>
                      </a:rPr>
                      <m:t>𝑔</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 </m:t>
                    </m:r>
                  </m:oMath>
                </a14:m>
                <a:r>
                  <a:rPr lang="en-US" altLang="zh-TW" dirty="0"/>
                  <a:t>is of size </a:t>
                </a:r>
                <a14:m>
                  <m:oMath xmlns:m="http://schemas.openxmlformats.org/officeDocument/2006/math">
                    <m:r>
                      <a:rPr lang="en-US" altLang="zh-TW" i="1" dirty="0" smtClean="0">
                        <a:latin typeface="Cambria Math" panose="02040503050406030204" pitchFamily="18" charset="0"/>
                      </a:rPr>
                      <m:t>𝑀</m:t>
                    </m:r>
                    <m:r>
                      <a:rPr lang="en-US" altLang="zh-TW" i="1" dirty="0" smtClean="0">
                        <a:latin typeface="Cambria Math" panose="02040503050406030204" pitchFamily="18" charset="0"/>
                        <a:ea typeface="Cambria Math" panose="02040503050406030204" pitchFamily="18" charset="0"/>
                      </a:rPr>
                      <m:t>×</m:t>
                    </m:r>
                    <m:r>
                      <a:rPr lang="en-US" altLang="zh-TW" i="1" dirty="0" smtClean="0">
                        <a:latin typeface="Cambria Math" panose="02040503050406030204" pitchFamily="18" charset="0"/>
                      </a:rPr>
                      <m:t>𝑁</m:t>
                    </m:r>
                  </m:oMath>
                </a14:m>
                <a:r>
                  <a:rPr lang="en-US" altLang="zh-TW" dirty="0"/>
                  <a:t>, </a:t>
                </a:r>
                <a:r>
                  <a:rPr lang="en-US" altLang="zh-TW" i="1" dirty="0"/>
                  <a:t>f</a:t>
                </a:r>
                <a:r>
                  <a:rPr lang="en-US" altLang="zh-TW" dirty="0"/>
                  <a:t> and </a:t>
                </a:r>
                <a14:m>
                  <m:oMath xmlns:m="http://schemas.openxmlformats.org/officeDocument/2006/math">
                    <m:r>
                      <a:rPr lang="zh-TW" altLang="en-US" i="1" smtClean="0">
                        <a:latin typeface="Cambria Math" panose="02040503050406030204" pitchFamily="18" charset="0"/>
                      </a:rPr>
                      <m:t>𝜂</m:t>
                    </m:r>
                  </m:oMath>
                </a14:m>
                <a:r>
                  <a:rPr lang="en-US" altLang="zh-TW" dirty="0"/>
                  <a:t> </a:t>
                </a:r>
                <a:r>
                  <a:rPr lang="en-US" altLang="zh-TW" dirty="0">
                    <a:cs typeface="Times New Roman" panose="02020603050405020304" pitchFamily="18" charset="0"/>
                  </a:rPr>
                  <a:t>are of size </a:t>
                </a:r>
                <a14:m>
                  <m:oMath xmlns:m="http://schemas.openxmlformats.org/officeDocument/2006/math">
                    <m:r>
                      <a:rPr lang="en-US" altLang="zh-TW" i="1" dirty="0" smtClean="0">
                        <a:latin typeface="Cambria Math" panose="02040503050406030204" pitchFamily="18" charset="0"/>
                      </a:rPr>
                      <m:t>𝑀</m:t>
                    </m:r>
                    <m:r>
                      <a:rPr lang="en-US" altLang="zh-TW" i="1" dirty="0" smtClean="0">
                        <a:latin typeface="Cambria Math" panose="02040503050406030204" pitchFamily="18" charset="0"/>
                        <a:ea typeface="Cambria Math" panose="02040503050406030204" pitchFamily="18" charset="0"/>
                      </a:rPr>
                      <m:t>×</m:t>
                    </m:r>
                    <m:r>
                      <a:rPr lang="en-US" altLang="zh-TW" i="1" dirty="0" smtClean="0">
                        <a:latin typeface="Cambria Math" panose="02040503050406030204" pitchFamily="18" charset="0"/>
                      </a:rPr>
                      <m:t>𝑁</m:t>
                    </m:r>
                  </m:oMath>
                </a14:m>
                <a:r>
                  <a:rPr lang="en-US" altLang="zh-TW" dirty="0"/>
                  <a:t>, and the matrix has dimensions </a:t>
                </a:r>
                <a14:m>
                  <m:oMath xmlns:m="http://schemas.openxmlformats.org/officeDocument/2006/math">
                    <m:r>
                      <a:rPr lang="en-US" altLang="zh-TW" i="1" dirty="0" smtClean="0">
                        <a:latin typeface="Cambria Math" panose="02040503050406030204" pitchFamily="18" charset="0"/>
                      </a:rPr>
                      <m:t>𝑀𝑁</m:t>
                    </m:r>
                    <m:r>
                      <a:rPr lang="en-US" altLang="zh-TW" i="1" dirty="0" smtClean="0">
                        <a:latin typeface="Cambria Math" panose="02040503050406030204" pitchFamily="18" charset="0"/>
                        <a:ea typeface="Cambria Math" panose="02040503050406030204" pitchFamily="18" charset="0"/>
                      </a:rPr>
                      <m:t>×</m:t>
                    </m:r>
                    <m:r>
                      <a:rPr lang="en-US" altLang="zh-TW" i="1" dirty="0" smtClean="0">
                        <a:latin typeface="Cambria Math" panose="02040503050406030204" pitchFamily="18" charset="0"/>
                      </a:rPr>
                      <m:t>𝑀𝑁</m:t>
                    </m:r>
                  </m:oMath>
                </a14:m>
                <a:r>
                  <a:rPr lang="en-US" altLang="zh-TW" dirty="0"/>
                  <a:t>.</a:t>
                </a:r>
                <a:endParaRPr lang="zh-TW" altLang="en-US" dirty="0"/>
              </a:p>
              <a:p>
                <a:pPr eaLnBrk="1" hangingPunct="1"/>
                <a:r>
                  <a:rPr lang="en-US" altLang="zh-TW" dirty="0"/>
                  <a:t>We want to find the minimum of a criterion function, </a:t>
                </a:r>
                <a:r>
                  <a:rPr lang="en-US" altLang="zh-TW" i="1" dirty="0"/>
                  <a:t>C</a:t>
                </a:r>
                <a:r>
                  <a:rPr lang="en-US" altLang="zh-TW" dirty="0"/>
                  <a:t>, defined as:</a:t>
                </a:r>
              </a:p>
              <a:p>
                <a:pPr algn="r" eaLnBrk="1" hangingPunct="1">
                  <a:lnSpc>
                    <a:spcPct val="130000"/>
                  </a:lnSpc>
                  <a:buFont typeface="Wingdings" panose="05000000000000000000" pitchFamily="2" charset="2"/>
                  <a:buNone/>
                </a:pPr>
                <a:r>
                  <a:rPr lang="en-US" altLang="zh-TW" dirty="0"/>
                  <a:t>(5.9-2)</a:t>
                </a:r>
                <a:endParaRPr lang="en-US" altLang="zh-TW" i="1" dirty="0"/>
              </a:p>
              <a:p>
                <a:pPr eaLnBrk="1" hangingPunct="1">
                  <a:spcBef>
                    <a:spcPct val="30000"/>
                  </a:spcBef>
                  <a:buFont typeface="Wingdings" panose="05000000000000000000" pitchFamily="2" charset="2"/>
                  <a:buNone/>
                </a:pPr>
                <a:r>
                  <a:rPr lang="en-US" altLang="zh-TW" dirty="0"/>
                  <a:t>	subject to the constraint:</a:t>
                </a:r>
              </a:p>
              <a:p>
                <a:pPr algn="r" eaLnBrk="1" hangingPunct="1">
                  <a:buFont typeface="Wingdings" panose="05000000000000000000" pitchFamily="2" charset="2"/>
                  <a:buNone/>
                </a:pPr>
                <a:r>
                  <a:rPr lang="en-US" altLang="zh-TW" dirty="0"/>
                  <a:t>(5.9-3)</a:t>
                </a:r>
              </a:p>
              <a:p>
                <a:pPr eaLnBrk="1" hangingPunct="1">
                  <a:buFont typeface="Wingdings" panose="05000000000000000000" pitchFamily="2" charset="2"/>
                  <a:buNone/>
                </a:pPr>
                <a:r>
                  <a:rPr lang="zh-TW" altLang="en-US" dirty="0"/>
                  <a:t>	</a:t>
                </a:r>
                <a:r>
                  <a:rPr lang="en-US" altLang="zh-TW" dirty="0"/>
                  <a:t>where </a:t>
                </a:r>
                <a14:m>
                  <m:oMath xmlns:m="http://schemas.openxmlformats.org/officeDocument/2006/math">
                    <m:sSup>
                      <m:sSupPr>
                        <m:ctrlPr>
                          <a:rPr lang="en-US" altLang="zh-TW" i="1" smtClean="0">
                            <a:latin typeface="Cambria Math" panose="02040503050406030204" pitchFamily="18" charset="0"/>
                          </a:rPr>
                        </m:ctrlPr>
                      </m:sSupPr>
                      <m:e>
                        <m:d>
                          <m:dPr>
                            <m:begChr m:val="‖"/>
                            <m:endChr m:val="‖"/>
                            <m:ctrlPr>
                              <a:rPr lang="en-US" altLang="zh-TW" i="1" smtClean="0">
                                <a:latin typeface="Cambria Math" panose="02040503050406030204" pitchFamily="18" charset="0"/>
                              </a:rPr>
                            </m:ctrlPr>
                          </m:dPr>
                          <m:e>
                            <m:r>
                              <a:rPr lang="en-US" altLang="zh-TW" b="1" i="0" smtClean="0">
                                <a:latin typeface="Cambria Math" panose="02040503050406030204" pitchFamily="18" charset="0"/>
                              </a:rPr>
                              <m:t>𝐰</m:t>
                            </m:r>
                          </m:e>
                        </m:d>
                      </m:e>
                      <m:sup>
                        <m:r>
                          <a:rPr lang="en-US" altLang="zh-TW" b="0" i="1" smtClean="0">
                            <a:latin typeface="Cambria Math" panose="02040503050406030204" pitchFamily="18" charset="0"/>
                          </a:rPr>
                          <m:t>2</m:t>
                        </m:r>
                      </m:sup>
                    </m:sSup>
                    <m:r>
                      <a:rPr lang="en-US" altLang="zh-TW" i="1" smtClean="0">
                        <a:latin typeface="Cambria Math" panose="02040503050406030204" pitchFamily="18" charset="0"/>
                      </a:rPr>
                      <m:t>≜</m:t>
                    </m:r>
                    <m:sSup>
                      <m:sSupPr>
                        <m:ctrlPr>
                          <a:rPr lang="en-US" altLang="zh-TW" i="1" smtClean="0">
                            <a:latin typeface="Cambria Math" panose="02040503050406030204" pitchFamily="18" charset="0"/>
                          </a:rPr>
                        </m:ctrlPr>
                      </m:sSupPr>
                      <m:e>
                        <m:r>
                          <a:rPr lang="en-US" altLang="zh-TW" b="1" i="0" smtClean="0">
                            <a:latin typeface="Cambria Math" panose="02040503050406030204" pitchFamily="18" charset="0"/>
                          </a:rPr>
                          <m:t>𝐰</m:t>
                        </m:r>
                      </m:e>
                      <m:sup>
                        <m:r>
                          <a:rPr lang="en-US" altLang="zh-TW" b="0" i="1" smtClean="0">
                            <a:latin typeface="Cambria Math" panose="02040503050406030204" pitchFamily="18" charset="0"/>
                          </a:rPr>
                          <m:t>𝑇</m:t>
                        </m:r>
                      </m:sup>
                    </m:sSup>
                    <m:r>
                      <a:rPr lang="en-US" altLang="zh-TW" b="1" i="0" smtClean="0">
                        <a:latin typeface="Cambria Math" panose="02040503050406030204" pitchFamily="18" charset="0"/>
                      </a:rPr>
                      <m:t>𝐰</m:t>
                    </m:r>
                  </m:oMath>
                </a14:m>
                <a:r>
                  <a:rPr lang="en-US" altLang="zh-TW" dirty="0"/>
                  <a:t> is the Euclidean vector norm, </a:t>
                </a:r>
                <a14:m>
                  <m:oMath xmlns:m="http://schemas.openxmlformats.org/officeDocument/2006/math">
                    <m:acc>
                      <m:accPr>
                        <m:chr m:val="̂"/>
                        <m:ctrlPr>
                          <a:rPr lang="en-US" altLang="zh-TW" b="1" i="1" smtClean="0">
                            <a:latin typeface="Cambria Math" panose="02040503050406030204" pitchFamily="18" charset="0"/>
                          </a:rPr>
                        </m:ctrlPr>
                      </m:accPr>
                      <m:e>
                        <m:r>
                          <a:rPr lang="en-US" altLang="zh-TW" b="1" i="0" smtClean="0">
                            <a:latin typeface="Cambria Math" panose="02040503050406030204" pitchFamily="18" charset="0"/>
                          </a:rPr>
                          <m:t>𝐟</m:t>
                        </m:r>
                      </m:e>
                    </m:acc>
                  </m:oMath>
                </a14:m>
                <a:r>
                  <a:rPr lang="en-US" altLang="zh-TW" dirty="0"/>
                  <a:t> is the estimate of the undegraded image, and the Laplacian operator </a:t>
                </a:r>
                <a14:m>
                  <m:oMath xmlns:m="http://schemas.openxmlformats.org/officeDocument/2006/math">
                    <m:sSup>
                      <m:sSupPr>
                        <m:ctrlPr>
                          <a:rPr lang="en-US" altLang="zh-TW" i="1" smtClean="0">
                            <a:latin typeface="Cambria Math" panose="02040503050406030204" pitchFamily="18" charset="0"/>
                          </a:rPr>
                        </m:ctrlPr>
                      </m:sSupPr>
                      <m:e>
                        <m:r>
                          <m:rPr>
                            <m:sty m:val="p"/>
                          </m:rPr>
                          <a:rPr lang="en-US" altLang="zh-TW" i="1" smtClean="0">
                            <a:latin typeface="Cambria Math" panose="02040503050406030204" pitchFamily="18" charset="0"/>
                            <a:ea typeface="Cambria Math" panose="02040503050406030204" pitchFamily="18" charset="0"/>
                          </a:rPr>
                          <m:t>∇</m:t>
                        </m:r>
                      </m:e>
                      <m:sup>
                        <m:r>
                          <a:rPr lang="en-US" altLang="zh-TW" b="0" i="1" smtClean="0">
                            <a:latin typeface="Cambria Math" panose="02040503050406030204" pitchFamily="18" charset="0"/>
                          </a:rPr>
                          <m:t>2</m:t>
                        </m:r>
                      </m:sup>
                    </m:sSup>
                  </m:oMath>
                </a14:m>
                <a:r>
                  <a:rPr lang="en-US" altLang="zh-TW" dirty="0"/>
                  <a:t> is defined in Eq. (3.7-1).</a:t>
                </a:r>
                <a:endParaRPr lang="zh-TW" altLang="en-US" dirty="0"/>
              </a:p>
            </p:txBody>
          </p:sp>
        </mc:Choice>
        <mc:Fallback>
          <p:sp>
            <p:nvSpPr>
              <p:cNvPr id="36876" name="Rectangle 3">
                <a:extLst>
                  <a:ext uri="{FF2B5EF4-FFF2-40B4-BE49-F238E27FC236}">
                    <a16:creationId xmlns:a16="http://schemas.microsoft.com/office/drawing/2014/main" id="{6027CC76-D019-4DD6-8B3B-1F99127FFB5A}"/>
                  </a:ext>
                </a:extLst>
              </p:cNvPr>
              <p:cNvSpPr>
                <a:spLocks noGrp="1" noRot="1" noChangeAspect="1" noMove="1" noResize="1" noEditPoints="1" noAdjustHandles="1" noChangeArrowheads="1" noChangeShapeType="1" noTextEdit="1"/>
              </p:cNvSpPr>
              <p:nvPr>
                <p:ph type="body" idx="1"/>
              </p:nvPr>
            </p:nvSpPr>
            <p:spPr>
              <a:xfrm>
                <a:off x="107950" y="908050"/>
                <a:ext cx="8847138" cy="5949950"/>
              </a:xfrm>
              <a:blipFill>
                <a:blip r:embed="rId2"/>
                <a:stretch>
                  <a:fillRect l="-1378" t="-1844" r="-2412" b="-82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6866" name="Object 4">
                <a:extLst>
                  <a:ext uri="{FF2B5EF4-FFF2-40B4-BE49-F238E27FC236}">
                    <a16:creationId xmlns:a16="http://schemas.microsoft.com/office/drawing/2014/main" id="{6D7C4CD6-53A6-47DC-ADCB-64F50CD3CF2A}"/>
                  </a:ext>
                </a:extLst>
              </p:cNvPr>
              <p:cNvSpPr txBox="1"/>
              <p:nvPr/>
            </p:nvSpPr>
            <p:spPr bwMode="auto">
              <a:xfrm>
                <a:off x="1489918" y="1412776"/>
                <a:ext cx="2015505" cy="465138"/>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b="1" i="0">
                          <a:solidFill>
                            <a:srgbClr val="000000"/>
                          </a:solidFill>
                          <a:latin typeface="Cambria Math" panose="02040503050406030204" pitchFamily="18" charset="0"/>
                        </a:rPr>
                        <m:t>𝐠</m:t>
                      </m:r>
                      <m:r>
                        <a:rPr lang="zh-TW" altLang="en-US" sz="2400" i="1">
                          <a:solidFill>
                            <a:srgbClr val="000000"/>
                          </a:solidFill>
                          <a:latin typeface="Cambria Math" panose="02040503050406030204" pitchFamily="18" charset="0"/>
                        </a:rPr>
                        <m:t>=</m:t>
                      </m:r>
                      <m:r>
                        <a:rPr lang="zh-TW" altLang="en-US" sz="2400" b="1" i="0">
                          <a:solidFill>
                            <a:srgbClr val="000000"/>
                          </a:solidFill>
                          <a:latin typeface="Cambria Math" panose="02040503050406030204" pitchFamily="18" charset="0"/>
                        </a:rPr>
                        <m:t>𝐇𝐟</m:t>
                      </m:r>
                      <m:r>
                        <a:rPr lang="zh-TW" altLang="en-US" sz="2400" i="1">
                          <a:solidFill>
                            <a:srgbClr val="000000"/>
                          </a:solidFill>
                          <a:latin typeface="Cambria Math" panose="02040503050406030204" pitchFamily="18" charset="0"/>
                        </a:rPr>
                        <m:t>+</m:t>
                      </m:r>
                      <m:r>
                        <a:rPr lang="zh-TW" altLang="en-US" sz="2400" b="1" i="0">
                          <a:solidFill>
                            <a:srgbClr val="000000"/>
                          </a:solidFill>
                          <a:latin typeface="Cambria Math" panose="02040503050406030204" pitchFamily="18" charset="0"/>
                        </a:rPr>
                        <m:t>𝛈</m:t>
                      </m:r>
                      <m:r>
                        <a:rPr lang="zh-TW" altLang="en-US" sz="2400" i="0">
                          <a:solidFill>
                            <a:srgbClr val="000000"/>
                          </a:solidFill>
                          <a:latin typeface="Cambria Math" panose="02040503050406030204" pitchFamily="18" charset="0"/>
                        </a:rPr>
                        <m:t>.</m:t>
                      </m:r>
                    </m:oMath>
                  </m:oMathPara>
                </a14:m>
                <a:endParaRPr lang="zh-TW" altLang="en-US" sz="2400" dirty="0"/>
              </a:p>
            </p:txBody>
          </p:sp>
        </mc:Choice>
        <mc:Fallback>
          <p:sp>
            <p:nvSpPr>
              <p:cNvPr id="36866" name="Object 4">
                <a:extLst>
                  <a:ext uri="{FF2B5EF4-FFF2-40B4-BE49-F238E27FC236}">
                    <a16:creationId xmlns:a16="http://schemas.microsoft.com/office/drawing/2014/main" id="{6D7C4CD6-53A6-47DC-ADCB-64F50CD3CF2A}"/>
                  </a:ext>
                </a:extLst>
              </p:cNvPr>
              <p:cNvSpPr txBox="1">
                <a:spLocks noRot="1" noChangeAspect="1" noMove="1" noResize="1" noEditPoints="1" noAdjustHandles="1" noChangeArrowheads="1" noChangeShapeType="1" noTextEdit="1"/>
              </p:cNvSpPr>
              <p:nvPr/>
            </p:nvSpPr>
            <p:spPr bwMode="auto">
              <a:xfrm>
                <a:off x="1489918" y="1412776"/>
                <a:ext cx="2015505" cy="465138"/>
              </a:xfrm>
              <a:prstGeom prst="rect">
                <a:avLst/>
              </a:prstGeom>
              <a:blipFill>
                <a:blip r:embed="rId3"/>
                <a:stretch>
                  <a:fillRect b="-13158"/>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6867" name="Object 5">
                <a:extLst>
                  <a:ext uri="{FF2B5EF4-FFF2-40B4-BE49-F238E27FC236}">
                    <a16:creationId xmlns:a16="http://schemas.microsoft.com/office/drawing/2014/main" id="{EA8FA0F1-40B4-4946-BAC7-36736324FEC1}"/>
                  </a:ext>
                </a:extLst>
              </p:cNvPr>
              <p:cNvSpPr txBox="1"/>
              <p:nvPr/>
            </p:nvSpPr>
            <p:spPr bwMode="auto">
              <a:xfrm>
                <a:off x="906777" y="3429000"/>
                <a:ext cx="3673028" cy="1008062"/>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smtClean="0">
                          <a:solidFill>
                            <a:srgbClr val="000000"/>
                          </a:solidFill>
                          <a:latin typeface="Cambria Math" panose="02040503050406030204" pitchFamily="18" charset="0"/>
                        </a:rPr>
                        <m:t>𝐶</m:t>
                      </m:r>
                      <m:r>
                        <a:rPr lang="zh-TW" altLang="en-US" sz="2200" i="1" smtClean="0">
                          <a:solidFill>
                            <a:srgbClr val="000000"/>
                          </a:solidFill>
                          <a:latin typeface="Cambria Math" panose="02040503050406030204" pitchFamily="18" charset="0"/>
                        </a:rPr>
                        <m:t>=</m:t>
                      </m:r>
                      <m:nary>
                        <m:naryPr>
                          <m:chr m:val="∑"/>
                          <m:ctrlPr>
                            <a:rPr lang="zh-TW" altLang="en-US" sz="2200" i="1">
                              <a:solidFill>
                                <a:srgbClr val="000000"/>
                              </a:solidFill>
                              <a:latin typeface="Cambria Math" panose="02040503050406030204" pitchFamily="18" charset="0"/>
                            </a:rPr>
                          </m:ctrlPr>
                        </m:naryPr>
                        <m:sub>
                          <m:r>
                            <a:rPr lang="zh-TW" altLang="en-US" sz="2200" i="1">
                              <a:solidFill>
                                <a:srgbClr val="000000"/>
                              </a:solidFill>
                              <a:latin typeface="Cambria Math" panose="02040503050406030204" pitchFamily="18" charset="0"/>
                            </a:rPr>
                            <m:t>𝑥</m:t>
                          </m:r>
                          <m:r>
                            <a:rPr lang="zh-TW" altLang="en-US" sz="2200" i="1">
                              <a:solidFill>
                                <a:srgbClr val="000000"/>
                              </a:solidFill>
                              <a:latin typeface="Cambria Math" panose="02040503050406030204" pitchFamily="18" charset="0"/>
                            </a:rPr>
                            <m:t>=0</m:t>
                          </m:r>
                        </m:sub>
                        <m:sup>
                          <m:r>
                            <a:rPr lang="zh-TW" altLang="en-US" sz="2200" i="1">
                              <a:solidFill>
                                <a:srgbClr val="000000"/>
                              </a:solidFill>
                              <a:latin typeface="Cambria Math" panose="02040503050406030204" pitchFamily="18" charset="0"/>
                            </a:rPr>
                            <m:t>𝑀</m:t>
                          </m:r>
                          <m:r>
                            <a:rPr lang="zh-TW" altLang="en-US" sz="2200" i="1">
                              <a:solidFill>
                                <a:srgbClr val="000000"/>
                              </a:solidFill>
                              <a:latin typeface="Cambria Math" panose="02040503050406030204" pitchFamily="18" charset="0"/>
                            </a:rPr>
                            <m:t>−1</m:t>
                          </m:r>
                        </m:sup>
                        <m:e>
                          <m:nary>
                            <m:naryPr>
                              <m:chr m:val="∑"/>
                              <m:ctrlPr>
                                <a:rPr lang="zh-TW" altLang="en-US" sz="2200" i="1">
                                  <a:solidFill>
                                    <a:srgbClr val="000000"/>
                                  </a:solidFill>
                                  <a:latin typeface="Cambria Math" panose="02040503050406030204" pitchFamily="18" charset="0"/>
                                </a:rPr>
                              </m:ctrlPr>
                            </m:naryPr>
                            <m:sub>
                              <m:r>
                                <a:rPr lang="zh-TW" altLang="en-US" sz="2200" i="1">
                                  <a:solidFill>
                                    <a:srgbClr val="000000"/>
                                  </a:solidFill>
                                  <a:latin typeface="Cambria Math" panose="02040503050406030204" pitchFamily="18" charset="0"/>
                                </a:rPr>
                                <m:t>𝑦</m:t>
                              </m:r>
                              <m:r>
                                <a:rPr lang="zh-TW" altLang="en-US" sz="2200" i="1">
                                  <a:solidFill>
                                    <a:srgbClr val="000000"/>
                                  </a:solidFill>
                                  <a:latin typeface="Cambria Math" panose="02040503050406030204" pitchFamily="18" charset="0"/>
                                </a:rPr>
                                <m:t>=0</m:t>
                              </m:r>
                            </m:sub>
                            <m:sup>
                              <m:r>
                                <a:rPr lang="zh-TW" altLang="en-US" sz="2200" i="1">
                                  <a:solidFill>
                                    <a:srgbClr val="000000"/>
                                  </a:solidFill>
                                  <a:latin typeface="Cambria Math" panose="02040503050406030204" pitchFamily="18" charset="0"/>
                                </a:rPr>
                                <m:t>𝑁</m:t>
                              </m:r>
                              <m:r>
                                <a:rPr lang="zh-TW" altLang="en-US" sz="2200" i="1">
                                  <a:solidFill>
                                    <a:srgbClr val="000000"/>
                                  </a:solidFill>
                                  <a:latin typeface="Cambria Math" panose="02040503050406030204" pitchFamily="18" charset="0"/>
                                </a:rPr>
                                <m:t>−1</m:t>
                              </m:r>
                            </m:sup>
                            <m:e>
                              <m:sSup>
                                <m:sSupPr>
                                  <m:ctrlPr>
                                    <a:rPr lang="zh-TW" altLang="en-US" sz="2200" i="1">
                                      <a:solidFill>
                                        <a:srgbClr val="000000"/>
                                      </a:solidFill>
                                      <a:latin typeface="Cambria Math" panose="02040503050406030204" pitchFamily="18" charset="0"/>
                                    </a:rPr>
                                  </m:ctrlPr>
                                </m:sSupPr>
                                <m:e>
                                  <m:d>
                                    <m:dPr>
                                      <m:begChr m:val="["/>
                                      <m:endChr m:val="]"/>
                                      <m:ctrlPr>
                                        <a:rPr lang="zh-TW" altLang="en-US" sz="2200" i="1">
                                          <a:solidFill>
                                            <a:srgbClr val="000000"/>
                                          </a:solidFill>
                                          <a:latin typeface="Cambria Math" panose="02040503050406030204" pitchFamily="18" charset="0"/>
                                        </a:rPr>
                                      </m:ctrlPr>
                                    </m:dPr>
                                    <m:e>
                                      <m:sSup>
                                        <m:sSupPr>
                                          <m:ctrlPr>
                                            <a:rPr lang="zh-TW" altLang="en-US" sz="2200" i="1">
                                              <a:solidFill>
                                                <a:srgbClr val="000000"/>
                                              </a:solidFill>
                                              <a:latin typeface="Cambria Math" panose="02040503050406030204" pitchFamily="18" charset="0"/>
                                            </a:rPr>
                                          </m:ctrlPr>
                                        </m:sSupPr>
                                        <m:e>
                                          <m:r>
                                            <m:rPr>
                                              <m:sty m:val="p"/>
                                            </m:rPr>
                                            <a:rPr lang="zh-TW" altLang="en-US" sz="2200" i="1">
                                              <a:solidFill>
                                                <a:srgbClr val="000000"/>
                                              </a:solidFill>
                                              <a:latin typeface="Cambria Math" panose="02040503050406030204" pitchFamily="18" charset="0"/>
                                            </a:rPr>
                                            <m:t>∇</m:t>
                                          </m:r>
                                        </m:e>
                                        <m:sup>
                                          <m:r>
                                            <a:rPr lang="zh-TW" altLang="en-US" sz="2200" i="1">
                                              <a:solidFill>
                                                <a:srgbClr val="000000"/>
                                              </a:solidFill>
                                              <a:latin typeface="Cambria Math" panose="02040503050406030204" pitchFamily="18" charset="0"/>
                                            </a:rPr>
                                            <m:t>2</m:t>
                                          </m:r>
                                        </m:sup>
                                      </m:sSup>
                                      <m:r>
                                        <a:rPr lang="zh-TW" altLang="en-US" sz="2200" i="1">
                                          <a:solidFill>
                                            <a:srgbClr val="000000"/>
                                          </a:solidFill>
                                          <a:latin typeface="Cambria Math" panose="02040503050406030204" pitchFamily="18" charset="0"/>
                                        </a:rPr>
                                        <m:t>𝑓</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𝑥</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𝑦</m:t>
                                      </m:r>
                                      <m:r>
                                        <a:rPr lang="zh-TW" altLang="en-US" sz="2200" i="1">
                                          <a:solidFill>
                                            <a:srgbClr val="000000"/>
                                          </a:solidFill>
                                          <a:latin typeface="Cambria Math" panose="02040503050406030204" pitchFamily="18" charset="0"/>
                                        </a:rPr>
                                        <m:t>)</m:t>
                                      </m:r>
                                    </m:e>
                                  </m:d>
                                </m:e>
                                <m:sup>
                                  <m:r>
                                    <a:rPr lang="zh-TW" altLang="en-US" sz="2200" i="1">
                                      <a:solidFill>
                                        <a:srgbClr val="000000"/>
                                      </a:solidFill>
                                      <a:latin typeface="Cambria Math" panose="02040503050406030204" pitchFamily="18" charset="0"/>
                                    </a:rPr>
                                    <m:t>2</m:t>
                                  </m:r>
                                </m:sup>
                              </m:sSup>
                            </m:e>
                          </m:nary>
                        </m:e>
                      </m:nary>
                      <m:r>
                        <a:rPr lang="en-US" altLang="zh-TW" sz="2200" b="0" i="1" smtClean="0">
                          <a:solidFill>
                            <a:srgbClr val="000000"/>
                          </a:solidFill>
                          <a:latin typeface="Cambria Math" panose="02040503050406030204" pitchFamily="18" charset="0"/>
                        </a:rPr>
                        <m:t>,</m:t>
                      </m:r>
                    </m:oMath>
                  </m:oMathPara>
                </a14:m>
                <a:endParaRPr lang="zh-TW" altLang="en-US" sz="2200" dirty="0"/>
              </a:p>
            </p:txBody>
          </p:sp>
        </mc:Choice>
        <mc:Fallback>
          <p:sp>
            <p:nvSpPr>
              <p:cNvPr id="36867" name="Object 5">
                <a:extLst>
                  <a:ext uri="{FF2B5EF4-FFF2-40B4-BE49-F238E27FC236}">
                    <a16:creationId xmlns:a16="http://schemas.microsoft.com/office/drawing/2014/main" id="{EA8FA0F1-40B4-4946-BAC7-36736324FEC1}"/>
                  </a:ext>
                </a:extLst>
              </p:cNvPr>
              <p:cNvSpPr txBox="1">
                <a:spLocks noRot="1" noChangeAspect="1" noMove="1" noResize="1" noEditPoints="1" noAdjustHandles="1" noChangeArrowheads="1" noChangeShapeType="1" noTextEdit="1"/>
              </p:cNvSpPr>
              <p:nvPr/>
            </p:nvSpPr>
            <p:spPr bwMode="auto">
              <a:xfrm>
                <a:off x="906777" y="3429000"/>
                <a:ext cx="3673028" cy="1008062"/>
              </a:xfrm>
              <a:prstGeom prst="rect">
                <a:avLst/>
              </a:prstGeom>
              <a:blipFill>
                <a:blip r:embed="rId4"/>
                <a:stretch>
                  <a:fillRect b="-181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6868" name="Object 6">
                <a:extLst>
                  <a:ext uri="{FF2B5EF4-FFF2-40B4-BE49-F238E27FC236}">
                    <a16:creationId xmlns:a16="http://schemas.microsoft.com/office/drawing/2014/main" id="{9273DBF1-F0C2-449B-8C52-871A4D11949D}"/>
                  </a:ext>
                </a:extLst>
              </p:cNvPr>
              <p:cNvSpPr txBox="1"/>
              <p:nvPr/>
            </p:nvSpPr>
            <p:spPr bwMode="auto">
              <a:xfrm>
                <a:off x="1116013" y="4783138"/>
                <a:ext cx="2987675" cy="519112"/>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m:t>
                      </m:r>
                      <m:r>
                        <a:rPr lang="zh-TW" altLang="en-US" sz="2400" b="1" i="0" smtClean="0">
                          <a:solidFill>
                            <a:srgbClr val="000000"/>
                          </a:solidFill>
                          <a:latin typeface="Cambria Math" panose="02040503050406030204" pitchFamily="18" charset="0"/>
                        </a:rPr>
                        <m:t>𝐠</m:t>
                      </m:r>
                      <m:r>
                        <a:rPr lang="zh-TW" altLang="en-US" sz="2400" i="1" smtClean="0">
                          <a:solidFill>
                            <a:srgbClr val="000000"/>
                          </a:solidFill>
                          <a:latin typeface="Cambria Math" panose="02040503050406030204" pitchFamily="18" charset="0"/>
                        </a:rPr>
                        <m:t>−</m:t>
                      </m:r>
                      <m:r>
                        <a:rPr lang="zh-TW" altLang="en-US" sz="2400" b="1" i="0" smtClean="0">
                          <a:solidFill>
                            <a:srgbClr val="000000"/>
                          </a:solidFill>
                          <a:latin typeface="Cambria Math" panose="02040503050406030204" pitchFamily="18" charset="0"/>
                        </a:rPr>
                        <m:t>𝐇</m:t>
                      </m:r>
                      <m:acc>
                        <m:accPr>
                          <m:chr m:val="̂"/>
                          <m:ctrlPr>
                            <a:rPr lang="zh-TW" altLang="en-US" sz="2400" b="1">
                              <a:solidFill>
                                <a:srgbClr val="000000"/>
                              </a:solidFill>
                              <a:latin typeface="Cambria Math" panose="02040503050406030204" pitchFamily="18" charset="0"/>
                            </a:rPr>
                          </m:ctrlPr>
                        </m:accPr>
                        <m:e>
                          <m:r>
                            <a:rPr lang="zh-TW" altLang="en-US" sz="2400" b="1" i="0">
                              <a:solidFill>
                                <a:srgbClr val="000000"/>
                              </a:solidFill>
                              <a:latin typeface="Cambria Math" panose="02040503050406030204" pitchFamily="18" charset="0"/>
                            </a:rPr>
                            <m:t>𝐟</m:t>
                          </m:r>
                        </m:e>
                      </m:acc>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d>
                        <m:dPr>
                          <m:begChr m:val="|"/>
                          <m:endChr m:val="|"/>
                          <m:ctrlPr>
                            <a:rPr lang="zh-TW" altLang="en-US" sz="2400" i="1">
                              <a:solidFill>
                                <a:srgbClr val="000000"/>
                              </a:solidFill>
                              <a:latin typeface="Cambria Math" panose="02040503050406030204" pitchFamily="18" charset="0"/>
                            </a:rPr>
                          </m:ctrlPr>
                        </m:dPr>
                        <m:e>
                          <m:r>
                            <a:rPr lang="zh-TW" altLang="en-US" sz="2400" b="1" i="0">
                              <a:solidFill>
                                <a:srgbClr val="000000"/>
                              </a:solidFill>
                              <a:latin typeface="Cambria Math" panose="02040503050406030204" pitchFamily="18" charset="0"/>
                            </a:rPr>
                            <m:t>𝛈</m:t>
                          </m:r>
                        </m:e>
                      </m:d>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p:sp>
            <p:nvSpPr>
              <p:cNvPr id="36868" name="Object 6">
                <a:extLst>
                  <a:ext uri="{FF2B5EF4-FFF2-40B4-BE49-F238E27FC236}">
                    <a16:creationId xmlns:a16="http://schemas.microsoft.com/office/drawing/2014/main" id="{9273DBF1-F0C2-449B-8C52-871A4D11949D}"/>
                  </a:ext>
                </a:extLst>
              </p:cNvPr>
              <p:cNvSpPr txBox="1">
                <a:spLocks noRot="1" noChangeAspect="1" noMove="1" noResize="1" noEditPoints="1" noAdjustHandles="1" noChangeArrowheads="1" noChangeShapeType="1" noTextEdit="1"/>
              </p:cNvSpPr>
              <p:nvPr/>
            </p:nvSpPr>
            <p:spPr bwMode="auto">
              <a:xfrm>
                <a:off x="1116013" y="4783138"/>
                <a:ext cx="2987675" cy="519112"/>
              </a:xfrm>
              <a:prstGeom prst="rect">
                <a:avLst/>
              </a:prstGeom>
              <a:blipFill>
                <a:blip r:embed="rId5"/>
                <a:stretch>
                  <a:fillRect/>
                </a:stretch>
              </a:blipFill>
            </p:spPr>
            <p:txBody>
              <a:bodyPr/>
              <a:lstStyle/>
              <a:p>
                <a:r>
                  <a:rPr lang="zh-TW" alt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投影片編號版面配置區 3">
            <a:extLst>
              <a:ext uri="{FF2B5EF4-FFF2-40B4-BE49-F238E27FC236}">
                <a16:creationId xmlns:a16="http://schemas.microsoft.com/office/drawing/2014/main" id="{EAE74C4A-5E92-4D6A-9E7F-0860242B985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D5255F1-71CC-48B6-9376-47B17F70409C}" type="slidenum">
              <a:rPr kumimoji="0" lang="zh-TW" altLang="en-US"/>
              <a:pPr eaLnBrk="1" hangingPunct="1"/>
              <a:t>65</a:t>
            </a:fld>
            <a:endParaRPr kumimoji="0" lang="en-US" altLang="zh-TW"/>
          </a:p>
        </p:txBody>
      </p:sp>
      <p:sp>
        <p:nvSpPr>
          <p:cNvPr id="37895" name="Rectangle 2">
            <a:extLst>
              <a:ext uri="{FF2B5EF4-FFF2-40B4-BE49-F238E27FC236}">
                <a16:creationId xmlns:a16="http://schemas.microsoft.com/office/drawing/2014/main" id="{B6D93C6C-6CAB-4D74-A071-2295098C90B4}"/>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37896" name="Rectangle 3">
                <a:extLst>
                  <a:ext uri="{FF2B5EF4-FFF2-40B4-BE49-F238E27FC236}">
                    <a16:creationId xmlns:a16="http://schemas.microsoft.com/office/drawing/2014/main" id="{994240F2-51D8-439A-805C-2FB51052A71A}"/>
                  </a:ext>
                </a:extLst>
              </p:cNvPr>
              <p:cNvSpPr>
                <a:spLocks noGrp="1" noChangeArrowheads="1"/>
              </p:cNvSpPr>
              <p:nvPr>
                <p:ph type="body" idx="1"/>
              </p:nvPr>
            </p:nvSpPr>
            <p:spPr>
              <a:xfrm>
                <a:off x="107950" y="53975"/>
                <a:ext cx="8847138" cy="6769100"/>
              </a:xfrm>
              <a:noFill/>
            </p:spPr>
            <p:txBody>
              <a:bodyPr/>
              <a:lstStyle/>
              <a:p>
                <a:pPr lvl="1" eaLnBrk="1" hangingPunct="1">
                  <a:lnSpc>
                    <a:spcPct val="80000"/>
                  </a:lnSpc>
                  <a:spcBef>
                    <a:spcPct val="10000"/>
                  </a:spcBef>
                </a:pPr>
                <a:r>
                  <a:rPr lang="en-US" altLang="zh-TW" dirty="0"/>
                  <a:t>The frequency domain solution is:</a:t>
                </a:r>
              </a:p>
              <a:p>
                <a:pPr lvl="1" algn="r" eaLnBrk="1" hangingPunct="1">
                  <a:lnSpc>
                    <a:spcPct val="170000"/>
                  </a:lnSpc>
                  <a:spcBef>
                    <a:spcPct val="10000"/>
                  </a:spcBef>
                  <a:buFont typeface="Wingdings" panose="05000000000000000000" pitchFamily="2" charset="2"/>
                  <a:buNone/>
                </a:pPr>
                <a:r>
                  <a:rPr lang="en-US" altLang="zh-TW" dirty="0"/>
                  <a:t>(5.9-4)</a:t>
                </a:r>
                <a:endParaRPr lang="en-US" altLang="zh-TW" i="1" dirty="0"/>
              </a:p>
              <a:p>
                <a:pPr lvl="1" eaLnBrk="1" hangingPunct="1">
                  <a:lnSpc>
                    <a:spcPct val="75000"/>
                  </a:lnSpc>
                  <a:spcBef>
                    <a:spcPct val="70000"/>
                  </a:spcBef>
                  <a:buFont typeface="Wingdings" panose="05000000000000000000" pitchFamily="2" charset="2"/>
                  <a:buNone/>
                </a:pPr>
                <a:r>
                  <a:rPr lang="en-US" altLang="zh-TW" i="1" dirty="0"/>
                  <a:t>	</a:t>
                </a:r>
                <a:r>
                  <a:rPr lang="en-US" altLang="zh-TW" dirty="0"/>
                  <a:t>where </a:t>
                </a:r>
                <a14:m>
                  <m:oMath xmlns:m="http://schemas.openxmlformats.org/officeDocument/2006/math">
                    <m:r>
                      <a:rPr lang="zh-TW" altLang="en-US" i="1" smtClean="0">
                        <a:latin typeface="Cambria Math" panose="02040503050406030204" pitchFamily="18" charset="0"/>
                      </a:rPr>
                      <m:t>𝛾</m:t>
                    </m:r>
                  </m:oMath>
                </a14:m>
                <a:r>
                  <a:rPr lang="en-US" altLang="zh-TW" dirty="0"/>
                  <a:t> </a:t>
                </a:r>
                <a:r>
                  <a:rPr lang="en-US" altLang="zh-TW" dirty="0">
                    <a:cs typeface="Times New Roman" panose="02020603050405020304" pitchFamily="18" charset="0"/>
                  </a:rPr>
                  <a:t>is a parameter that must be adjusted so that the constraint in Eq. (5.9-3) is satisfied, and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𝑃</m:t>
                    </m:r>
                    <m:r>
                      <a:rPr lang="en-US" altLang="zh-TW" i="1" dirty="0" smtClean="0">
                        <a:latin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cs typeface="Times New Roman" panose="02020603050405020304" pitchFamily="18" charset="0"/>
                      </a:rPr>
                      <m:t>𝑢</m:t>
                    </m:r>
                    <m:r>
                      <a:rPr lang="en-US" altLang="zh-TW" i="1" dirty="0" smtClean="0">
                        <a:latin typeface="Cambria Math" panose="02040503050406030204" pitchFamily="18" charset="0"/>
                        <a:cs typeface="Times New Roman" panose="02020603050405020304" pitchFamily="18" charset="0"/>
                      </a:rPr>
                      <m:t>, </m:t>
                    </m:r>
                    <m:r>
                      <a:rPr lang="en-US" altLang="zh-TW" i="1" dirty="0" smtClean="0">
                        <a:latin typeface="Cambria Math" panose="02040503050406030204" pitchFamily="18" charset="0"/>
                        <a:cs typeface="Times New Roman" panose="02020603050405020304" pitchFamily="18" charset="0"/>
                      </a:rPr>
                      <m:t>𝑣</m:t>
                    </m:r>
                    <m:r>
                      <a:rPr lang="en-US" altLang="zh-TW" i="1" dirty="0" smtClean="0">
                        <a:latin typeface="Cambria Math" panose="02040503050406030204" pitchFamily="18" charset="0"/>
                        <a:cs typeface="Times New Roman" panose="02020603050405020304" pitchFamily="18" charset="0"/>
                      </a:rPr>
                      <m:t>) </m:t>
                    </m:r>
                  </m:oMath>
                </a14:m>
                <a:r>
                  <a:rPr lang="en-US" altLang="zh-TW" dirty="0">
                    <a:cs typeface="Times New Roman" panose="02020603050405020304" pitchFamily="18" charset="0"/>
                  </a:rPr>
                  <a:t>is the Fourier transform of the function:</a:t>
                </a:r>
              </a:p>
              <a:p>
                <a:pPr lvl="1" algn="r" eaLnBrk="1" hangingPunct="1">
                  <a:lnSpc>
                    <a:spcPct val="170000"/>
                  </a:lnSpc>
                  <a:spcBef>
                    <a:spcPct val="10000"/>
                  </a:spcBef>
                  <a:buFont typeface="Wingdings" panose="05000000000000000000" pitchFamily="2" charset="2"/>
                  <a:buNone/>
                </a:pPr>
                <a:r>
                  <a:rPr lang="en-US" altLang="zh-TW" dirty="0">
                    <a:cs typeface="Times New Roman" panose="02020603050405020304" pitchFamily="18" charset="0"/>
                  </a:rPr>
                  <a:t>(5.9-5)</a:t>
                </a:r>
                <a:endParaRPr lang="en-US" altLang="zh-TW" i="1" dirty="0">
                  <a:cs typeface="Times New Roman" panose="02020603050405020304" pitchFamily="18" charset="0"/>
                </a:endParaRPr>
              </a:p>
              <a:p>
                <a:pPr eaLnBrk="1" hangingPunct="1">
                  <a:lnSpc>
                    <a:spcPct val="75000"/>
                  </a:lnSpc>
                  <a:spcBef>
                    <a:spcPct val="90000"/>
                  </a:spcBef>
                </a:pPr>
                <a:r>
                  <a:rPr lang="en-US" altLang="zh-TW" dirty="0"/>
                  <a:t>Fig. 5.30 shows the result of processing Fig. 5.29(a), (d), and </a:t>
                </a:r>
                <a:r>
                  <a:rPr lang="en-US" altLang="zh-TW" sz="2000" dirty="0"/>
                  <a:t> </a:t>
                </a:r>
                <a:r>
                  <a:rPr lang="en-US" altLang="zh-TW" dirty="0"/>
                  <a:t>(g) </a:t>
                </a:r>
                <a:r>
                  <a:rPr lang="en-US" altLang="zh-TW" sz="2000" dirty="0"/>
                  <a:t> </a:t>
                </a:r>
                <a:r>
                  <a:rPr lang="en-US" altLang="zh-TW" dirty="0"/>
                  <a:t>with </a:t>
                </a:r>
                <a:r>
                  <a:rPr lang="en-US" altLang="zh-TW" sz="2000" dirty="0"/>
                  <a:t> </a:t>
                </a:r>
                <a:r>
                  <a:rPr lang="en-US" altLang="zh-TW" dirty="0"/>
                  <a:t>constrained </a:t>
                </a:r>
                <a:r>
                  <a:rPr lang="en-US" altLang="zh-TW" sz="2000" dirty="0"/>
                  <a:t> </a:t>
                </a:r>
                <a:r>
                  <a:rPr lang="en-US" altLang="zh-TW" dirty="0"/>
                  <a:t>least </a:t>
                </a:r>
                <a:r>
                  <a:rPr lang="en-US" altLang="zh-TW" sz="2000" dirty="0"/>
                  <a:t> </a:t>
                </a:r>
                <a:r>
                  <a:rPr lang="en-US" altLang="zh-TW" dirty="0"/>
                  <a:t>squares </a:t>
                </a:r>
                <a:r>
                  <a:rPr lang="en-US" altLang="zh-TW" sz="2000" dirty="0"/>
                  <a:t> </a:t>
                </a:r>
                <a:r>
                  <a:rPr lang="en-US" altLang="zh-TW" dirty="0"/>
                  <a:t>filters, </a:t>
                </a:r>
                <a:r>
                  <a:rPr lang="en-US" altLang="zh-TW" sz="2000" dirty="0"/>
                  <a:t> </a:t>
                </a:r>
                <a:r>
                  <a:rPr lang="en-US" altLang="zh-TW" dirty="0"/>
                  <a:t>in </a:t>
                </a:r>
                <a:r>
                  <a:rPr lang="en-US" altLang="zh-TW" sz="2000" dirty="0"/>
                  <a:t> </a:t>
                </a:r>
                <a:r>
                  <a:rPr lang="en-US" altLang="zh-TW" dirty="0"/>
                  <a:t>which </a:t>
                </a:r>
                <a14:m>
                  <m:oMath xmlns:m="http://schemas.openxmlformats.org/officeDocument/2006/math">
                    <m:r>
                      <a:rPr lang="zh-TW" altLang="en-US" i="1" smtClean="0">
                        <a:latin typeface="Cambria Math" panose="02040503050406030204" pitchFamily="18" charset="0"/>
                      </a:rPr>
                      <m:t>𝛾</m:t>
                    </m:r>
                  </m:oMath>
                </a14:m>
                <a:r>
                  <a:rPr lang="en-US" altLang="zh-TW" dirty="0"/>
                  <a:t> </a:t>
                </a:r>
                <a:r>
                  <a:rPr lang="en-US" altLang="zh-TW" i="1" dirty="0">
                    <a:cs typeface="Times New Roman" panose="02020603050405020304" pitchFamily="18" charset="0"/>
                  </a:rPr>
                  <a:t> </a:t>
                </a:r>
                <a:r>
                  <a:rPr lang="en-US" altLang="zh-TW" dirty="0">
                    <a:cs typeface="Times New Roman" panose="02020603050405020304" pitchFamily="18" charset="0"/>
                  </a:rPr>
                  <a:t>a</a:t>
                </a:r>
                <a:r>
                  <a:rPr lang="en-US" altLang="zh-TW" dirty="0"/>
                  <a:t>re selected manually to yield the best visual results.</a:t>
                </a:r>
                <a:endParaRPr lang="en-US" altLang="zh-TW" i="1" dirty="0"/>
              </a:p>
            </p:txBody>
          </p:sp>
        </mc:Choice>
        <mc:Fallback>
          <p:sp>
            <p:nvSpPr>
              <p:cNvPr id="37896" name="Rectangle 3">
                <a:extLst>
                  <a:ext uri="{FF2B5EF4-FFF2-40B4-BE49-F238E27FC236}">
                    <a16:creationId xmlns:a16="http://schemas.microsoft.com/office/drawing/2014/main" id="{994240F2-51D8-439A-805C-2FB51052A71A}"/>
                  </a:ext>
                </a:extLst>
              </p:cNvPr>
              <p:cNvSpPr>
                <a:spLocks noGrp="1" noRot="1" noChangeAspect="1" noMove="1" noResize="1" noEditPoints="1" noAdjustHandles="1" noChangeArrowheads="1" noChangeShapeType="1" noTextEdit="1"/>
              </p:cNvSpPr>
              <p:nvPr>
                <p:ph type="body" idx="1"/>
              </p:nvPr>
            </p:nvSpPr>
            <p:spPr>
              <a:xfrm>
                <a:off x="107950" y="53975"/>
                <a:ext cx="8847138" cy="6769100"/>
              </a:xfrm>
              <a:blipFill>
                <a:blip r:embed="rId2"/>
                <a:stretch>
                  <a:fillRect l="-1378" t="-2523" r="-241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7891" name="Object 5">
                <a:extLst>
                  <a:ext uri="{FF2B5EF4-FFF2-40B4-BE49-F238E27FC236}">
                    <a16:creationId xmlns:a16="http://schemas.microsoft.com/office/drawing/2014/main" id="{7B8D2340-BC15-4CDC-A7F2-1DFD42D81BEB}"/>
                  </a:ext>
                </a:extLst>
              </p:cNvPr>
              <p:cNvSpPr txBox="1"/>
              <p:nvPr/>
            </p:nvSpPr>
            <p:spPr bwMode="auto">
              <a:xfrm>
                <a:off x="1187624" y="1916832"/>
                <a:ext cx="4414888" cy="1368425"/>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𝑝</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d>
                        <m:dPr>
                          <m:begChr m:val="["/>
                          <m:endChr m:val="]"/>
                          <m:ctrlPr>
                            <a:rPr lang="zh-TW" altLang="en-US" sz="2400" i="1">
                              <a:solidFill>
                                <a:srgbClr val="000000"/>
                              </a:solidFill>
                              <a:latin typeface="Cambria Math" panose="02040503050406030204" pitchFamily="18" charset="0"/>
                            </a:rPr>
                          </m:ctrlPr>
                        </m:dPr>
                        <m:e>
                          <m:m>
                            <m:mPr>
                              <m:plcHide m:val="on"/>
                              <m:mcs>
                                <m:mc>
                                  <m:mcPr>
                                    <m:count m:val="3"/>
                                    <m:mcJc m:val="center"/>
                                  </m:mcPr>
                                </m:mc>
                              </m:mcs>
                              <m:ctrlPr>
                                <a:rPr lang="zh-TW" altLang="en-US" sz="2400" i="1">
                                  <a:solidFill>
                                    <a:srgbClr val="000000"/>
                                  </a:solidFill>
                                  <a:latin typeface="Cambria Math" panose="02040503050406030204" pitchFamily="18" charset="0"/>
                                </a:rPr>
                              </m:ctrlPr>
                            </m:mPr>
                            <m:mr>
                              <m:e>
                                <m:r>
                                  <a:rPr lang="zh-TW" altLang="en-US" sz="2400" i="1">
                                    <a:solidFill>
                                      <a:srgbClr val="000000"/>
                                    </a:solidFill>
                                    <a:latin typeface="Cambria Math" panose="02040503050406030204" pitchFamily="18" charset="0"/>
                                  </a:rPr>
                                  <m:t>0</m:t>
                                </m:r>
                              </m:e>
                              <m:e>
                                <m:r>
                                  <a:rPr lang="zh-TW" altLang="en-US" sz="2400" i="1">
                                    <a:solidFill>
                                      <a:srgbClr val="000000"/>
                                    </a:solidFill>
                                    <a:latin typeface="Cambria Math" panose="02040503050406030204" pitchFamily="18" charset="0"/>
                                  </a:rPr>
                                  <m:t>−1</m:t>
                                </m:r>
                              </m:e>
                              <m:e>
                                <m:r>
                                  <a:rPr lang="zh-TW" altLang="en-US" sz="2400" i="1">
                                    <a:solidFill>
                                      <a:srgbClr val="000000"/>
                                    </a:solidFill>
                                    <a:latin typeface="Cambria Math" panose="02040503050406030204" pitchFamily="18" charset="0"/>
                                  </a:rPr>
                                  <m:t>0</m:t>
                                </m:r>
                              </m:e>
                            </m:mr>
                            <m:mr>
                              <m:e>
                                <m:r>
                                  <a:rPr lang="zh-TW" altLang="en-US" sz="2400" i="1">
                                    <a:solidFill>
                                      <a:srgbClr val="000000"/>
                                    </a:solidFill>
                                    <a:latin typeface="Cambria Math" panose="02040503050406030204" pitchFamily="18" charset="0"/>
                                  </a:rPr>
                                  <m:t>−1</m:t>
                                </m:r>
                              </m:e>
                              <m:e>
                                <m:r>
                                  <a:rPr lang="zh-TW" altLang="en-US" sz="2400" i="1">
                                    <a:solidFill>
                                      <a:srgbClr val="000000"/>
                                    </a:solidFill>
                                    <a:latin typeface="Cambria Math" panose="02040503050406030204" pitchFamily="18" charset="0"/>
                                  </a:rPr>
                                  <m:t>4</m:t>
                                </m:r>
                              </m:e>
                              <m:e>
                                <m:r>
                                  <a:rPr lang="zh-TW" altLang="en-US" sz="2400" i="1">
                                    <a:solidFill>
                                      <a:srgbClr val="000000"/>
                                    </a:solidFill>
                                    <a:latin typeface="Cambria Math" panose="02040503050406030204" pitchFamily="18" charset="0"/>
                                  </a:rPr>
                                  <m:t>−1</m:t>
                                </m:r>
                              </m:e>
                            </m:mr>
                            <m:mr>
                              <m:e>
                                <m:r>
                                  <a:rPr lang="zh-TW" altLang="en-US" sz="2400" i="1">
                                    <a:solidFill>
                                      <a:srgbClr val="000000"/>
                                    </a:solidFill>
                                    <a:latin typeface="Cambria Math" panose="02040503050406030204" pitchFamily="18" charset="0"/>
                                  </a:rPr>
                                  <m:t>0</m:t>
                                </m:r>
                              </m:e>
                              <m:e>
                                <m:r>
                                  <a:rPr lang="zh-TW" altLang="en-US" sz="2400" i="1">
                                    <a:solidFill>
                                      <a:srgbClr val="000000"/>
                                    </a:solidFill>
                                    <a:latin typeface="Cambria Math" panose="02040503050406030204" pitchFamily="18" charset="0"/>
                                  </a:rPr>
                                  <m:t>−1</m:t>
                                </m:r>
                              </m:e>
                              <m:e>
                                <m:r>
                                  <a:rPr lang="zh-TW" altLang="en-US" sz="2400" i="1">
                                    <a:solidFill>
                                      <a:srgbClr val="000000"/>
                                    </a:solidFill>
                                    <a:latin typeface="Cambria Math" panose="02040503050406030204" pitchFamily="18" charset="0"/>
                                  </a:rPr>
                                  <m:t>0</m:t>
                                </m:r>
                              </m:e>
                            </m:mr>
                          </m:m>
                        </m:e>
                      </m:d>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37891" name="Object 5">
                <a:extLst>
                  <a:ext uri="{FF2B5EF4-FFF2-40B4-BE49-F238E27FC236}">
                    <a16:creationId xmlns:a16="http://schemas.microsoft.com/office/drawing/2014/main" id="{7B8D2340-BC15-4CDC-A7F2-1DFD42D81BEB}"/>
                  </a:ext>
                </a:extLst>
              </p:cNvPr>
              <p:cNvSpPr txBox="1">
                <a:spLocks noRot="1" noChangeAspect="1" noMove="1" noResize="1" noEditPoints="1" noAdjustHandles="1" noChangeArrowheads="1" noChangeShapeType="1" noTextEdit="1"/>
              </p:cNvSpPr>
              <p:nvPr/>
            </p:nvSpPr>
            <p:spPr bwMode="auto">
              <a:xfrm>
                <a:off x="1187624" y="1916832"/>
                <a:ext cx="4414888" cy="1368425"/>
              </a:xfrm>
              <a:prstGeom prst="rect">
                <a:avLst/>
              </a:prstGeom>
              <a:blipFill>
                <a:blip r:embed="rId3"/>
                <a:stretch>
                  <a:fillRect/>
                </a:stretch>
              </a:blipFill>
              <a:extLst/>
            </p:spPr>
            <p:txBody>
              <a:bodyPr/>
              <a:lstStyle/>
              <a:p>
                <a:r>
                  <a:rPr lang="zh-TW" altLang="en-US">
                    <a:noFill/>
                  </a:rPr>
                  <a:t> </a:t>
                </a:r>
              </a:p>
            </p:txBody>
          </p:sp>
        </mc:Fallback>
      </mc:AlternateContent>
      <p:pic>
        <p:nvPicPr>
          <p:cNvPr id="37897" name="Picture 6">
            <a:extLst>
              <a:ext uri="{FF2B5EF4-FFF2-40B4-BE49-F238E27FC236}">
                <a16:creationId xmlns:a16="http://schemas.microsoft.com/office/drawing/2014/main" id="{6F91CC67-046D-4DC9-B291-FF2B704EB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127500"/>
            <a:ext cx="61198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37893" name="Object 10">
                <a:extLst>
                  <a:ext uri="{FF2B5EF4-FFF2-40B4-BE49-F238E27FC236}">
                    <a16:creationId xmlns:a16="http://schemas.microsoft.com/office/drawing/2014/main" id="{642FC3C3-E398-4849-BF3A-4983EE02B169}"/>
                  </a:ext>
                </a:extLst>
              </p:cNvPr>
              <p:cNvSpPr txBox="1"/>
              <p:nvPr/>
            </p:nvSpPr>
            <p:spPr bwMode="auto">
              <a:xfrm>
                <a:off x="1331640" y="334169"/>
                <a:ext cx="6026893" cy="108585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TW" altLang="en-US" sz="2400" i="1" smtClean="0">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𝐹</m:t>
                          </m:r>
                        </m:e>
                      </m:acc>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m:t>
                      </m:r>
                      <m:d>
                        <m:dPr>
                          <m:begChr m:val="["/>
                          <m:endChr m:val="]"/>
                          <m:ctrlPr>
                            <a:rPr lang="zh-TW" altLang="en-US" sz="2400" i="1">
                              <a:solidFill>
                                <a:srgbClr val="000000"/>
                              </a:solidFill>
                              <a:latin typeface="Cambria Math" panose="02040503050406030204" pitchFamily="18" charset="0"/>
                            </a:rPr>
                          </m:ctrlPr>
                        </m:dPr>
                        <m:e>
                          <m:f>
                            <m:fPr>
                              <m:ctrlPr>
                                <a:rPr lang="zh-TW" altLang="en-US" sz="2400" i="1">
                                  <a:solidFill>
                                    <a:srgbClr val="000000"/>
                                  </a:solidFill>
                                  <a:latin typeface="Cambria Math" panose="02040503050406030204" pitchFamily="18" charset="0"/>
                                </a:rPr>
                              </m:ctrlPr>
                            </m:fPr>
                            <m:num>
                              <m:r>
                                <a:rPr lang="zh-TW" altLang="en-US" sz="2400" i="1">
                                  <a:solidFill>
                                    <a:srgbClr val="000000"/>
                                  </a:solidFill>
                                  <a:latin typeface="Cambria Math" panose="02040503050406030204" pitchFamily="18" charset="0"/>
                                </a:rPr>
                                <m:t>𝐻</m:t>
                              </m:r>
                              <m:r>
                                <a:rPr lang="zh-TW" altLang="en-US" sz="2400" i="0">
                                  <a:solidFill>
                                    <a:srgbClr val="000000"/>
                                  </a:solidFill>
                                  <a:latin typeface="Cambria Math" panose="02040503050406030204" pitchFamily="18" charset="0"/>
                                </a:rPr>
                                <m:t>∗</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num>
                            <m:den>
                              <m:sSup>
                                <m:sSupPr>
                                  <m:ctrlPr>
                                    <a:rPr lang="zh-TW" altLang="en-US" sz="2400" i="1">
                                      <a:solidFill>
                                        <a:srgbClr val="000000"/>
                                      </a:solidFill>
                                      <a:latin typeface="Cambria Math" panose="02040503050406030204" pitchFamily="18" charset="0"/>
                                    </a:rPr>
                                  </m:ctrlPr>
                                </m:sSupPr>
                                <m:e>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𝐻</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e>
                                  </m:d>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𝛾</m:t>
                              </m:r>
                              <m:sSup>
                                <m:sSupPr>
                                  <m:ctrlPr>
                                    <a:rPr lang="zh-TW" altLang="en-US" sz="2400" i="1">
                                      <a:solidFill>
                                        <a:srgbClr val="000000"/>
                                      </a:solidFill>
                                      <a:latin typeface="Cambria Math" panose="02040503050406030204" pitchFamily="18" charset="0"/>
                                    </a:rPr>
                                  </m:ctrlPr>
                                </m:sSupPr>
                                <m:e>
                                  <m:d>
                                    <m:dPr>
                                      <m:begChr m:val="|"/>
                                      <m:endChr m:val="|"/>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𝑃</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e>
                                  </m:d>
                                </m:e>
                                <m:sup>
                                  <m:r>
                                    <a:rPr lang="zh-TW" altLang="en-US" sz="2400" i="1">
                                      <a:solidFill>
                                        <a:srgbClr val="000000"/>
                                      </a:solidFill>
                                      <a:latin typeface="Cambria Math" panose="02040503050406030204" pitchFamily="18" charset="0"/>
                                    </a:rPr>
                                    <m:t>2</m:t>
                                  </m:r>
                                </m:sup>
                              </m:sSup>
                            </m:den>
                          </m:f>
                        </m:e>
                      </m:d>
                      <m:r>
                        <a:rPr lang="zh-TW" altLang="en-US" sz="2400" i="1">
                          <a:solidFill>
                            <a:srgbClr val="000000"/>
                          </a:solidFill>
                          <a:latin typeface="Cambria Math" panose="02040503050406030204" pitchFamily="18" charset="0"/>
                        </a:rPr>
                        <m:t>𝐺</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p:sp>
            <p:nvSpPr>
              <p:cNvPr id="37893" name="Object 10">
                <a:extLst>
                  <a:ext uri="{FF2B5EF4-FFF2-40B4-BE49-F238E27FC236}">
                    <a16:creationId xmlns:a16="http://schemas.microsoft.com/office/drawing/2014/main" id="{642FC3C3-E398-4849-BF3A-4983EE02B169}"/>
                  </a:ext>
                </a:extLst>
              </p:cNvPr>
              <p:cNvSpPr txBox="1">
                <a:spLocks noRot="1" noChangeAspect="1" noMove="1" noResize="1" noEditPoints="1" noAdjustHandles="1" noChangeArrowheads="1" noChangeShapeType="1" noTextEdit="1"/>
              </p:cNvSpPr>
              <p:nvPr/>
            </p:nvSpPr>
            <p:spPr bwMode="auto">
              <a:xfrm>
                <a:off x="1331640" y="334169"/>
                <a:ext cx="6026893" cy="1085850"/>
              </a:xfrm>
              <a:prstGeom prst="rect">
                <a:avLst/>
              </a:prstGeom>
              <a:blipFill>
                <a:blip r:embed="rId5"/>
                <a:stretch>
                  <a:fillRect/>
                </a:stretch>
              </a:blipFill>
            </p:spPr>
            <p:txBody>
              <a:bodyPr/>
              <a:lstStyle/>
              <a:p>
                <a:r>
                  <a:rPr lang="zh-TW" alt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6" name="投影片編號版面配置區 3">
            <a:extLst>
              <a:ext uri="{FF2B5EF4-FFF2-40B4-BE49-F238E27FC236}">
                <a16:creationId xmlns:a16="http://schemas.microsoft.com/office/drawing/2014/main" id="{A1828697-4143-40F9-B2BD-11017640A76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2423CAC6-58F8-46CF-AA97-46C936AB0FDB}" type="slidenum">
              <a:rPr kumimoji="0" lang="zh-TW" altLang="en-US"/>
              <a:pPr eaLnBrk="1" hangingPunct="1"/>
              <a:t>66</a:t>
            </a:fld>
            <a:endParaRPr kumimoji="0" lang="en-US" altLang="zh-TW"/>
          </a:p>
        </p:txBody>
      </p:sp>
      <p:sp>
        <p:nvSpPr>
          <p:cNvPr id="38927" name="Rectangle 2">
            <a:extLst>
              <a:ext uri="{FF2B5EF4-FFF2-40B4-BE49-F238E27FC236}">
                <a16:creationId xmlns:a16="http://schemas.microsoft.com/office/drawing/2014/main" id="{970FEB01-A31D-418C-A37C-EE447CB85492}"/>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38928" name="Rectangle 3">
                <a:extLst>
                  <a:ext uri="{FF2B5EF4-FFF2-40B4-BE49-F238E27FC236}">
                    <a16:creationId xmlns:a16="http://schemas.microsoft.com/office/drawing/2014/main" id="{4E86B0F7-415F-4A28-B142-7E3F3456E25D}"/>
                  </a:ext>
                </a:extLst>
              </p:cNvPr>
              <p:cNvSpPr>
                <a:spLocks noGrp="1" noChangeArrowheads="1"/>
              </p:cNvSpPr>
              <p:nvPr>
                <p:ph type="body" idx="1"/>
              </p:nvPr>
            </p:nvSpPr>
            <p:spPr>
              <a:xfrm>
                <a:off x="107950" y="142875"/>
                <a:ext cx="8847138" cy="6599238"/>
              </a:xfrm>
              <a:noFill/>
            </p:spPr>
            <p:txBody>
              <a:bodyPr/>
              <a:lstStyle/>
              <a:p>
                <a:pPr eaLnBrk="1" hangingPunct="1"/>
                <a:r>
                  <a:rPr lang="en-US" altLang="zh-TW" dirty="0"/>
                  <a:t>If a </a:t>
                </a:r>
                <a:r>
                  <a:rPr lang="en-US" altLang="zh-TW" dirty="0">
                    <a:latin typeface="Arial" panose="020B0604020202020204" pitchFamily="34" charset="0"/>
                  </a:rPr>
                  <a:t>“</a:t>
                </a:r>
                <a:r>
                  <a:rPr lang="en-US" altLang="zh-TW" dirty="0"/>
                  <a:t>residual</a:t>
                </a:r>
                <a:r>
                  <a:rPr lang="en-US" altLang="zh-TW" dirty="0">
                    <a:latin typeface="Arial" panose="020B0604020202020204" pitchFamily="34" charset="0"/>
                  </a:rPr>
                  <a:t>”</a:t>
                </a:r>
                <a:r>
                  <a:rPr lang="en-US" altLang="zh-TW" dirty="0"/>
                  <a:t> vector </a:t>
                </a:r>
                <a14:m>
                  <m:oMath xmlns:m="http://schemas.openxmlformats.org/officeDocument/2006/math">
                    <m:r>
                      <a:rPr lang="en-US" altLang="zh-TW" b="1" i="0" dirty="0" smtClean="0">
                        <a:latin typeface="Cambria Math" panose="02040503050406030204" pitchFamily="18" charset="0"/>
                      </a:rPr>
                      <m:t>𝐫</m:t>
                    </m:r>
                  </m:oMath>
                </a14:m>
                <a:r>
                  <a:rPr lang="en-US" altLang="zh-TW" dirty="0"/>
                  <a:t> is defined as:</a:t>
                </a:r>
              </a:p>
              <a:p>
                <a:pPr algn="r" eaLnBrk="1" hangingPunct="1">
                  <a:buFont typeface="Wingdings" panose="05000000000000000000" pitchFamily="2" charset="2"/>
                  <a:buNone/>
                </a:pPr>
                <a:r>
                  <a:rPr lang="en-US" altLang="zh-TW" dirty="0"/>
                  <a:t>(</a:t>
                </a:r>
                <a:r>
                  <a:rPr lang="en-US" altLang="zh-TW" sz="2400" dirty="0"/>
                  <a:t>5.9-6</a:t>
                </a:r>
                <a:r>
                  <a:rPr lang="en-US" altLang="zh-TW" dirty="0"/>
                  <a:t>)</a:t>
                </a:r>
              </a:p>
              <a:p>
                <a:pPr algn="r" eaLnBrk="1" hangingPunct="1">
                  <a:buFont typeface="Wingdings" panose="05000000000000000000" pitchFamily="2" charset="2"/>
                  <a:buNone/>
                </a:pPr>
                <a:r>
                  <a:rPr lang="en-US" altLang="zh-TW" dirty="0"/>
                  <a:t>(</a:t>
                </a:r>
                <a:r>
                  <a:rPr lang="en-US" altLang="zh-TW" sz="2400" dirty="0"/>
                  <a:t>5.9-7</a:t>
                </a:r>
                <a:r>
                  <a:rPr lang="en-US" altLang="zh-TW" dirty="0"/>
                  <a:t>)</a:t>
                </a:r>
              </a:p>
              <a:p>
                <a:pPr eaLnBrk="1" hangingPunct="1">
                  <a:buNone/>
                </a:pPr>
                <a:r>
                  <a:rPr lang="zh-TW" altLang="en-US" dirty="0"/>
                  <a:t>	</a:t>
                </a:r>
                <a:r>
                  <a:rPr lang="en-US" altLang="zh-TW" dirty="0"/>
                  <a:t>is a monotonically increasing function of </a:t>
                </a:r>
                <a14:m>
                  <m:oMath xmlns:m="http://schemas.openxmlformats.org/officeDocument/2006/math">
                    <m:r>
                      <a:rPr lang="zh-TW" altLang="en-US" i="1">
                        <a:latin typeface="Cambria Math" panose="02040503050406030204" pitchFamily="18" charset="0"/>
                      </a:rPr>
                      <m:t>𝛾</m:t>
                    </m:r>
                  </m:oMath>
                </a14:m>
                <a:r>
                  <a:rPr lang="en-US" altLang="zh-TW" dirty="0">
                    <a:cs typeface="Times New Roman" panose="02020603050405020304" pitchFamily="18" charset="0"/>
                  </a:rPr>
                  <a:t>.</a:t>
                </a:r>
                <a:endParaRPr lang="zh-TW" altLang="en-US" dirty="0"/>
              </a:p>
              <a:p>
                <a:pPr lvl="1" eaLnBrk="1" hangingPunct="1"/>
                <a:r>
                  <a:rPr lang="en-US" altLang="zh-TW" dirty="0"/>
                  <a:t>We want to adjust gamma so that</a:t>
                </a:r>
              </a:p>
              <a:p>
                <a:pPr lvl="1" algn="r" eaLnBrk="1" hangingPunct="1">
                  <a:buFont typeface="Wingdings" panose="05000000000000000000" pitchFamily="2" charset="2"/>
                  <a:buNone/>
                </a:pPr>
                <a:r>
                  <a:rPr lang="en-US" altLang="zh-TW" dirty="0"/>
                  <a:t>(5.9-8)</a:t>
                </a:r>
              </a:p>
              <a:p>
                <a:pPr lvl="1" eaLnBrk="1" hangingPunct="1">
                  <a:buFont typeface="Wingdings" panose="05000000000000000000" pitchFamily="2" charset="2"/>
                  <a:buNone/>
                </a:pPr>
                <a:r>
                  <a:rPr lang="en-US" altLang="zh-TW" dirty="0"/>
                  <a:t>	where </a:t>
                </a:r>
                <a:r>
                  <a:rPr lang="en-US" altLang="zh-TW" i="1" dirty="0"/>
                  <a:t>a</a:t>
                </a:r>
                <a:r>
                  <a:rPr lang="en-US" altLang="zh-TW" dirty="0"/>
                  <a:t> is an accuracy factor.</a:t>
                </a:r>
              </a:p>
              <a:p>
                <a:pPr eaLnBrk="1" hangingPunct="1"/>
                <a:r>
                  <a:rPr lang="en-US" altLang="zh-TW" dirty="0"/>
                  <a:t>The procedure to determine gamma </a:t>
                </a:r>
                <a14:m>
                  <m:oMath xmlns:m="http://schemas.openxmlformats.org/officeDocument/2006/math">
                    <m:r>
                      <a:rPr lang="zh-TW" altLang="en-US" i="1">
                        <a:latin typeface="Cambria Math" panose="02040503050406030204" pitchFamily="18" charset="0"/>
                      </a:rPr>
                      <m:t>𝛾</m:t>
                    </m:r>
                  </m:oMath>
                </a14:m>
                <a:r>
                  <a:rPr lang="en-US" altLang="zh-TW" dirty="0"/>
                  <a:t>:</a:t>
                </a:r>
              </a:p>
              <a:p>
                <a:pPr lvl="1" eaLnBrk="1" hangingPunct="1">
                  <a:buNone/>
                </a:pPr>
                <a:r>
                  <a:rPr lang="en-US" altLang="zh-TW" dirty="0"/>
                  <a:t>1.	Specify an initial value of </a:t>
                </a:r>
                <a14:m>
                  <m:oMath xmlns:m="http://schemas.openxmlformats.org/officeDocument/2006/math">
                    <m:r>
                      <a:rPr lang="zh-TW" altLang="en-US" i="1">
                        <a:latin typeface="Cambria Math" panose="02040503050406030204" pitchFamily="18" charset="0"/>
                      </a:rPr>
                      <m:t>𝛾</m:t>
                    </m:r>
                  </m:oMath>
                </a14:m>
                <a:r>
                  <a:rPr lang="en-US" altLang="zh-TW" dirty="0">
                    <a:cs typeface="Times New Roman" panose="02020603050405020304" pitchFamily="18" charset="0"/>
                  </a:rPr>
                  <a:t>.</a:t>
                </a:r>
              </a:p>
              <a:p>
                <a:pPr lvl="1" eaLnBrk="1" hangingPunct="1">
                  <a:buFontTx/>
                  <a:buNone/>
                </a:pPr>
                <a:r>
                  <a:rPr lang="en-US" altLang="zh-TW" dirty="0">
                    <a:cs typeface="Times New Roman" panose="02020603050405020304" pitchFamily="18" charset="0"/>
                  </a:rPr>
                  <a:t>2.	Compute ||</a:t>
                </a:r>
                <a:r>
                  <a:rPr lang="en-US" altLang="zh-TW" b="1" dirty="0">
                    <a:cs typeface="Times New Roman" panose="02020603050405020304" pitchFamily="18" charset="0"/>
                  </a:rPr>
                  <a:t>r</a:t>
                </a:r>
                <a:r>
                  <a:rPr lang="en-US" altLang="zh-TW" dirty="0">
                    <a:cs typeface="Times New Roman" panose="02020603050405020304" pitchFamily="18" charset="0"/>
                  </a:rPr>
                  <a:t>||</a:t>
                </a:r>
                <a:r>
                  <a:rPr lang="en-US" altLang="zh-TW" baseline="30000" dirty="0">
                    <a:cs typeface="Times New Roman" panose="02020603050405020304" pitchFamily="18" charset="0"/>
                  </a:rPr>
                  <a:t>2</a:t>
                </a:r>
                <a:r>
                  <a:rPr lang="en-US" altLang="zh-TW" dirty="0">
                    <a:cs typeface="Times New Roman" panose="02020603050405020304" pitchFamily="18" charset="0"/>
                  </a:rPr>
                  <a:t>.</a:t>
                </a:r>
              </a:p>
              <a:p>
                <a:pPr lvl="1" eaLnBrk="1" hangingPunct="1">
                  <a:buFontTx/>
                  <a:buNone/>
                </a:pPr>
                <a:r>
                  <a:rPr lang="en-US" altLang="zh-TW" dirty="0">
                    <a:cs typeface="Times New Roman" panose="02020603050405020304" pitchFamily="18" charset="0"/>
                  </a:rPr>
                  <a:t>3.	Stop if Eq. (5.9-8) is satisfied; otherwise return to Step 2 after increasing </a:t>
                </a:r>
                <a14:m>
                  <m:oMath xmlns:m="http://schemas.openxmlformats.org/officeDocument/2006/math">
                    <m:r>
                      <a:rPr lang="zh-TW" altLang="en-US" i="1">
                        <a:latin typeface="Cambria Math" panose="02040503050406030204" pitchFamily="18" charset="0"/>
                      </a:rPr>
                      <m:t>𝛾</m:t>
                    </m:r>
                  </m:oMath>
                </a14:m>
                <a:r>
                  <a:rPr lang="en-US" altLang="zh-TW" dirty="0">
                    <a:cs typeface="Times New Roman" panose="02020603050405020304" pitchFamily="18" charset="0"/>
                  </a:rPr>
                  <a:t> if                            or decreasing </a:t>
                </a:r>
                <a14:m>
                  <m:oMath xmlns:m="http://schemas.openxmlformats.org/officeDocument/2006/math">
                    <m:r>
                      <a:rPr lang="zh-TW" altLang="en-US" i="1">
                        <a:latin typeface="Cambria Math" panose="02040503050406030204" pitchFamily="18" charset="0"/>
                      </a:rPr>
                      <m:t>𝛾</m:t>
                    </m:r>
                  </m:oMath>
                </a14:m>
                <a:r>
                  <a:rPr lang="en-US" altLang="zh-TW" dirty="0">
                    <a:cs typeface="Times New Roman" panose="02020603050405020304" pitchFamily="18" charset="0"/>
                  </a:rPr>
                  <a:t> if                          . Use the new value of </a:t>
                </a:r>
                <a14:m>
                  <m:oMath xmlns:m="http://schemas.openxmlformats.org/officeDocument/2006/math">
                    <m:r>
                      <a:rPr lang="zh-TW" altLang="en-US" i="1">
                        <a:latin typeface="Cambria Math" panose="02040503050406030204" pitchFamily="18" charset="0"/>
                      </a:rPr>
                      <m:t>𝛾</m:t>
                    </m:r>
                  </m:oMath>
                </a14:m>
                <a:r>
                  <a:rPr lang="en-US" altLang="zh-TW" i="1" dirty="0">
                    <a:cs typeface="Times New Roman" panose="02020603050405020304" pitchFamily="18" charset="0"/>
                  </a:rPr>
                  <a:t> </a:t>
                </a:r>
                <a:r>
                  <a:rPr lang="en-US" altLang="zh-TW" dirty="0">
                    <a:cs typeface="Times New Roman" panose="02020603050405020304" pitchFamily="18" charset="0"/>
                  </a:rPr>
                  <a:t>in Eq. (5.9-4) to recompute the optimum estimate  </a:t>
                </a:r>
                <a:endParaRPr lang="zh-TW" altLang="en-US" i="1" dirty="0"/>
              </a:p>
            </p:txBody>
          </p:sp>
        </mc:Choice>
        <mc:Fallback>
          <p:sp>
            <p:nvSpPr>
              <p:cNvPr id="38928" name="Rectangle 3">
                <a:extLst>
                  <a:ext uri="{FF2B5EF4-FFF2-40B4-BE49-F238E27FC236}">
                    <a16:creationId xmlns:a16="http://schemas.microsoft.com/office/drawing/2014/main" id="{4E86B0F7-415F-4A28-B142-7E3F3456E25D}"/>
                  </a:ext>
                </a:extLst>
              </p:cNvPr>
              <p:cNvSpPr>
                <a:spLocks noGrp="1" noRot="1" noChangeAspect="1" noMove="1" noResize="1" noEditPoints="1" noAdjustHandles="1" noChangeArrowheads="1" noChangeShapeType="1" noTextEdit="1"/>
              </p:cNvSpPr>
              <p:nvPr>
                <p:ph type="body" idx="1"/>
              </p:nvPr>
            </p:nvSpPr>
            <p:spPr>
              <a:xfrm>
                <a:off x="107950" y="142875"/>
                <a:ext cx="8847138" cy="6599238"/>
              </a:xfrm>
              <a:blipFill>
                <a:blip r:embed="rId3"/>
                <a:stretch>
                  <a:fillRect l="-1378" t="-1754" r="-241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8914" name="Object 4">
                <a:extLst>
                  <a:ext uri="{FF2B5EF4-FFF2-40B4-BE49-F238E27FC236}">
                    <a16:creationId xmlns:a16="http://schemas.microsoft.com/office/drawing/2014/main" id="{6ABDD1A2-8020-4B84-834C-710CACC333E6}"/>
                  </a:ext>
                </a:extLst>
              </p:cNvPr>
              <p:cNvSpPr txBox="1"/>
              <p:nvPr/>
            </p:nvSpPr>
            <p:spPr bwMode="auto">
              <a:xfrm>
                <a:off x="1590236" y="552451"/>
                <a:ext cx="2045660" cy="552450"/>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800" b="1" i="0" smtClean="0">
                          <a:solidFill>
                            <a:srgbClr val="000000"/>
                          </a:solidFill>
                          <a:latin typeface="Cambria Math" panose="02040503050406030204" pitchFamily="18" charset="0"/>
                        </a:rPr>
                        <m:t>𝐫</m:t>
                      </m:r>
                      <m:r>
                        <a:rPr lang="zh-TW" altLang="en-US" sz="2800" i="1">
                          <a:solidFill>
                            <a:srgbClr val="000000"/>
                          </a:solidFill>
                          <a:latin typeface="Cambria Math" panose="02040503050406030204" pitchFamily="18" charset="0"/>
                        </a:rPr>
                        <m:t>=</m:t>
                      </m:r>
                      <m:r>
                        <a:rPr lang="zh-TW" altLang="en-US" sz="2800" b="1" i="0" smtClean="0">
                          <a:solidFill>
                            <a:srgbClr val="000000"/>
                          </a:solidFill>
                          <a:latin typeface="Cambria Math" panose="02040503050406030204" pitchFamily="18" charset="0"/>
                        </a:rPr>
                        <m:t>𝐠</m:t>
                      </m:r>
                      <m:r>
                        <a:rPr lang="zh-TW" altLang="en-US" sz="2800" i="1">
                          <a:solidFill>
                            <a:srgbClr val="000000"/>
                          </a:solidFill>
                          <a:latin typeface="Cambria Math" panose="02040503050406030204" pitchFamily="18" charset="0"/>
                        </a:rPr>
                        <m:t>−</m:t>
                      </m:r>
                      <m:r>
                        <a:rPr lang="zh-TW" altLang="en-US" sz="2800" b="1" i="0">
                          <a:solidFill>
                            <a:srgbClr val="000000"/>
                          </a:solidFill>
                          <a:latin typeface="Cambria Math" panose="02040503050406030204" pitchFamily="18" charset="0"/>
                        </a:rPr>
                        <m:t>𝐇</m:t>
                      </m:r>
                      <m:acc>
                        <m:accPr>
                          <m:chr m:val="̂"/>
                          <m:ctrlPr>
                            <a:rPr lang="zh-TW" altLang="en-US" sz="2800" b="1">
                              <a:solidFill>
                                <a:srgbClr val="000000"/>
                              </a:solidFill>
                              <a:latin typeface="Cambria Math" panose="02040503050406030204" pitchFamily="18" charset="0"/>
                            </a:rPr>
                          </m:ctrlPr>
                        </m:accPr>
                        <m:e>
                          <m:r>
                            <a:rPr lang="zh-TW" altLang="en-US" sz="2800" b="1" i="0">
                              <a:solidFill>
                                <a:srgbClr val="000000"/>
                              </a:solidFill>
                              <a:latin typeface="Cambria Math" panose="02040503050406030204" pitchFamily="18" charset="0"/>
                            </a:rPr>
                            <m:t>𝐟</m:t>
                          </m:r>
                        </m:e>
                      </m:acc>
                      <m:r>
                        <a:rPr lang="zh-TW" altLang="en-US" sz="2800" i="0">
                          <a:solidFill>
                            <a:srgbClr val="000000"/>
                          </a:solidFill>
                          <a:latin typeface="Cambria Math" panose="02040503050406030204" pitchFamily="18" charset="0"/>
                        </a:rPr>
                        <m:t>,</m:t>
                      </m:r>
                    </m:oMath>
                  </m:oMathPara>
                </a14:m>
                <a:endParaRPr lang="zh-TW" altLang="en-US" sz="2800" dirty="0"/>
              </a:p>
            </p:txBody>
          </p:sp>
        </mc:Choice>
        <mc:Fallback>
          <p:sp>
            <p:nvSpPr>
              <p:cNvPr id="38914" name="Object 4">
                <a:extLst>
                  <a:ext uri="{FF2B5EF4-FFF2-40B4-BE49-F238E27FC236}">
                    <a16:creationId xmlns:a16="http://schemas.microsoft.com/office/drawing/2014/main" id="{6ABDD1A2-8020-4B84-834C-710CACC333E6}"/>
                  </a:ext>
                </a:extLst>
              </p:cNvPr>
              <p:cNvSpPr txBox="1">
                <a:spLocks noRot="1" noChangeAspect="1" noMove="1" noResize="1" noEditPoints="1" noAdjustHandles="1" noChangeArrowheads="1" noChangeShapeType="1" noTextEdit="1"/>
              </p:cNvSpPr>
              <p:nvPr/>
            </p:nvSpPr>
            <p:spPr bwMode="auto">
              <a:xfrm>
                <a:off x="1590236" y="552451"/>
                <a:ext cx="2045660" cy="552450"/>
              </a:xfrm>
              <a:prstGeom prst="rect">
                <a:avLst/>
              </a:prstGeom>
              <a:blipFill>
                <a:blip r:embed="rId4"/>
                <a:stretch>
                  <a:fillRect/>
                </a:stretch>
              </a:blipFill>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8915" name="Object 5">
                <a:extLst>
                  <a:ext uri="{FF2B5EF4-FFF2-40B4-BE49-F238E27FC236}">
                    <a16:creationId xmlns:a16="http://schemas.microsoft.com/office/drawing/2014/main" id="{5728B0DC-F2FB-42B2-B4BE-465AD550F455}"/>
                  </a:ext>
                </a:extLst>
              </p:cNvPr>
              <p:cNvSpPr txBox="1"/>
              <p:nvPr/>
            </p:nvSpPr>
            <p:spPr bwMode="auto">
              <a:xfrm>
                <a:off x="1569772" y="1085851"/>
                <a:ext cx="3362268" cy="525462"/>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𝛾</m:t>
                      </m:r>
                      <m:r>
                        <a:rPr lang="zh-TW" altLang="en-US" sz="2800" i="1">
                          <a:solidFill>
                            <a:srgbClr val="000000"/>
                          </a:solidFill>
                          <a:latin typeface="Cambria Math" panose="02040503050406030204" pitchFamily="18" charset="0"/>
                        </a:rPr>
                        <m:t>)=</m:t>
                      </m:r>
                      <m:sSup>
                        <m:sSupPr>
                          <m:ctrlPr>
                            <a:rPr lang="zh-TW" altLang="en-US" sz="2800" i="1">
                              <a:solidFill>
                                <a:srgbClr val="000000"/>
                              </a:solidFill>
                              <a:latin typeface="Cambria Math" panose="02040503050406030204" pitchFamily="18" charset="0"/>
                            </a:rPr>
                          </m:ctrlPr>
                        </m:sSupPr>
                        <m:e>
                          <m:r>
                            <a:rPr lang="zh-TW" altLang="en-US" sz="2800" b="1" i="0">
                              <a:solidFill>
                                <a:srgbClr val="000000"/>
                              </a:solidFill>
                              <a:latin typeface="Cambria Math" panose="02040503050406030204" pitchFamily="18" charset="0"/>
                            </a:rPr>
                            <m:t>𝐫</m:t>
                          </m:r>
                        </m:e>
                        <m:sup>
                          <m:r>
                            <a:rPr lang="zh-TW" altLang="en-US" sz="2800" i="1">
                              <a:solidFill>
                                <a:srgbClr val="000000"/>
                              </a:solidFill>
                              <a:latin typeface="Cambria Math" panose="02040503050406030204" pitchFamily="18" charset="0"/>
                            </a:rPr>
                            <m:t>𝑇</m:t>
                          </m:r>
                        </m:sup>
                      </m:sSup>
                      <m:r>
                        <a:rPr lang="zh-TW" altLang="en-US" sz="2800" b="1" i="0">
                          <a:solidFill>
                            <a:srgbClr val="000000"/>
                          </a:solidFill>
                          <a:latin typeface="Cambria Math" panose="02040503050406030204" pitchFamily="18" charset="0"/>
                        </a:rPr>
                        <m:t>𝐫</m:t>
                      </m:r>
                      <m:r>
                        <a:rPr lang="zh-TW" altLang="en-US" sz="2800" i="1">
                          <a:solidFill>
                            <a:srgbClr val="000000"/>
                          </a:solidFill>
                          <a:latin typeface="Cambria Math" panose="02040503050406030204" pitchFamily="18" charset="0"/>
                        </a:rPr>
                        <m:t>=|</m:t>
                      </m:r>
                      <m:d>
                        <m:dPr>
                          <m:begChr m:val="|"/>
                          <m:endChr m:val="|"/>
                          <m:ctrlPr>
                            <a:rPr lang="zh-TW" altLang="en-US" sz="2800" i="1">
                              <a:solidFill>
                                <a:srgbClr val="000000"/>
                              </a:solidFill>
                              <a:latin typeface="Cambria Math" panose="02040503050406030204" pitchFamily="18" charset="0"/>
                            </a:rPr>
                          </m:ctrlPr>
                        </m:dPr>
                        <m:e>
                          <m:r>
                            <a:rPr lang="zh-TW" altLang="en-US" sz="2800" b="1" i="0">
                              <a:solidFill>
                                <a:srgbClr val="000000"/>
                              </a:solidFill>
                              <a:latin typeface="Cambria Math" panose="02040503050406030204" pitchFamily="18" charset="0"/>
                            </a:rPr>
                            <m:t>𝐫</m:t>
                          </m:r>
                        </m:e>
                      </m:d>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m:t>
                          </m:r>
                        </m:e>
                        <m:sup>
                          <m:r>
                            <a:rPr lang="zh-TW" altLang="en-US" sz="2800" i="1">
                              <a:solidFill>
                                <a:srgbClr val="000000"/>
                              </a:solidFill>
                              <a:latin typeface="Cambria Math" panose="02040503050406030204" pitchFamily="18" charset="0"/>
                            </a:rPr>
                            <m:t>2</m:t>
                          </m:r>
                        </m:sup>
                      </m:sSup>
                      <m:r>
                        <a:rPr lang="en-US" altLang="zh-TW" sz="2800" b="0" i="1" smtClean="0">
                          <a:solidFill>
                            <a:srgbClr val="000000"/>
                          </a:solidFill>
                          <a:latin typeface="Cambria Math" panose="02040503050406030204" pitchFamily="18" charset="0"/>
                        </a:rPr>
                        <m:t>,</m:t>
                      </m:r>
                    </m:oMath>
                  </m:oMathPara>
                </a14:m>
                <a:endParaRPr lang="zh-TW" altLang="en-US" sz="2800" dirty="0"/>
              </a:p>
            </p:txBody>
          </p:sp>
        </mc:Choice>
        <mc:Fallback>
          <p:sp>
            <p:nvSpPr>
              <p:cNvPr id="38915" name="Object 5">
                <a:extLst>
                  <a:ext uri="{FF2B5EF4-FFF2-40B4-BE49-F238E27FC236}">
                    <a16:creationId xmlns:a16="http://schemas.microsoft.com/office/drawing/2014/main" id="{5728B0DC-F2FB-42B2-B4BE-465AD550F455}"/>
                  </a:ext>
                </a:extLst>
              </p:cNvPr>
              <p:cNvSpPr txBox="1">
                <a:spLocks noRot="1" noChangeAspect="1" noMove="1" noResize="1" noEditPoints="1" noAdjustHandles="1" noChangeArrowheads="1" noChangeShapeType="1" noTextEdit="1"/>
              </p:cNvSpPr>
              <p:nvPr/>
            </p:nvSpPr>
            <p:spPr bwMode="auto">
              <a:xfrm>
                <a:off x="1569772" y="1085851"/>
                <a:ext cx="3362268" cy="52546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8916" name="Object 6">
                <a:extLst>
                  <a:ext uri="{FF2B5EF4-FFF2-40B4-BE49-F238E27FC236}">
                    <a16:creationId xmlns:a16="http://schemas.microsoft.com/office/drawing/2014/main" id="{E04C1527-39E3-4962-9C6F-2D1657495694}"/>
                  </a:ext>
                </a:extLst>
              </p:cNvPr>
              <p:cNvSpPr txBox="1"/>
              <p:nvPr/>
            </p:nvSpPr>
            <p:spPr bwMode="auto">
              <a:xfrm>
                <a:off x="1475656" y="2528094"/>
                <a:ext cx="2959224" cy="503237"/>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800" i="1">
                          <a:solidFill>
                            <a:srgbClr val="000000"/>
                          </a:solidFill>
                          <a:latin typeface="Cambria Math" panose="02040503050406030204" pitchFamily="18" charset="0"/>
                        </a:rPr>
                        <m:t>||</m:t>
                      </m:r>
                      <m:r>
                        <a:rPr lang="zh-TW" altLang="en-US" sz="2800" b="1" i="0">
                          <a:solidFill>
                            <a:srgbClr val="000000"/>
                          </a:solidFill>
                          <a:latin typeface="Cambria Math" panose="02040503050406030204" pitchFamily="18" charset="0"/>
                        </a:rPr>
                        <m:t>𝐫</m:t>
                      </m:r>
                      <m:r>
                        <a:rPr lang="zh-TW" altLang="en-US" sz="2800" i="1">
                          <a:solidFill>
                            <a:srgbClr val="000000"/>
                          </a:solidFill>
                          <a:latin typeface="Cambria Math" panose="02040503050406030204" pitchFamily="18" charset="0"/>
                        </a:rPr>
                        <m:t>|</m:t>
                      </m:r>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m:t>
                          </m:r>
                        </m:e>
                        <m:sup>
                          <m:r>
                            <a:rPr lang="zh-TW" altLang="en-US" sz="2800" i="1">
                              <a:solidFill>
                                <a:srgbClr val="000000"/>
                              </a:solidFill>
                              <a:latin typeface="Cambria Math" panose="02040503050406030204" pitchFamily="18" charset="0"/>
                            </a:rPr>
                            <m:t>2</m:t>
                          </m:r>
                        </m:sup>
                      </m:sSup>
                      <m:r>
                        <a:rPr lang="zh-TW" altLang="en-US" sz="2800" i="1">
                          <a:solidFill>
                            <a:srgbClr val="000000"/>
                          </a:solidFill>
                          <a:latin typeface="Cambria Math" panose="02040503050406030204" pitchFamily="18" charset="0"/>
                        </a:rPr>
                        <m:t>=||</m:t>
                      </m:r>
                      <m:r>
                        <a:rPr lang="zh-TW" altLang="en-US" sz="2800" b="1" i="0">
                          <a:solidFill>
                            <a:srgbClr val="000000"/>
                          </a:solidFill>
                          <a:latin typeface="Cambria Math" panose="02040503050406030204" pitchFamily="18" charset="0"/>
                        </a:rPr>
                        <m:t>𝛈</m:t>
                      </m:r>
                      <m:r>
                        <a:rPr lang="zh-TW" altLang="en-US" sz="2800" i="1">
                          <a:solidFill>
                            <a:srgbClr val="000000"/>
                          </a:solidFill>
                          <a:latin typeface="Cambria Math" panose="02040503050406030204" pitchFamily="18" charset="0"/>
                        </a:rPr>
                        <m:t>|</m:t>
                      </m:r>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m:t>
                          </m:r>
                        </m:e>
                        <m:sup>
                          <m:r>
                            <a:rPr lang="zh-TW" altLang="en-US" sz="2800" i="1">
                              <a:solidFill>
                                <a:srgbClr val="000000"/>
                              </a:solidFill>
                              <a:latin typeface="Cambria Math" panose="02040503050406030204" pitchFamily="18" charset="0"/>
                            </a:rPr>
                            <m:t>2</m:t>
                          </m:r>
                        </m:sup>
                      </m:sSup>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𝑎</m:t>
                      </m:r>
                    </m:oMath>
                  </m:oMathPara>
                </a14:m>
                <a:endParaRPr lang="zh-TW" altLang="en-US" sz="2800" dirty="0"/>
              </a:p>
            </p:txBody>
          </p:sp>
        </mc:Choice>
        <mc:Fallback>
          <p:sp>
            <p:nvSpPr>
              <p:cNvPr id="38916" name="Object 6">
                <a:extLst>
                  <a:ext uri="{FF2B5EF4-FFF2-40B4-BE49-F238E27FC236}">
                    <a16:creationId xmlns:a16="http://schemas.microsoft.com/office/drawing/2014/main" id="{E04C1527-39E3-4962-9C6F-2D1657495694}"/>
                  </a:ext>
                </a:extLst>
              </p:cNvPr>
              <p:cNvSpPr txBox="1">
                <a:spLocks noRot="1" noChangeAspect="1" noMove="1" noResize="1" noEditPoints="1" noAdjustHandles="1" noChangeArrowheads="1" noChangeShapeType="1" noTextEdit="1"/>
              </p:cNvSpPr>
              <p:nvPr/>
            </p:nvSpPr>
            <p:spPr bwMode="auto">
              <a:xfrm>
                <a:off x="1475656" y="2528094"/>
                <a:ext cx="2959224" cy="503237"/>
              </a:xfrm>
              <a:prstGeom prst="rect">
                <a:avLst/>
              </a:prstGeom>
              <a:blipFill>
                <a:blip r:embed="rId6"/>
                <a:stretch>
                  <a:fillRect/>
                </a:stretch>
              </a:blipFill>
              <a:extLst/>
            </p:spPr>
            <p:txBody>
              <a:bodyPr/>
              <a:lstStyle/>
              <a:p>
                <a:r>
                  <a:rPr lang="zh-TW" altLang="en-US">
                    <a:noFill/>
                  </a:rPr>
                  <a:t> </a:t>
                </a:r>
              </a:p>
            </p:txBody>
          </p:sp>
        </mc:Fallback>
      </mc:AlternateContent>
      <p:graphicFrame>
        <p:nvGraphicFramePr>
          <p:cNvPr id="38922" name="Object 14">
            <a:extLst>
              <a:ext uri="{FF2B5EF4-FFF2-40B4-BE49-F238E27FC236}">
                <a16:creationId xmlns:a16="http://schemas.microsoft.com/office/drawing/2014/main" id="{7BC40817-551F-4291-95E4-14DE1C1E74F4}"/>
              </a:ext>
            </a:extLst>
          </p:cNvPr>
          <p:cNvGraphicFramePr>
            <a:graphicFrameLocks noChangeAspect="1"/>
          </p:cNvGraphicFramePr>
          <p:nvPr/>
        </p:nvGraphicFramePr>
        <p:xfrm>
          <a:off x="2652713" y="5203825"/>
          <a:ext cx="1990725" cy="503238"/>
        </p:xfrm>
        <a:graphic>
          <a:graphicData uri="http://schemas.openxmlformats.org/presentationml/2006/ole">
            <mc:AlternateContent xmlns:mc="http://schemas.openxmlformats.org/markup-compatibility/2006">
              <mc:Choice xmlns:v="urn:schemas-microsoft-com:vml" Requires="v">
                <p:oleObj spid="_x0000_s39725" name="方程式" r:id="rId7" imgW="952200" imgH="228600" progId="Equation.3">
                  <p:embed/>
                </p:oleObj>
              </mc:Choice>
              <mc:Fallback>
                <p:oleObj name="方程式" r:id="rId7" imgW="952200" imgH="2286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2713" y="5203825"/>
                        <a:ext cx="199072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3" name="Object 15">
            <a:extLst>
              <a:ext uri="{FF2B5EF4-FFF2-40B4-BE49-F238E27FC236}">
                <a16:creationId xmlns:a16="http://schemas.microsoft.com/office/drawing/2014/main" id="{B596AA9F-A07E-415E-8B28-390FA5DADB00}"/>
              </a:ext>
            </a:extLst>
          </p:cNvPr>
          <p:cNvGraphicFramePr>
            <a:graphicFrameLocks noChangeAspect="1"/>
          </p:cNvGraphicFramePr>
          <p:nvPr/>
        </p:nvGraphicFramePr>
        <p:xfrm>
          <a:off x="6931025" y="5203825"/>
          <a:ext cx="1957388" cy="503238"/>
        </p:xfrm>
        <a:graphic>
          <a:graphicData uri="http://schemas.openxmlformats.org/presentationml/2006/ole">
            <mc:AlternateContent xmlns:mc="http://schemas.openxmlformats.org/markup-compatibility/2006">
              <mc:Choice xmlns:v="urn:schemas-microsoft-com:vml" Requires="v">
                <p:oleObj spid="_x0000_s39726" name="方程式" r:id="rId9" imgW="952200" imgH="228600" progId="Equation.3">
                  <p:embed/>
                </p:oleObj>
              </mc:Choice>
              <mc:Fallback>
                <p:oleObj name="方程式" r:id="rId9" imgW="952200" imgH="2286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1025" y="5203825"/>
                        <a:ext cx="195738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5" name="Object 17">
            <a:extLst>
              <a:ext uri="{FF2B5EF4-FFF2-40B4-BE49-F238E27FC236}">
                <a16:creationId xmlns:a16="http://schemas.microsoft.com/office/drawing/2014/main" id="{E69926BD-A5FF-47DF-966C-3A71E10C5355}"/>
              </a:ext>
            </a:extLst>
          </p:cNvPr>
          <p:cNvGraphicFramePr>
            <a:graphicFrameLocks noChangeAspect="1"/>
          </p:cNvGraphicFramePr>
          <p:nvPr/>
        </p:nvGraphicFramePr>
        <p:xfrm>
          <a:off x="1751013" y="5956300"/>
          <a:ext cx="949325" cy="461963"/>
        </p:xfrm>
        <a:graphic>
          <a:graphicData uri="http://schemas.openxmlformats.org/presentationml/2006/ole">
            <mc:AlternateContent xmlns:mc="http://schemas.openxmlformats.org/markup-compatibility/2006">
              <mc:Choice xmlns:v="urn:schemas-microsoft-com:vml" Requires="v">
                <p:oleObj spid="_x0000_s39727" name="方程式" r:id="rId11" imgW="495000" imgH="241200" progId="Equation.3">
                  <p:embed/>
                </p:oleObj>
              </mc:Choice>
              <mc:Fallback>
                <p:oleObj name="方程式" r:id="rId11" imgW="495000" imgH="24120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1013" y="5956300"/>
                        <a:ext cx="9493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3" name="投影片編號版面配置區 3">
            <a:extLst>
              <a:ext uri="{FF2B5EF4-FFF2-40B4-BE49-F238E27FC236}">
                <a16:creationId xmlns:a16="http://schemas.microsoft.com/office/drawing/2014/main" id="{27AAF2E7-58EA-49BF-BAB4-D1B3E3B18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9FDC8229-F6A4-4196-9E1B-4FD749ECDE68}" type="slidenum">
              <a:rPr kumimoji="0" lang="zh-TW" altLang="en-US"/>
              <a:pPr eaLnBrk="1" hangingPunct="1"/>
              <a:t>67</a:t>
            </a:fld>
            <a:endParaRPr kumimoji="0" lang="en-US" altLang="zh-TW"/>
          </a:p>
        </p:txBody>
      </p:sp>
      <p:sp>
        <p:nvSpPr>
          <p:cNvPr id="39944" name="Rectangle 2">
            <a:extLst>
              <a:ext uri="{FF2B5EF4-FFF2-40B4-BE49-F238E27FC236}">
                <a16:creationId xmlns:a16="http://schemas.microsoft.com/office/drawing/2014/main" id="{D576F6BC-4555-4F40-97DB-F0411620A14D}"/>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39945" name="Rectangle 3">
                <a:extLst>
                  <a:ext uri="{FF2B5EF4-FFF2-40B4-BE49-F238E27FC236}">
                    <a16:creationId xmlns:a16="http://schemas.microsoft.com/office/drawing/2014/main" id="{2DA057D8-6886-47A4-835B-32F6CD8AE9B5}"/>
                  </a:ext>
                </a:extLst>
              </p:cNvPr>
              <p:cNvSpPr>
                <a:spLocks noGrp="1" noChangeArrowheads="1"/>
              </p:cNvSpPr>
              <p:nvPr>
                <p:ph type="body" idx="1"/>
              </p:nvPr>
            </p:nvSpPr>
            <p:spPr/>
            <p:txBody>
              <a:bodyPr/>
              <a:lstStyle/>
              <a:p>
                <a:pPr eaLnBrk="1" hangingPunct="1"/>
                <a:r>
                  <a:rPr lang="en-US" altLang="zh-TW" dirty="0"/>
                  <a:t>From Eq. (5.9-6), we have:</a:t>
                </a:r>
              </a:p>
              <a:p>
                <a:pPr algn="r" eaLnBrk="1" hangingPunct="1">
                  <a:buFont typeface="Wingdings" panose="05000000000000000000" pitchFamily="2" charset="2"/>
                  <a:buNone/>
                </a:pPr>
                <a:r>
                  <a:rPr lang="en-US" altLang="zh-TW" dirty="0"/>
                  <a:t>(</a:t>
                </a:r>
                <a:r>
                  <a:rPr lang="en-US" altLang="zh-TW" sz="2400" dirty="0"/>
                  <a:t>5.9-9</a:t>
                </a:r>
                <a:r>
                  <a:rPr lang="en-US" altLang="zh-TW" dirty="0"/>
                  <a:t>)</a:t>
                </a:r>
              </a:p>
              <a:p>
                <a:pPr algn="r" eaLnBrk="1" hangingPunct="1">
                  <a:lnSpc>
                    <a:spcPct val="160000"/>
                  </a:lnSpc>
                  <a:buFont typeface="Wingdings" panose="05000000000000000000" pitchFamily="2" charset="2"/>
                  <a:buNone/>
                </a:pPr>
                <a:r>
                  <a:rPr lang="en-US" altLang="zh-TW" dirty="0"/>
                  <a:t>(</a:t>
                </a:r>
                <a:r>
                  <a:rPr lang="en-US" altLang="zh-TW" sz="2400" dirty="0"/>
                  <a:t>5.9-10</a:t>
                </a:r>
                <a:r>
                  <a:rPr lang="en-US" altLang="zh-TW" dirty="0"/>
                  <a:t>)</a:t>
                </a:r>
                <a:endParaRPr lang="en-US" altLang="zh-TW" b="1" dirty="0"/>
              </a:p>
              <a:p>
                <a:pPr eaLnBrk="1" hangingPunct="1">
                  <a:spcBef>
                    <a:spcPct val="40000"/>
                  </a:spcBef>
                  <a:buFont typeface="Wingdings" panose="05000000000000000000" pitchFamily="2" charset="2"/>
                  <a:buNone/>
                </a:pPr>
                <a:r>
                  <a:rPr lang="en-US" altLang="zh-TW" dirty="0"/>
                  <a:t>	where </a:t>
                </a:r>
                <a14:m>
                  <m:oMath xmlns:m="http://schemas.openxmlformats.org/officeDocument/2006/math">
                    <m:r>
                      <a:rPr lang="en-US" altLang="zh-TW" i="1" dirty="0" smtClean="0">
                        <a:latin typeface="Cambria Math" panose="02040503050406030204" pitchFamily="18" charset="0"/>
                      </a:rPr>
                      <m:t>𝑟</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 </m:t>
                    </m:r>
                  </m:oMath>
                </a14:m>
                <a:r>
                  <a:rPr lang="en-US" altLang="zh-TW" dirty="0"/>
                  <a:t>and </a:t>
                </a:r>
                <a14:m>
                  <m:oMath xmlns:m="http://schemas.openxmlformats.org/officeDocument/2006/math">
                    <m:r>
                      <a:rPr lang="en-US" altLang="zh-TW" i="1" dirty="0" smtClean="0">
                        <a:latin typeface="Cambria Math" panose="02040503050406030204" pitchFamily="18" charset="0"/>
                      </a:rPr>
                      <m:t>𝑅</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𝑢</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𝑣</m:t>
                    </m:r>
                    <m:r>
                      <a:rPr lang="en-US" altLang="zh-TW" i="1" dirty="0" smtClean="0">
                        <a:latin typeface="Cambria Math" panose="02040503050406030204" pitchFamily="18" charset="0"/>
                      </a:rPr>
                      <m:t>) </m:t>
                    </m:r>
                  </m:oMath>
                </a14:m>
                <a:r>
                  <a:rPr lang="en-US" altLang="zh-TW" dirty="0"/>
                  <a:t>are a Fourier transform pair.</a:t>
                </a:r>
              </a:p>
              <a:p>
                <a:pPr eaLnBrk="1" hangingPunct="1"/>
                <a:r>
                  <a:rPr lang="en-US" altLang="zh-TW" dirty="0"/>
                  <a:t>Consider the variance of the noise over the entire image:</a:t>
                </a:r>
              </a:p>
              <a:p>
                <a:pPr algn="r" eaLnBrk="1" hangingPunct="1">
                  <a:lnSpc>
                    <a:spcPct val="110000"/>
                  </a:lnSpc>
                  <a:buFont typeface="Wingdings" panose="05000000000000000000" pitchFamily="2" charset="2"/>
                  <a:buNone/>
                </a:pPr>
                <a:r>
                  <a:rPr lang="en-US" altLang="zh-TW" dirty="0"/>
                  <a:t>(</a:t>
                </a:r>
                <a:r>
                  <a:rPr lang="en-US" altLang="zh-TW" sz="2400" dirty="0"/>
                  <a:t>5.9-11</a:t>
                </a:r>
                <a:r>
                  <a:rPr lang="en-US" altLang="zh-TW" dirty="0"/>
                  <a:t>)</a:t>
                </a:r>
                <a:endParaRPr lang="en-US" altLang="zh-TW" i="1" dirty="0"/>
              </a:p>
              <a:p>
                <a:pPr algn="r" eaLnBrk="1" hangingPunct="1">
                  <a:lnSpc>
                    <a:spcPct val="210000"/>
                  </a:lnSpc>
                  <a:buFont typeface="Wingdings" panose="05000000000000000000" pitchFamily="2" charset="2"/>
                  <a:buNone/>
                </a:pPr>
                <a:r>
                  <a:rPr lang="en-US" altLang="zh-TW" dirty="0"/>
                  <a:t>(</a:t>
                </a:r>
                <a:r>
                  <a:rPr lang="en-US" altLang="zh-TW" sz="2400" dirty="0"/>
                  <a:t>5.9-12</a:t>
                </a:r>
                <a:r>
                  <a:rPr lang="en-US" altLang="zh-TW" dirty="0"/>
                  <a:t>)</a:t>
                </a:r>
              </a:p>
              <a:p>
                <a:pPr lvl="1" eaLnBrk="1" hangingPunct="1">
                  <a:spcBef>
                    <a:spcPct val="40000"/>
                  </a:spcBef>
                </a:pPr>
                <a:r>
                  <a:rPr lang="en-US" altLang="zh-TW" dirty="0"/>
                  <a:t>The useful result:</a:t>
                </a:r>
              </a:p>
              <a:p>
                <a:pPr lvl="1" algn="r" eaLnBrk="1" hangingPunct="1">
                  <a:buFont typeface="Wingdings" panose="05000000000000000000" pitchFamily="2" charset="2"/>
                  <a:buNone/>
                </a:pPr>
                <a:r>
                  <a:rPr lang="en-US" altLang="zh-TW" dirty="0"/>
                  <a:t>(5.9-13)    </a:t>
                </a:r>
                <a:endParaRPr lang="en-US" altLang="zh-TW" i="1" dirty="0"/>
              </a:p>
              <a:p>
                <a:pPr lvl="1" eaLnBrk="1" hangingPunct="1">
                  <a:buFont typeface="Wingdings" panose="05000000000000000000" pitchFamily="2" charset="2"/>
                  <a:buNone/>
                </a:pPr>
                <a:r>
                  <a:rPr lang="en-US" altLang="zh-TW" dirty="0"/>
                  <a:t>	which is based on the assumption that the noise and the signal are uncorrelated.</a:t>
                </a:r>
              </a:p>
            </p:txBody>
          </p:sp>
        </mc:Choice>
        <mc:Fallback>
          <p:sp>
            <p:nvSpPr>
              <p:cNvPr id="39945" name="Rectangle 3">
                <a:extLst>
                  <a:ext uri="{FF2B5EF4-FFF2-40B4-BE49-F238E27FC236}">
                    <a16:creationId xmlns:a16="http://schemas.microsoft.com/office/drawing/2014/main" id="{2DA057D8-6886-47A4-835B-32F6CD8AE9B5}"/>
                  </a:ext>
                </a:extLst>
              </p:cNvPr>
              <p:cNvSpPr>
                <a:spLocks noGrp="1" noRot="1" noChangeAspect="1" noMove="1" noResize="1" noEditPoints="1" noAdjustHandles="1" noChangeArrowheads="1" noChangeShapeType="1" noTextEdit="1"/>
              </p:cNvSpPr>
              <p:nvPr>
                <p:ph type="body" idx="1"/>
              </p:nvPr>
            </p:nvSpPr>
            <p:spPr>
              <a:blipFill>
                <a:blip r:embed="rId2"/>
                <a:stretch>
                  <a:fillRect l="-1378" t="-1760" r="-5445" b="-88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9938" name="Object 4">
                <a:extLst>
                  <a:ext uri="{FF2B5EF4-FFF2-40B4-BE49-F238E27FC236}">
                    <a16:creationId xmlns:a16="http://schemas.microsoft.com/office/drawing/2014/main" id="{E3269294-DFBD-4E5A-B731-62E567EB3336}"/>
                  </a:ext>
                </a:extLst>
              </p:cNvPr>
              <p:cNvSpPr txBox="1"/>
              <p:nvPr/>
            </p:nvSpPr>
            <p:spPr bwMode="auto">
              <a:xfrm>
                <a:off x="899592" y="848354"/>
                <a:ext cx="5616798" cy="57467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𝑅</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𝐺</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𝐻</m:t>
                      </m:r>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acc>
                        <m:accPr>
                          <m:chr m:val="̂"/>
                          <m:ctrlPr>
                            <a:rPr lang="zh-TW" altLang="en-US" sz="2400" i="1">
                              <a:solidFill>
                                <a:srgbClr val="000000"/>
                              </a:solidFill>
                              <a:latin typeface="Cambria Math" panose="02040503050406030204" pitchFamily="18" charset="0"/>
                            </a:rPr>
                          </m:ctrlPr>
                        </m:accPr>
                        <m:e>
                          <m:r>
                            <a:rPr lang="zh-TW" altLang="en-US" sz="2400" i="1">
                              <a:solidFill>
                                <a:srgbClr val="000000"/>
                              </a:solidFill>
                              <a:latin typeface="Cambria Math" panose="02040503050406030204" pitchFamily="18" charset="0"/>
                            </a:rPr>
                            <m:t>𝐹</m:t>
                          </m:r>
                        </m:e>
                      </m:acc>
                      <m:d>
                        <m:dPr>
                          <m:ctrlPr>
                            <a:rPr lang="zh-TW" altLang="en-US" sz="2400" i="1">
                              <a:solidFill>
                                <a:srgbClr val="000000"/>
                              </a:solidFill>
                              <a:latin typeface="Cambria Math" panose="02040503050406030204" pitchFamily="18" charset="0"/>
                            </a:rPr>
                          </m:ctrlPr>
                        </m:dPr>
                        <m:e>
                          <m:r>
                            <a:rPr lang="zh-TW" altLang="en-US" sz="2400" i="1">
                              <a:solidFill>
                                <a:srgbClr val="000000"/>
                              </a:solidFill>
                              <a:latin typeface="Cambria Math" panose="02040503050406030204" pitchFamily="18" charset="0"/>
                            </a:rPr>
                            <m:t>𝑢</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𝑣</m:t>
                          </m:r>
                        </m:e>
                      </m:d>
                      <m:r>
                        <a:rPr lang="en-US" altLang="zh-TW" sz="2400" b="0" i="1" smtClean="0">
                          <a:solidFill>
                            <a:srgbClr val="000000"/>
                          </a:solidFill>
                          <a:latin typeface="Cambria Math" panose="02040503050406030204" pitchFamily="18" charset="0"/>
                        </a:rPr>
                        <m:t>,</m:t>
                      </m:r>
                    </m:oMath>
                  </m:oMathPara>
                </a14:m>
                <a:endParaRPr lang="zh-TW" altLang="en-US" sz="2400" dirty="0"/>
              </a:p>
            </p:txBody>
          </p:sp>
        </mc:Choice>
        <mc:Fallback>
          <p:sp>
            <p:nvSpPr>
              <p:cNvPr id="39938" name="Object 4">
                <a:extLst>
                  <a:ext uri="{FF2B5EF4-FFF2-40B4-BE49-F238E27FC236}">
                    <a16:creationId xmlns:a16="http://schemas.microsoft.com/office/drawing/2014/main" id="{E3269294-DFBD-4E5A-B731-62E567EB3336}"/>
                  </a:ext>
                </a:extLst>
              </p:cNvPr>
              <p:cNvSpPr txBox="1">
                <a:spLocks noRot="1" noChangeAspect="1" noMove="1" noResize="1" noEditPoints="1" noAdjustHandles="1" noChangeArrowheads="1" noChangeShapeType="1" noTextEdit="1"/>
              </p:cNvSpPr>
              <p:nvPr/>
            </p:nvSpPr>
            <p:spPr bwMode="auto">
              <a:xfrm>
                <a:off x="899592" y="848354"/>
                <a:ext cx="5616798" cy="57467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9939" name="Object 5">
                <a:extLst>
                  <a:ext uri="{FF2B5EF4-FFF2-40B4-BE49-F238E27FC236}">
                    <a16:creationId xmlns:a16="http://schemas.microsoft.com/office/drawing/2014/main" id="{49095D14-303F-4639-AFE8-2401A76A1F75}"/>
                  </a:ext>
                </a:extLst>
              </p:cNvPr>
              <p:cNvSpPr txBox="1"/>
              <p:nvPr/>
            </p:nvSpPr>
            <p:spPr bwMode="auto">
              <a:xfrm>
                <a:off x="907645" y="1222689"/>
                <a:ext cx="4327574" cy="1038225"/>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m:t>
                      </m:r>
                      <m:r>
                        <m:rPr>
                          <m:sty m:val="p"/>
                        </m:rPr>
                        <a:rPr lang="zh-TW" altLang="en-US" sz="2400" i="1">
                          <a:solidFill>
                            <a:srgbClr val="000000"/>
                          </a:solidFill>
                          <a:latin typeface="Cambria Math" panose="02040503050406030204" pitchFamily="18" charset="0"/>
                        </a:rPr>
                        <m:t>r</m:t>
                      </m:r>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nary>
                        <m:naryPr>
                          <m:chr m:val="∑"/>
                          <m:ctrlPr>
                            <a:rPr lang="zh-TW" altLang="en-US" sz="2400" i="1">
                              <a:solidFill>
                                <a:srgbClr val="000000"/>
                              </a:solidFill>
                              <a:latin typeface="Cambria Math" panose="02040503050406030204" pitchFamily="18" charset="0"/>
                            </a:rPr>
                          </m:ctrlPr>
                        </m:naryPr>
                        <m:sub>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=0</m:t>
                          </m:r>
                        </m:sub>
                        <m:sup>
                          <m:r>
                            <a:rPr lang="zh-TW" altLang="en-US" sz="2400" i="1">
                              <a:solidFill>
                                <a:srgbClr val="000000"/>
                              </a:solidFill>
                              <a:latin typeface="Cambria Math" panose="02040503050406030204" pitchFamily="18" charset="0"/>
                            </a:rPr>
                            <m:t>𝑀</m:t>
                          </m:r>
                          <m:r>
                            <a:rPr lang="zh-TW" altLang="en-US" sz="2400" i="1">
                              <a:solidFill>
                                <a:srgbClr val="000000"/>
                              </a:solidFill>
                              <a:latin typeface="Cambria Math" panose="02040503050406030204" pitchFamily="18" charset="0"/>
                            </a:rPr>
                            <m:t>−1</m:t>
                          </m:r>
                        </m:sup>
                        <m:e>
                          <m:nary>
                            <m:naryPr>
                              <m:chr m:val="∑"/>
                              <m:ctrlPr>
                                <a:rPr lang="zh-TW" altLang="en-US" sz="2400" i="1">
                                  <a:solidFill>
                                    <a:srgbClr val="000000"/>
                                  </a:solidFill>
                                  <a:latin typeface="Cambria Math" panose="02040503050406030204" pitchFamily="18" charset="0"/>
                                </a:rPr>
                              </m:ctrlPr>
                            </m:naryPr>
                            <m:sub>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=0</m:t>
                              </m:r>
                            </m:sub>
                            <m:sup>
                              <m:r>
                                <a:rPr lang="zh-TW" altLang="en-US" sz="2400" i="1">
                                  <a:solidFill>
                                    <a:srgbClr val="000000"/>
                                  </a:solidFill>
                                  <a:latin typeface="Cambria Math" panose="02040503050406030204" pitchFamily="18" charset="0"/>
                                </a:rPr>
                                <m:t>𝑁</m:t>
                              </m:r>
                              <m:r>
                                <a:rPr lang="zh-TW" altLang="en-US" sz="2400" i="1">
                                  <a:solidFill>
                                    <a:srgbClr val="000000"/>
                                  </a:solidFill>
                                  <a:latin typeface="Cambria Math" panose="02040503050406030204" pitchFamily="18" charset="0"/>
                                </a:rPr>
                                <m:t>−1</m:t>
                              </m:r>
                            </m:sup>
                            <m:e>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𝑟</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𝑥</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𝑦</m:t>
                              </m:r>
                              <m:r>
                                <a:rPr lang="zh-TW" altLang="en-US" sz="2400" i="1">
                                  <a:solidFill>
                                    <a:srgbClr val="000000"/>
                                  </a:solidFill>
                                  <a:latin typeface="Cambria Math" panose="02040503050406030204" pitchFamily="18" charset="0"/>
                                </a:rPr>
                                <m:t>)</m:t>
                              </m:r>
                            </m:e>
                          </m:nary>
                        </m:e>
                      </m:nary>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39939" name="Object 5">
                <a:extLst>
                  <a:ext uri="{FF2B5EF4-FFF2-40B4-BE49-F238E27FC236}">
                    <a16:creationId xmlns:a16="http://schemas.microsoft.com/office/drawing/2014/main" id="{49095D14-303F-4639-AFE8-2401A76A1F75}"/>
                  </a:ext>
                </a:extLst>
              </p:cNvPr>
              <p:cNvSpPr txBox="1">
                <a:spLocks noRot="1" noChangeAspect="1" noMove="1" noResize="1" noEditPoints="1" noAdjustHandles="1" noChangeArrowheads="1" noChangeShapeType="1" noTextEdit="1"/>
              </p:cNvSpPr>
              <p:nvPr/>
            </p:nvSpPr>
            <p:spPr bwMode="auto">
              <a:xfrm>
                <a:off x="907645" y="1222689"/>
                <a:ext cx="4327574" cy="1038225"/>
              </a:xfrm>
              <a:prstGeom prst="rect">
                <a:avLst/>
              </a:prstGeom>
              <a:blipFill>
                <a:blip r:embed="rId4"/>
                <a:stretch>
                  <a:fillRect b="-7647"/>
                </a:stretch>
              </a:blipFill>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940" name="Object 6">
                <a:extLst>
                  <a:ext uri="{FF2B5EF4-FFF2-40B4-BE49-F238E27FC236}">
                    <a16:creationId xmlns:a16="http://schemas.microsoft.com/office/drawing/2014/main" id="{A23034FB-23BA-43EE-8C4C-7EFE5E3AD551}"/>
                  </a:ext>
                </a:extLst>
              </p:cNvPr>
              <p:cNvSpPr txBox="1"/>
              <p:nvPr/>
            </p:nvSpPr>
            <p:spPr bwMode="auto">
              <a:xfrm>
                <a:off x="1247775" y="3098800"/>
                <a:ext cx="4403725" cy="97790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bSup>
                        <m:sSubSupPr>
                          <m:ctrlPr>
                            <a:rPr lang="zh-TW" altLang="en-US" sz="2000" i="1" smtClean="0">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𝜎</m:t>
                          </m:r>
                        </m:e>
                        <m:sub>
                          <m:r>
                            <a:rPr lang="zh-TW" altLang="en-US" sz="2000" i="1">
                              <a:solidFill>
                                <a:srgbClr val="000000"/>
                              </a:solidFill>
                              <a:latin typeface="Cambria Math" panose="02040503050406030204" pitchFamily="18" charset="0"/>
                            </a:rPr>
                            <m:t>𝜂</m:t>
                          </m:r>
                        </m:sub>
                        <m:sup>
                          <m:r>
                            <a:rPr lang="zh-TW" altLang="en-US" sz="2000" i="1">
                              <a:solidFill>
                                <a:srgbClr val="000000"/>
                              </a:solidFill>
                              <a:latin typeface="Cambria Math" panose="02040503050406030204" pitchFamily="18" charset="0"/>
                            </a:rPr>
                            <m:t>2</m:t>
                          </m:r>
                        </m:sup>
                      </m:sSubSup>
                      <m:r>
                        <a:rPr lang="zh-TW" altLang="en-US" sz="2000" i="1">
                          <a:solidFill>
                            <a:srgbClr val="000000"/>
                          </a:solidFill>
                          <a:latin typeface="Cambria Math" panose="02040503050406030204" pitchFamily="18" charset="0"/>
                        </a:rPr>
                        <m:t>=</m:t>
                      </m:r>
                      <m:f>
                        <m:fPr>
                          <m:ctrlPr>
                            <a:rPr lang="zh-TW" altLang="en-US" sz="2000" i="1">
                              <a:solidFill>
                                <a:srgbClr val="000000"/>
                              </a:solidFill>
                              <a:latin typeface="Cambria Math" panose="02040503050406030204" pitchFamily="18" charset="0"/>
                            </a:rPr>
                          </m:ctrlPr>
                        </m:fPr>
                        <m:num>
                          <m:r>
                            <a:rPr lang="zh-TW" altLang="en-US" sz="2000" i="1">
                              <a:solidFill>
                                <a:srgbClr val="000000"/>
                              </a:solidFill>
                              <a:latin typeface="Cambria Math" panose="02040503050406030204" pitchFamily="18" charset="0"/>
                            </a:rPr>
                            <m:t>1</m:t>
                          </m:r>
                        </m:num>
                        <m:den>
                          <m:r>
                            <a:rPr lang="zh-TW" altLang="en-US" sz="2000" i="1">
                              <a:solidFill>
                                <a:srgbClr val="000000"/>
                              </a:solidFill>
                              <a:latin typeface="Cambria Math" panose="02040503050406030204" pitchFamily="18" charset="0"/>
                            </a:rPr>
                            <m:t>𝑀𝑁</m:t>
                          </m:r>
                        </m:den>
                      </m:f>
                      <m:nary>
                        <m:naryPr>
                          <m:chr m:val="∑"/>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=0</m:t>
                          </m:r>
                        </m:sub>
                        <m:sup>
                          <m:r>
                            <a:rPr lang="zh-TW" altLang="en-US" sz="2000" i="1">
                              <a:solidFill>
                                <a:srgbClr val="000000"/>
                              </a:solidFill>
                              <a:latin typeface="Cambria Math" panose="02040503050406030204" pitchFamily="18" charset="0"/>
                            </a:rPr>
                            <m:t>𝑀</m:t>
                          </m:r>
                          <m:r>
                            <a:rPr lang="zh-TW" altLang="en-US" sz="2000" i="1">
                              <a:solidFill>
                                <a:srgbClr val="000000"/>
                              </a:solidFill>
                              <a:latin typeface="Cambria Math" panose="02040503050406030204" pitchFamily="18" charset="0"/>
                            </a:rPr>
                            <m:t>−1</m:t>
                          </m:r>
                        </m:sup>
                        <m:e>
                          <m:nary>
                            <m:naryPr>
                              <m:chr m:val="∑"/>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=0</m:t>
                              </m:r>
                            </m:sub>
                            <m:sup>
                              <m:r>
                                <a:rPr lang="zh-TW" altLang="en-US" sz="2000" i="1">
                                  <a:solidFill>
                                    <a:srgbClr val="000000"/>
                                  </a:solidFill>
                                  <a:latin typeface="Cambria Math" panose="02040503050406030204" pitchFamily="18" charset="0"/>
                                </a:rPr>
                                <m:t>𝑁</m:t>
                              </m:r>
                              <m:r>
                                <a:rPr lang="zh-TW" altLang="en-US" sz="2000" i="1">
                                  <a:solidFill>
                                    <a:srgbClr val="000000"/>
                                  </a:solidFill>
                                  <a:latin typeface="Cambria Math" panose="02040503050406030204" pitchFamily="18" charset="0"/>
                                </a:rPr>
                                <m:t>−1</m:t>
                              </m:r>
                            </m:sup>
                            <m:e>
                              <m:sSup>
                                <m:sSupPr>
                                  <m:ctrlPr>
                                    <a:rPr lang="zh-TW" altLang="en-US" sz="2000" i="1">
                                      <a:solidFill>
                                        <a:srgbClr val="000000"/>
                                      </a:solidFill>
                                      <a:latin typeface="Cambria Math" panose="02040503050406030204" pitchFamily="18" charset="0"/>
                                    </a:rPr>
                                  </m:ctrlPr>
                                </m:sSupPr>
                                <m:e>
                                  <m:d>
                                    <m:dPr>
                                      <m:begChr m:val="["/>
                                      <m:endChr m:val="]"/>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𝜂</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𝑚</m:t>
                                          </m:r>
                                        </m:e>
                                        <m:sub>
                                          <m:r>
                                            <a:rPr lang="zh-TW" altLang="en-US" sz="2000" i="1">
                                              <a:solidFill>
                                                <a:srgbClr val="000000"/>
                                              </a:solidFill>
                                              <a:latin typeface="Cambria Math" panose="02040503050406030204" pitchFamily="18" charset="0"/>
                                            </a:rPr>
                                            <m:t>𝜂</m:t>
                                          </m:r>
                                        </m:sub>
                                      </m:sSub>
                                    </m:e>
                                  </m:d>
                                </m:e>
                                <m:sup>
                                  <m:r>
                                    <a:rPr lang="zh-TW" altLang="en-US" sz="2000" i="1">
                                      <a:solidFill>
                                        <a:srgbClr val="000000"/>
                                      </a:solidFill>
                                      <a:latin typeface="Cambria Math" panose="02040503050406030204" pitchFamily="18" charset="0"/>
                                    </a:rPr>
                                    <m:t>2</m:t>
                                  </m:r>
                                </m:sup>
                              </m:sSup>
                            </m:e>
                          </m:nary>
                        </m:e>
                      </m:nary>
                      <m:r>
                        <a:rPr lang="en-US" altLang="zh-TW" sz="2000" b="0" i="1" smtClean="0">
                          <a:solidFill>
                            <a:srgbClr val="000000"/>
                          </a:solidFill>
                          <a:latin typeface="Cambria Math" panose="02040503050406030204" pitchFamily="18" charset="0"/>
                        </a:rPr>
                        <m:t>,</m:t>
                      </m:r>
                    </m:oMath>
                  </m:oMathPara>
                </a14:m>
                <a:endParaRPr lang="zh-TW" altLang="en-US" sz="2000" dirty="0"/>
              </a:p>
            </p:txBody>
          </p:sp>
        </mc:Choice>
        <mc:Fallback xmlns="">
          <p:sp>
            <p:nvSpPr>
              <p:cNvPr id="39940" name="Object 6">
                <a:extLst>
                  <a:ext uri="{FF2B5EF4-FFF2-40B4-BE49-F238E27FC236}">
                    <a16:creationId xmlns:a16="http://schemas.microsoft.com/office/drawing/2014/main" id="{A23034FB-23BA-43EE-8C4C-7EFE5E3AD551}"/>
                  </a:ext>
                </a:extLst>
              </p:cNvPr>
              <p:cNvSpPr txBox="1">
                <a:spLocks noRot="1" noChangeAspect="1" noMove="1" noResize="1" noEditPoints="1" noAdjustHandles="1" noChangeArrowheads="1" noChangeShapeType="1" noTextEdit="1"/>
              </p:cNvSpPr>
              <p:nvPr/>
            </p:nvSpPr>
            <p:spPr bwMode="auto">
              <a:xfrm>
                <a:off x="1247775" y="3098800"/>
                <a:ext cx="4403725" cy="977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941" name="Object 7">
                <a:extLst>
                  <a:ext uri="{FF2B5EF4-FFF2-40B4-BE49-F238E27FC236}">
                    <a16:creationId xmlns:a16="http://schemas.microsoft.com/office/drawing/2014/main" id="{AF5D008F-DFC3-4CAD-B12C-5C2A74987349}"/>
                  </a:ext>
                </a:extLst>
              </p:cNvPr>
              <p:cNvSpPr txBox="1"/>
              <p:nvPr/>
            </p:nvSpPr>
            <p:spPr bwMode="auto">
              <a:xfrm>
                <a:off x="1258888" y="4014788"/>
                <a:ext cx="3529012" cy="1004887"/>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sz="2000" i="1" smtClean="0">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𝑚</m:t>
                          </m:r>
                        </m:e>
                        <m:sub>
                          <m:r>
                            <a:rPr lang="zh-TW" altLang="en-US" sz="2000" i="1">
                              <a:solidFill>
                                <a:srgbClr val="000000"/>
                              </a:solidFill>
                              <a:latin typeface="Cambria Math" panose="02040503050406030204" pitchFamily="18" charset="0"/>
                            </a:rPr>
                            <m:t>𝜂</m:t>
                          </m:r>
                        </m:sub>
                      </m:sSub>
                      <m:r>
                        <a:rPr lang="zh-TW" altLang="en-US" sz="2000" i="1">
                          <a:solidFill>
                            <a:srgbClr val="000000"/>
                          </a:solidFill>
                          <a:latin typeface="Cambria Math" panose="02040503050406030204" pitchFamily="18" charset="0"/>
                        </a:rPr>
                        <m:t>=</m:t>
                      </m:r>
                      <m:f>
                        <m:fPr>
                          <m:ctrlPr>
                            <a:rPr lang="zh-TW" altLang="en-US" sz="2000" i="1">
                              <a:solidFill>
                                <a:srgbClr val="000000"/>
                              </a:solidFill>
                              <a:latin typeface="Cambria Math" panose="02040503050406030204" pitchFamily="18" charset="0"/>
                            </a:rPr>
                          </m:ctrlPr>
                        </m:fPr>
                        <m:num>
                          <m:r>
                            <a:rPr lang="zh-TW" altLang="en-US" sz="2000" i="1">
                              <a:solidFill>
                                <a:srgbClr val="000000"/>
                              </a:solidFill>
                              <a:latin typeface="Cambria Math" panose="02040503050406030204" pitchFamily="18" charset="0"/>
                            </a:rPr>
                            <m:t>1</m:t>
                          </m:r>
                        </m:num>
                        <m:den>
                          <m:r>
                            <a:rPr lang="zh-TW" altLang="en-US" sz="2000" i="1">
                              <a:solidFill>
                                <a:srgbClr val="000000"/>
                              </a:solidFill>
                              <a:latin typeface="Cambria Math" panose="02040503050406030204" pitchFamily="18" charset="0"/>
                            </a:rPr>
                            <m:t>𝑀𝑁</m:t>
                          </m:r>
                        </m:den>
                      </m:f>
                      <m:nary>
                        <m:naryPr>
                          <m:chr m:val="∑"/>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=0</m:t>
                          </m:r>
                        </m:sub>
                        <m:sup>
                          <m:r>
                            <a:rPr lang="zh-TW" altLang="en-US" sz="2000" i="1">
                              <a:solidFill>
                                <a:srgbClr val="000000"/>
                              </a:solidFill>
                              <a:latin typeface="Cambria Math" panose="02040503050406030204" pitchFamily="18" charset="0"/>
                            </a:rPr>
                            <m:t>𝑀</m:t>
                          </m:r>
                          <m:r>
                            <a:rPr lang="zh-TW" altLang="en-US" sz="2000" i="1">
                              <a:solidFill>
                                <a:srgbClr val="000000"/>
                              </a:solidFill>
                              <a:latin typeface="Cambria Math" panose="02040503050406030204" pitchFamily="18" charset="0"/>
                            </a:rPr>
                            <m:t>−1</m:t>
                          </m:r>
                        </m:sup>
                        <m:e>
                          <m:nary>
                            <m:naryPr>
                              <m:chr m:val="∑"/>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=0</m:t>
                              </m:r>
                            </m:sub>
                            <m:sup>
                              <m:r>
                                <a:rPr lang="zh-TW" altLang="en-US" sz="2000" i="1">
                                  <a:solidFill>
                                    <a:srgbClr val="000000"/>
                                  </a:solidFill>
                                  <a:latin typeface="Cambria Math" panose="02040503050406030204" pitchFamily="18" charset="0"/>
                                </a:rPr>
                                <m:t>𝑁</m:t>
                              </m:r>
                              <m:r>
                                <a:rPr lang="zh-TW" altLang="en-US" sz="2000" i="1">
                                  <a:solidFill>
                                    <a:srgbClr val="000000"/>
                                  </a:solidFill>
                                  <a:latin typeface="Cambria Math" panose="02040503050406030204" pitchFamily="18" charset="0"/>
                                </a:rPr>
                                <m:t>−1</m:t>
                              </m:r>
                            </m:sup>
                            <m:e>
                              <m:r>
                                <a:rPr lang="zh-TW" altLang="en-US" sz="2000" i="1">
                                  <a:solidFill>
                                    <a:srgbClr val="000000"/>
                                  </a:solidFill>
                                  <a:latin typeface="Cambria Math" panose="02040503050406030204" pitchFamily="18" charset="0"/>
                                </a:rPr>
                                <m:t>𝜂</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𝑥</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𝑦</m:t>
                              </m:r>
                              <m:r>
                                <a:rPr lang="zh-TW" altLang="en-US" sz="2000" i="1">
                                  <a:solidFill>
                                    <a:srgbClr val="000000"/>
                                  </a:solidFill>
                                  <a:latin typeface="Cambria Math" panose="02040503050406030204" pitchFamily="18" charset="0"/>
                                </a:rPr>
                                <m:t>)</m:t>
                              </m:r>
                            </m:e>
                          </m:nary>
                        </m:e>
                      </m:nary>
                      <m:r>
                        <a:rPr lang="en-US" altLang="zh-TW" sz="2000" b="0" i="1" smtClean="0">
                          <a:solidFill>
                            <a:srgbClr val="000000"/>
                          </a:solidFill>
                          <a:latin typeface="Cambria Math" panose="02040503050406030204" pitchFamily="18" charset="0"/>
                        </a:rPr>
                        <m:t>.</m:t>
                      </m:r>
                    </m:oMath>
                  </m:oMathPara>
                </a14:m>
                <a:endParaRPr lang="zh-TW" altLang="en-US" sz="2000" dirty="0"/>
              </a:p>
            </p:txBody>
          </p:sp>
        </mc:Choice>
        <mc:Fallback xmlns="">
          <p:sp>
            <p:nvSpPr>
              <p:cNvPr id="39941" name="Object 7">
                <a:extLst>
                  <a:ext uri="{FF2B5EF4-FFF2-40B4-BE49-F238E27FC236}">
                    <a16:creationId xmlns:a16="http://schemas.microsoft.com/office/drawing/2014/main" id="{AF5D008F-DFC3-4CAD-B12C-5C2A74987349}"/>
                  </a:ext>
                </a:extLst>
              </p:cNvPr>
              <p:cNvSpPr txBox="1">
                <a:spLocks noRot="1" noChangeAspect="1" noMove="1" noResize="1" noEditPoints="1" noAdjustHandles="1" noChangeArrowheads="1" noChangeShapeType="1" noTextEdit="1"/>
              </p:cNvSpPr>
              <p:nvPr/>
            </p:nvSpPr>
            <p:spPr bwMode="auto">
              <a:xfrm>
                <a:off x="1258888" y="4014788"/>
                <a:ext cx="3529012" cy="1004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9942" name="Object 9">
                <a:extLst>
                  <a:ext uri="{FF2B5EF4-FFF2-40B4-BE49-F238E27FC236}">
                    <a16:creationId xmlns:a16="http://schemas.microsoft.com/office/drawing/2014/main" id="{772B140A-2F1B-4975-903E-84568FF491D1}"/>
                  </a:ext>
                </a:extLst>
              </p:cNvPr>
              <p:cNvSpPr txBox="1"/>
              <p:nvPr/>
            </p:nvSpPr>
            <p:spPr bwMode="auto">
              <a:xfrm>
                <a:off x="1331912" y="5245100"/>
                <a:ext cx="3455987" cy="558800"/>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00"/>
                          </a:solidFill>
                          <a:latin typeface="Cambria Math" panose="02040503050406030204" pitchFamily="18" charset="0"/>
                        </a:rPr>
                        <m:t>||</m:t>
                      </m:r>
                      <m:r>
                        <a:rPr lang="zh-TW" altLang="en-US" sz="2400" b="1" i="0">
                          <a:solidFill>
                            <a:srgbClr val="000000"/>
                          </a:solidFill>
                          <a:latin typeface="Cambria Math" panose="02040503050406030204" pitchFamily="18" charset="0"/>
                        </a:rPr>
                        <m:t>𝛈</m:t>
                      </m:r>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m:t>
                          </m:r>
                        </m:e>
                        <m:sup>
                          <m:r>
                            <a:rPr lang="zh-TW" altLang="en-US" sz="2400" i="1">
                              <a:solidFill>
                                <a:srgbClr val="000000"/>
                              </a:solidFill>
                              <a:latin typeface="Cambria Math" panose="02040503050406030204" pitchFamily="18" charset="0"/>
                            </a:rPr>
                            <m:t>2</m:t>
                          </m:r>
                        </m:sup>
                      </m:sSup>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𝑀𝑁</m:t>
                      </m:r>
                      <m:d>
                        <m:dPr>
                          <m:begChr m:val="["/>
                          <m:endChr m:val="]"/>
                          <m:ctrlPr>
                            <a:rPr lang="zh-TW" altLang="en-US" sz="2400" i="1">
                              <a:solidFill>
                                <a:srgbClr val="000000"/>
                              </a:solidFill>
                              <a:latin typeface="Cambria Math" panose="02040503050406030204" pitchFamily="18" charset="0"/>
                            </a:rPr>
                          </m:ctrlPr>
                        </m:dPr>
                        <m:e>
                          <m:sSubSup>
                            <m:sSubSupPr>
                              <m:ctrlPr>
                                <a:rPr lang="zh-TW" altLang="en-US" sz="2400" i="1">
                                  <a:solidFill>
                                    <a:srgbClr val="000000"/>
                                  </a:solidFill>
                                  <a:latin typeface="Cambria Math" panose="02040503050406030204" pitchFamily="18" charset="0"/>
                                </a:rPr>
                              </m:ctrlPr>
                            </m:sSubSupPr>
                            <m:e>
                              <m:r>
                                <a:rPr lang="zh-TW" altLang="en-US" sz="2400" i="1">
                                  <a:solidFill>
                                    <a:srgbClr val="000000"/>
                                  </a:solidFill>
                                  <a:latin typeface="Cambria Math" panose="02040503050406030204" pitchFamily="18" charset="0"/>
                                </a:rPr>
                                <m:t>𝜎</m:t>
                              </m:r>
                            </m:e>
                            <m:sub>
                              <m:r>
                                <a:rPr lang="zh-TW" altLang="en-US" sz="2400" i="1">
                                  <a:solidFill>
                                    <a:srgbClr val="000000"/>
                                  </a:solidFill>
                                  <a:latin typeface="Cambria Math" panose="02040503050406030204" pitchFamily="18" charset="0"/>
                                </a:rPr>
                                <m:t>𝜂</m:t>
                              </m:r>
                            </m:sub>
                            <m:sup>
                              <m:r>
                                <a:rPr lang="zh-TW" altLang="en-US" sz="2400" i="1">
                                  <a:solidFill>
                                    <a:srgbClr val="000000"/>
                                  </a:solidFill>
                                  <a:latin typeface="Cambria Math" panose="02040503050406030204" pitchFamily="18" charset="0"/>
                                </a:rPr>
                                <m:t>2</m:t>
                              </m:r>
                            </m:sup>
                          </m:sSubSup>
                          <m:r>
                            <a:rPr lang="zh-TW" altLang="en-US" sz="2400" i="1">
                              <a:solidFill>
                                <a:srgbClr val="000000"/>
                              </a:solidFill>
                              <a:latin typeface="Cambria Math" panose="02040503050406030204" pitchFamily="18" charset="0"/>
                            </a:rPr>
                            <m:t>+</m:t>
                          </m:r>
                          <m:sSubSup>
                            <m:sSubSupPr>
                              <m:ctrlPr>
                                <a:rPr lang="zh-TW" altLang="en-US" sz="2400" i="1">
                                  <a:solidFill>
                                    <a:srgbClr val="000000"/>
                                  </a:solidFill>
                                  <a:latin typeface="Cambria Math" panose="02040503050406030204" pitchFamily="18" charset="0"/>
                                </a:rPr>
                              </m:ctrlPr>
                            </m:sSubSupPr>
                            <m:e>
                              <m:r>
                                <a:rPr lang="zh-TW" altLang="en-US" sz="2400" i="1">
                                  <a:solidFill>
                                    <a:srgbClr val="000000"/>
                                  </a:solidFill>
                                  <a:latin typeface="Cambria Math" panose="02040503050406030204" pitchFamily="18" charset="0"/>
                                </a:rPr>
                                <m:t>𝑚</m:t>
                              </m:r>
                            </m:e>
                            <m:sub>
                              <m:r>
                                <a:rPr lang="zh-TW" altLang="en-US" sz="2400" i="1">
                                  <a:solidFill>
                                    <a:srgbClr val="000000"/>
                                  </a:solidFill>
                                  <a:latin typeface="Cambria Math" panose="02040503050406030204" pitchFamily="18" charset="0"/>
                                </a:rPr>
                                <m:t>𝜂</m:t>
                              </m:r>
                            </m:sub>
                            <m:sup>
                              <m:r>
                                <a:rPr lang="zh-TW" altLang="en-US" sz="2400" i="1">
                                  <a:solidFill>
                                    <a:srgbClr val="000000"/>
                                  </a:solidFill>
                                  <a:latin typeface="Cambria Math" panose="02040503050406030204" pitchFamily="18" charset="0"/>
                                </a:rPr>
                                <m:t>2</m:t>
                              </m:r>
                            </m:sup>
                          </m:sSubSup>
                        </m:e>
                      </m:d>
                      <m: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oMath>
                  </m:oMathPara>
                </a14:m>
                <a:endParaRPr lang="zh-TW" altLang="en-US" sz="2400" dirty="0"/>
              </a:p>
            </p:txBody>
          </p:sp>
        </mc:Choice>
        <mc:Fallback>
          <p:sp>
            <p:nvSpPr>
              <p:cNvPr id="39942" name="Object 9">
                <a:extLst>
                  <a:ext uri="{FF2B5EF4-FFF2-40B4-BE49-F238E27FC236}">
                    <a16:creationId xmlns:a16="http://schemas.microsoft.com/office/drawing/2014/main" id="{772B140A-2F1B-4975-903E-84568FF491D1}"/>
                  </a:ext>
                </a:extLst>
              </p:cNvPr>
              <p:cNvSpPr txBox="1">
                <a:spLocks noRot="1" noChangeAspect="1" noMove="1" noResize="1" noEditPoints="1" noAdjustHandles="1" noChangeArrowheads="1" noChangeShapeType="1" noTextEdit="1"/>
              </p:cNvSpPr>
              <p:nvPr/>
            </p:nvSpPr>
            <p:spPr bwMode="auto">
              <a:xfrm>
                <a:off x="1331912" y="5245100"/>
                <a:ext cx="3455987" cy="558800"/>
              </a:xfrm>
              <a:prstGeom prst="rect">
                <a:avLst/>
              </a:prstGeom>
              <a:blipFill>
                <a:blip r:embed="rId8"/>
                <a:stretch>
                  <a:fillRect/>
                </a:stretch>
              </a:blipFill>
              <a:extLst/>
            </p:spPr>
            <p:txBody>
              <a:bodyPr/>
              <a:lstStyle/>
              <a:p>
                <a:r>
                  <a:rPr lang="zh-TW"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投影片編號版面配置區 3">
            <a:extLst>
              <a:ext uri="{FF2B5EF4-FFF2-40B4-BE49-F238E27FC236}">
                <a16:creationId xmlns:a16="http://schemas.microsoft.com/office/drawing/2014/main" id="{8AE4B6E1-5303-43B3-B141-19DC5D82CD6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39D8B09-8AF2-43E9-940B-F054E06A1DBF}" type="slidenum">
              <a:rPr kumimoji="0" lang="zh-TW" altLang="en-US"/>
              <a:pPr eaLnBrk="1" hangingPunct="1"/>
              <a:t>68</a:t>
            </a:fld>
            <a:endParaRPr kumimoji="0" lang="en-US" altLang="zh-TW"/>
          </a:p>
        </p:txBody>
      </p:sp>
      <p:sp>
        <p:nvSpPr>
          <p:cNvPr id="40964" name="Rectangle 2">
            <a:extLst>
              <a:ext uri="{FF2B5EF4-FFF2-40B4-BE49-F238E27FC236}">
                <a16:creationId xmlns:a16="http://schemas.microsoft.com/office/drawing/2014/main" id="{5A19BB59-E115-40DD-B4AC-6E3DE8F38ECB}"/>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40965" name="Rectangle 3">
                <a:extLst>
                  <a:ext uri="{FF2B5EF4-FFF2-40B4-BE49-F238E27FC236}">
                    <a16:creationId xmlns:a16="http://schemas.microsoft.com/office/drawing/2014/main" id="{7BF8EE06-22CE-4147-884C-4B06113E584C}"/>
                  </a:ext>
                </a:extLst>
              </p:cNvPr>
              <p:cNvSpPr>
                <a:spLocks noGrp="1" noChangeArrowheads="1"/>
              </p:cNvSpPr>
              <p:nvPr>
                <p:ph type="body" idx="1"/>
              </p:nvPr>
            </p:nvSpPr>
            <p:spPr/>
            <p:txBody>
              <a:bodyPr/>
              <a:lstStyle/>
              <a:p>
                <a:pPr eaLnBrk="1" hangingPunct="1"/>
                <a:r>
                  <a:rPr lang="en-US" altLang="zh-TW" dirty="0"/>
                  <a:t>Fig. 5.31(a) shows the result by using the above algorithm to estimate the optimum filter for restoring Fig. 5.25(b), where </a:t>
                </a:r>
                <a:r>
                  <a:rPr lang="en-US" altLang="zh-TW" i="1" dirty="0"/>
                  <a:t>a </a:t>
                </a:r>
                <a:r>
                  <a:rPr lang="en-US" altLang="zh-TW" dirty="0"/>
                  <a:t>= 0.25 and the initial </a:t>
                </a:r>
                <a14:m>
                  <m:oMath xmlns:m="http://schemas.openxmlformats.org/officeDocument/2006/math">
                    <m:r>
                      <a:rPr lang="zh-TW" altLang="en-US" i="1">
                        <a:latin typeface="Cambria Math" panose="02040503050406030204" pitchFamily="18" charset="0"/>
                      </a:rPr>
                      <m:t>𝛾</m:t>
                    </m:r>
                  </m:oMath>
                </a14:m>
                <a:r>
                  <a:rPr lang="en-US" altLang="zh-TW" dirty="0"/>
                  <a:t> is 10</a:t>
                </a:r>
                <a:r>
                  <a:rPr lang="en-US" altLang="zh-TW" baseline="30000" dirty="0"/>
                  <a:t>-5</a:t>
                </a:r>
                <a:r>
                  <a:rPr lang="en-US" altLang="zh-TW" dirty="0"/>
                  <a:t>.</a:t>
                </a:r>
              </a:p>
              <a:p>
                <a:pPr lvl="1" eaLnBrk="1" hangingPunct="1"/>
                <a:r>
                  <a:rPr lang="en-US" altLang="zh-TW" dirty="0"/>
                  <a:t>Fig. 5.31(b) shows the result with the wrong estimate of noise parameters.</a:t>
                </a:r>
                <a:endParaRPr lang="zh-TW" altLang="en-US" dirty="0"/>
              </a:p>
            </p:txBody>
          </p:sp>
        </mc:Choice>
        <mc:Fallback>
          <p:sp>
            <p:nvSpPr>
              <p:cNvPr id="40965" name="Rectangle 3">
                <a:extLst>
                  <a:ext uri="{FF2B5EF4-FFF2-40B4-BE49-F238E27FC236}">
                    <a16:creationId xmlns:a16="http://schemas.microsoft.com/office/drawing/2014/main" id="{7BF8EE06-22CE-4147-884C-4B06113E584C}"/>
                  </a:ext>
                </a:extLst>
              </p:cNvPr>
              <p:cNvSpPr>
                <a:spLocks noGrp="1" noRot="1" noChangeAspect="1" noMove="1" noResize="1" noEditPoints="1" noAdjustHandles="1" noChangeArrowheads="1" noChangeShapeType="1" noTextEdit="1"/>
              </p:cNvSpPr>
              <p:nvPr>
                <p:ph type="body" idx="1"/>
              </p:nvPr>
            </p:nvSpPr>
            <p:spPr>
              <a:blipFill>
                <a:blip r:embed="rId2"/>
                <a:stretch>
                  <a:fillRect l="-1378" t="-1760" r="-2412"/>
                </a:stretch>
              </a:blipFill>
            </p:spPr>
            <p:txBody>
              <a:bodyPr/>
              <a:lstStyle/>
              <a:p>
                <a:r>
                  <a:rPr lang="zh-TW" altLang="en-US">
                    <a:noFill/>
                  </a:rPr>
                  <a:t> </a:t>
                </a:r>
              </a:p>
            </p:txBody>
          </p:sp>
        </mc:Fallback>
      </mc:AlternateContent>
      <p:pic>
        <p:nvPicPr>
          <p:cNvPr id="40966" name="Picture 4">
            <a:extLst>
              <a:ext uri="{FF2B5EF4-FFF2-40B4-BE49-F238E27FC236}">
                <a16:creationId xmlns:a16="http://schemas.microsoft.com/office/drawing/2014/main" id="{1D59DBF9-DBD4-44A9-B885-7C0055074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627313"/>
            <a:ext cx="8064500"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投影片編號版面配置區 3">
            <a:extLst>
              <a:ext uri="{FF2B5EF4-FFF2-40B4-BE49-F238E27FC236}">
                <a16:creationId xmlns:a16="http://schemas.microsoft.com/office/drawing/2014/main" id="{B5379348-BE3B-4836-86A4-E4E7E0D5F2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28AB209A-ED48-469A-9749-2A258731CD4E}" type="slidenum">
              <a:rPr kumimoji="0" lang="zh-TW" altLang="en-US"/>
              <a:pPr eaLnBrk="1" hangingPunct="1"/>
              <a:t>69</a:t>
            </a:fld>
            <a:endParaRPr kumimoji="0" lang="en-US" altLang="zh-TW"/>
          </a:p>
        </p:txBody>
      </p:sp>
      <p:sp>
        <p:nvSpPr>
          <p:cNvPr id="41993" name="Rectangle 2">
            <a:extLst>
              <a:ext uri="{FF2B5EF4-FFF2-40B4-BE49-F238E27FC236}">
                <a16:creationId xmlns:a16="http://schemas.microsoft.com/office/drawing/2014/main" id="{D6360E23-9638-4FFF-B282-11D0AF6C9352}"/>
              </a:ext>
            </a:extLst>
          </p:cNvPr>
          <p:cNvSpPr>
            <a:spLocks noGrp="1" noChangeArrowheads="1"/>
          </p:cNvSpPr>
          <p:nvPr>
            <p:ph type="title"/>
          </p:nvPr>
        </p:nvSpPr>
        <p:spPr/>
        <p:txBody>
          <a:bodyPr/>
          <a:lstStyle/>
          <a:p>
            <a:pPr eaLnBrk="1" hangingPunct="1"/>
            <a:r>
              <a:rPr lang="en-US" altLang="zh-TW"/>
              <a:t>Geometric Mean Filters</a:t>
            </a:r>
            <a:endParaRPr lang="zh-TW" altLang="en-US"/>
          </a:p>
        </p:txBody>
      </p:sp>
      <mc:AlternateContent xmlns:mc="http://schemas.openxmlformats.org/markup-compatibility/2006">
        <mc:Choice xmlns:a14="http://schemas.microsoft.com/office/drawing/2010/main" Requires="a14">
          <p:sp>
            <p:nvSpPr>
              <p:cNvPr id="41994" name="Rectangle 3">
                <a:extLst>
                  <a:ext uri="{FF2B5EF4-FFF2-40B4-BE49-F238E27FC236}">
                    <a16:creationId xmlns:a16="http://schemas.microsoft.com/office/drawing/2014/main" id="{C6B4410F-3506-46CE-BEA5-0D005CFD1A5D}"/>
                  </a:ext>
                </a:extLst>
              </p:cNvPr>
              <p:cNvSpPr>
                <a:spLocks noGrp="1" noChangeArrowheads="1"/>
              </p:cNvSpPr>
              <p:nvPr>
                <p:ph type="body" idx="1"/>
              </p:nvPr>
            </p:nvSpPr>
            <p:spPr/>
            <p:txBody>
              <a:bodyPr/>
              <a:lstStyle/>
              <a:p>
                <a:pPr eaLnBrk="1" hangingPunct="1"/>
                <a:r>
                  <a:rPr lang="en-US" altLang="zh-TW" dirty="0"/>
                  <a:t>A generalization of the Wiener filter, called the geometric mean filter, is:</a:t>
                </a:r>
              </a:p>
              <a:p>
                <a:pPr algn="r" eaLnBrk="1" hangingPunct="1">
                  <a:lnSpc>
                    <a:spcPct val="280000"/>
                  </a:lnSpc>
                  <a:buFont typeface="Wingdings" panose="05000000000000000000" pitchFamily="2" charset="2"/>
                  <a:buNone/>
                </a:pPr>
                <a:r>
                  <a:rPr lang="en-US" altLang="zh-TW" dirty="0"/>
                  <a:t>(</a:t>
                </a:r>
                <a:r>
                  <a:rPr lang="en-US" altLang="zh-TW" sz="2400" dirty="0"/>
                  <a:t>5.10-1</a:t>
                </a:r>
                <a:r>
                  <a:rPr lang="en-US" altLang="zh-TW" dirty="0"/>
                  <a:t>)</a:t>
                </a:r>
                <a:endParaRPr lang="en-US" altLang="zh-TW" i="1" dirty="0"/>
              </a:p>
              <a:p>
                <a:pPr eaLnBrk="1" hangingPunct="1">
                  <a:spcBef>
                    <a:spcPct val="160000"/>
                  </a:spcBef>
                  <a:buFont typeface="Wingdings" panose="05000000000000000000" pitchFamily="2" charset="2"/>
                  <a:buNone/>
                </a:pPr>
                <a:r>
                  <a:rPr lang="en-US" altLang="zh-TW" dirty="0"/>
                  <a:t>	with </a:t>
                </a:r>
                <a:r>
                  <a:rPr lang="en-US" altLang="zh-TW" i="1" dirty="0">
                    <a:cs typeface="Times New Roman" panose="02020603050405020304" pitchFamily="18" charset="0"/>
                  </a:rPr>
                  <a:t>   </a:t>
                </a:r>
                <a:r>
                  <a:rPr lang="en-US" altLang="zh-TW" dirty="0">
                    <a:cs typeface="Times New Roman" panose="02020603050405020304" pitchFamily="18" charset="0"/>
                  </a:rPr>
                  <a:t>  </a:t>
                </a:r>
                <a:r>
                  <a:rPr lang="en-US" altLang="zh-TW" dirty="0"/>
                  <a:t>and </a:t>
                </a:r>
                <a:r>
                  <a:rPr lang="en-US" altLang="zh-TW" i="1" dirty="0">
                    <a:cs typeface="Times New Roman" panose="02020603050405020304" pitchFamily="18" charset="0"/>
                  </a:rPr>
                  <a:t>    </a:t>
                </a:r>
                <a:r>
                  <a:rPr lang="en-US" altLang="zh-TW" dirty="0">
                    <a:cs typeface="Times New Roman" panose="02020603050405020304" pitchFamily="18" charset="0"/>
                  </a:rPr>
                  <a:t> </a:t>
                </a:r>
                <a:r>
                  <a:rPr lang="en-US" altLang="zh-TW" dirty="0"/>
                  <a:t>being positive, real constants.</a:t>
                </a:r>
                <a:endParaRPr lang="en-US" altLang="zh-TW" dirty="0">
                  <a:cs typeface="Times New Roman" panose="02020603050405020304" pitchFamily="18" charset="0"/>
                </a:endParaRPr>
              </a:p>
              <a:p>
                <a:pPr lvl="1" eaLnBrk="1" hangingPunct="1"/>
                <a:r>
                  <a:rPr lang="en-US" altLang="zh-TW" dirty="0"/>
                  <a:t>When </a:t>
                </a:r>
                <a:r>
                  <a:rPr lang="en-US" altLang="zh-TW" i="1" dirty="0">
                    <a:cs typeface="Times New Roman" panose="02020603050405020304" pitchFamily="18" charset="0"/>
                  </a:rPr>
                  <a:t>     </a:t>
                </a:r>
                <a:r>
                  <a:rPr lang="en-US" altLang="zh-TW" dirty="0">
                    <a:cs typeface="Times New Roman" panose="02020603050405020304" pitchFamily="18" charset="0"/>
                  </a:rPr>
                  <a:t>= 1 this filter reduces to the inverse filter. With </a:t>
                </a:r>
                <a14:m>
                  <m:oMath xmlns:m="http://schemas.openxmlformats.org/officeDocument/2006/math">
                    <m:r>
                      <m:rPr>
                        <m:sty m:val="p"/>
                      </m:rPr>
                      <a:rPr lang="el-GR" altLang="zh-TW" i="1" dirty="0" smtClean="0">
                        <a:latin typeface="Cambria Math" panose="02040503050406030204" pitchFamily="18" charset="0"/>
                        <a:ea typeface="Cambria Math" panose="02040503050406030204" pitchFamily="18" charset="0"/>
                        <a:cs typeface="Times New Roman" panose="02020603050405020304" pitchFamily="18" charset="0"/>
                      </a:rPr>
                      <m:t>α</m:t>
                    </m:r>
                    <m:r>
                      <a:rPr lang="en-US" altLang="zh-TW" i="1" dirty="0" smtClean="0">
                        <a:latin typeface="Cambria Math" panose="02040503050406030204" pitchFamily="18" charset="0"/>
                        <a:cs typeface="Times New Roman" panose="02020603050405020304" pitchFamily="18" charset="0"/>
                      </a:rPr>
                      <m:t>=0</m:t>
                    </m:r>
                  </m:oMath>
                </a14:m>
                <a:r>
                  <a:rPr lang="en-US" altLang="zh-TW" dirty="0">
                    <a:cs typeface="Times New Roman" panose="02020603050405020304" pitchFamily="18" charset="0"/>
                  </a:rPr>
                  <a:t> the filter becomes the so-called </a:t>
                </a:r>
                <a:r>
                  <a:rPr lang="en-US" altLang="zh-TW" i="1" dirty="0">
                    <a:cs typeface="Times New Roman" panose="02020603050405020304" pitchFamily="18" charset="0"/>
                  </a:rPr>
                  <a:t>parametric Wiener filter</a:t>
                </a:r>
                <a:r>
                  <a:rPr lang="en-US" altLang="zh-TW" dirty="0">
                    <a:cs typeface="Times New Roman" panose="02020603050405020304" pitchFamily="18" charset="0"/>
                  </a:rPr>
                  <a:t>, which reduces to the standard Wiener filter when </a:t>
                </a:r>
                <a14:m>
                  <m:oMath xmlns:m="http://schemas.openxmlformats.org/officeDocument/2006/math">
                    <m:r>
                      <a:rPr lang="el-GR" altLang="zh-TW" i="1" smtClean="0">
                        <a:latin typeface="Cambria Math" panose="02040503050406030204" pitchFamily="18" charset="0"/>
                        <a:ea typeface="Cambria Math" panose="02040503050406030204" pitchFamily="18" charset="0"/>
                      </a:rPr>
                      <m:t>𝛽</m:t>
                    </m:r>
                  </m:oMath>
                </a14:m>
                <a:r>
                  <a:rPr lang="en-US" altLang="zh-TW" i="1" dirty="0">
                    <a:cs typeface="Times New Roman" panose="02020603050405020304" pitchFamily="18" charset="0"/>
                  </a:rPr>
                  <a:t> </a:t>
                </a:r>
                <a:r>
                  <a:rPr lang="en-US" altLang="zh-TW" dirty="0">
                    <a:cs typeface="Times New Roman" panose="02020603050405020304" pitchFamily="18" charset="0"/>
                  </a:rPr>
                  <a:t>= 1.</a:t>
                </a:r>
                <a:endParaRPr lang="zh-TW" altLang="en-US" dirty="0"/>
              </a:p>
            </p:txBody>
          </p:sp>
        </mc:Choice>
        <mc:Fallback>
          <p:sp>
            <p:nvSpPr>
              <p:cNvPr id="41994" name="Rectangle 3">
                <a:extLst>
                  <a:ext uri="{FF2B5EF4-FFF2-40B4-BE49-F238E27FC236}">
                    <a16:creationId xmlns:a16="http://schemas.microsoft.com/office/drawing/2014/main" id="{C6B4410F-3506-46CE-BEA5-0D005CFD1A5D}"/>
                  </a:ext>
                </a:extLst>
              </p:cNvPr>
              <p:cNvSpPr>
                <a:spLocks noGrp="1" noRot="1" noChangeAspect="1" noMove="1" noResize="1" noEditPoints="1" noAdjustHandles="1" noChangeArrowheads="1" noChangeShapeType="1" noTextEdit="1"/>
              </p:cNvSpPr>
              <p:nvPr>
                <p:ph type="body" idx="1"/>
              </p:nvPr>
            </p:nvSpPr>
            <p:spPr>
              <a:blipFill>
                <a:blip r:embed="rId3"/>
                <a:stretch>
                  <a:fillRect l="-1378" t="-2105" r="-2412"/>
                </a:stretch>
              </a:blipFill>
            </p:spPr>
            <p:txBody>
              <a:bodyPr/>
              <a:lstStyle/>
              <a:p>
                <a:r>
                  <a:rPr lang="zh-TW" altLang="en-US">
                    <a:noFill/>
                  </a:rPr>
                  <a:t> </a:t>
                </a:r>
              </a:p>
            </p:txBody>
          </p:sp>
        </mc:Fallback>
      </mc:AlternateContent>
      <p:graphicFrame>
        <p:nvGraphicFramePr>
          <p:cNvPr id="41986" name="Object 4">
            <a:extLst>
              <a:ext uri="{FF2B5EF4-FFF2-40B4-BE49-F238E27FC236}">
                <a16:creationId xmlns:a16="http://schemas.microsoft.com/office/drawing/2014/main" id="{A508B63D-B43F-4DA7-B9ED-5B0A777500E4}"/>
              </a:ext>
            </a:extLst>
          </p:cNvPr>
          <p:cNvGraphicFramePr>
            <a:graphicFrameLocks noChangeAspect="1"/>
          </p:cNvGraphicFramePr>
          <p:nvPr>
            <p:extLst>
              <p:ext uri="{D42A27DB-BD31-4B8C-83A1-F6EECF244321}">
                <p14:modId xmlns:p14="http://schemas.microsoft.com/office/powerpoint/2010/main" val="4007351802"/>
              </p:ext>
            </p:extLst>
          </p:nvPr>
        </p:nvGraphicFramePr>
        <p:xfrm>
          <a:off x="133350" y="2016125"/>
          <a:ext cx="7551738" cy="2220913"/>
        </p:xfrm>
        <a:graphic>
          <a:graphicData uri="http://schemas.openxmlformats.org/presentationml/2006/ole">
            <mc:AlternateContent xmlns:mc="http://schemas.openxmlformats.org/markup-compatibility/2006">
              <mc:Choice xmlns:v="urn:schemas-microsoft-com:vml" Requires="v">
                <p:oleObj spid="_x0000_s42387" name="方程式" r:id="rId4" imgW="3708360" imgH="1054080" progId="Equation.3">
                  <p:embed/>
                </p:oleObj>
              </mc:Choice>
              <mc:Fallback>
                <p:oleObj name="方程式" r:id="rId4" imgW="3708360" imgH="10540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 y="2016125"/>
                        <a:ext cx="7551738" cy="222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7" name="Object 5">
            <a:extLst>
              <a:ext uri="{FF2B5EF4-FFF2-40B4-BE49-F238E27FC236}">
                <a16:creationId xmlns:a16="http://schemas.microsoft.com/office/drawing/2014/main" id="{18132368-6C06-4FFD-81A0-0D59ADE51F35}"/>
              </a:ext>
            </a:extLst>
          </p:cNvPr>
          <p:cNvGraphicFramePr>
            <a:graphicFrameLocks noChangeAspect="1"/>
          </p:cNvGraphicFramePr>
          <p:nvPr/>
        </p:nvGraphicFramePr>
        <p:xfrm>
          <a:off x="1187450" y="4310063"/>
          <a:ext cx="360363" cy="342900"/>
        </p:xfrm>
        <a:graphic>
          <a:graphicData uri="http://schemas.openxmlformats.org/presentationml/2006/ole">
            <mc:AlternateContent xmlns:mc="http://schemas.openxmlformats.org/markup-compatibility/2006">
              <mc:Choice xmlns:v="urn:schemas-microsoft-com:vml" Requires="v">
                <p:oleObj spid="_x0000_s42388" name="方程式" r:id="rId6" imgW="152280" imgH="139680" progId="Equation.3">
                  <p:embed/>
                </p:oleObj>
              </mc:Choice>
              <mc:Fallback>
                <p:oleObj name="方程式" r:id="rId6" imgW="152280" imgH="1396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4310063"/>
                        <a:ext cx="360363"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8" name="Object 6">
            <a:extLst>
              <a:ext uri="{FF2B5EF4-FFF2-40B4-BE49-F238E27FC236}">
                <a16:creationId xmlns:a16="http://schemas.microsoft.com/office/drawing/2014/main" id="{4AB59F93-292F-4C7E-832F-E2697577788C}"/>
              </a:ext>
            </a:extLst>
          </p:cNvPr>
          <p:cNvGraphicFramePr>
            <a:graphicFrameLocks noChangeAspect="1"/>
          </p:cNvGraphicFramePr>
          <p:nvPr/>
        </p:nvGraphicFramePr>
        <p:xfrm>
          <a:off x="2187575" y="4254500"/>
          <a:ext cx="358775" cy="495300"/>
        </p:xfrm>
        <a:graphic>
          <a:graphicData uri="http://schemas.openxmlformats.org/presentationml/2006/ole">
            <mc:AlternateContent xmlns:mc="http://schemas.openxmlformats.org/markup-compatibility/2006">
              <mc:Choice xmlns:v="urn:schemas-microsoft-com:vml" Requires="v">
                <p:oleObj spid="_x0000_s42389" name="方程式" r:id="rId8" imgW="152280" imgH="203040" progId="Equation.3">
                  <p:embed/>
                </p:oleObj>
              </mc:Choice>
              <mc:Fallback>
                <p:oleObj name="方程式" r:id="rId8" imgW="152280" imgH="20304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7575" y="4254500"/>
                        <a:ext cx="35877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9" name="Object 7">
            <a:extLst>
              <a:ext uri="{FF2B5EF4-FFF2-40B4-BE49-F238E27FC236}">
                <a16:creationId xmlns:a16="http://schemas.microsoft.com/office/drawing/2014/main" id="{44A84D72-207B-4CC0-B231-18699F8885EC}"/>
              </a:ext>
            </a:extLst>
          </p:cNvPr>
          <p:cNvGraphicFramePr>
            <a:graphicFrameLocks noChangeAspect="1"/>
          </p:cNvGraphicFramePr>
          <p:nvPr/>
        </p:nvGraphicFramePr>
        <p:xfrm>
          <a:off x="1619250" y="4772025"/>
          <a:ext cx="334963" cy="307975"/>
        </p:xfrm>
        <a:graphic>
          <a:graphicData uri="http://schemas.openxmlformats.org/presentationml/2006/ole">
            <mc:AlternateContent xmlns:mc="http://schemas.openxmlformats.org/markup-compatibility/2006">
              <mc:Choice xmlns:v="urn:schemas-microsoft-com:vml" Requires="v">
                <p:oleObj spid="_x0000_s42390" name="方程式" r:id="rId10" imgW="152280" imgH="139680" progId="Equation.3">
                  <p:embed/>
                </p:oleObj>
              </mc:Choice>
              <mc:Fallback>
                <p:oleObj name="方程式" r:id="rId10" imgW="152280" imgH="13968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250" y="4772025"/>
                        <a:ext cx="334963"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a:extLst>
              <a:ext uri="{FF2B5EF4-FFF2-40B4-BE49-F238E27FC236}">
                <a16:creationId xmlns:a16="http://schemas.microsoft.com/office/drawing/2014/main" id="{AE405781-0A4A-4B65-A955-69ED33DC9CBC}"/>
              </a:ext>
            </a:extLst>
          </p:cNvPr>
          <p:cNvSpPr/>
          <p:nvPr/>
        </p:nvSpPr>
        <p:spPr>
          <a:xfrm>
            <a:off x="7524750" y="2895748"/>
            <a:ext cx="261610" cy="461665"/>
          </a:xfrm>
          <a:prstGeom prst="rect">
            <a:avLst/>
          </a:prstGeom>
        </p:spPr>
        <p:txBody>
          <a:bodyPr wrap="none">
            <a:spAutoFit/>
          </a:bodyPr>
          <a:lstStyle/>
          <a:p>
            <a:r>
              <a:rPr lang="en-US" altLang="zh-TW" sz="2400" dirty="0">
                <a:latin typeface="+mj-lt"/>
              </a:rPr>
              <a:t>,</a:t>
            </a:r>
            <a:endParaRPr lang="zh-TW" altLang="en-US"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投影片編號版面配置區 3">
            <a:extLst>
              <a:ext uri="{FF2B5EF4-FFF2-40B4-BE49-F238E27FC236}">
                <a16:creationId xmlns:a16="http://schemas.microsoft.com/office/drawing/2014/main" id="{9BC2FB12-894A-4A3D-BC7B-9D6BF4079B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85AD3DFA-B87B-466C-BB9E-31E403768CE2}" type="slidenum">
              <a:rPr kumimoji="0" lang="zh-TW" altLang="en-US"/>
              <a:pPr eaLnBrk="1" hangingPunct="1"/>
              <a:t>7</a:t>
            </a:fld>
            <a:endParaRPr kumimoji="0" lang="en-US" altLang="zh-TW"/>
          </a:p>
        </p:txBody>
      </p:sp>
      <p:sp>
        <p:nvSpPr>
          <p:cNvPr id="6148" name="Rectangle 2">
            <a:extLst>
              <a:ext uri="{FF2B5EF4-FFF2-40B4-BE49-F238E27FC236}">
                <a16:creationId xmlns:a16="http://schemas.microsoft.com/office/drawing/2014/main" id="{6B967DBF-223E-4C50-B28A-C19E89C8EF73}"/>
              </a:ext>
            </a:extLst>
          </p:cNvPr>
          <p:cNvSpPr>
            <a:spLocks noGrp="1" noChangeArrowheads="1"/>
          </p:cNvSpPr>
          <p:nvPr>
            <p:ph type="title"/>
          </p:nvPr>
        </p:nvSpPr>
        <p:spPr/>
        <p:txBody>
          <a:bodyPr/>
          <a:lstStyle/>
          <a:p>
            <a:pPr eaLnBrk="1" hangingPunct="1"/>
            <a:endParaRPr lang="zh-TW" altLang="en-US"/>
          </a:p>
        </p:txBody>
      </p:sp>
      <p:sp>
        <p:nvSpPr>
          <p:cNvPr id="6149" name="Rectangle 3">
            <a:extLst>
              <a:ext uri="{FF2B5EF4-FFF2-40B4-BE49-F238E27FC236}">
                <a16:creationId xmlns:a16="http://schemas.microsoft.com/office/drawing/2014/main" id="{11AB99C8-4E8A-4CB9-A9B4-ACB422E32F14}"/>
              </a:ext>
            </a:extLst>
          </p:cNvPr>
          <p:cNvSpPr>
            <a:spLocks noGrp="1" noChangeArrowheads="1"/>
          </p:cNvSpPr>
          <p:nvPr>
            <p:ph type="body" idx="1"/>
          </p:nvPr>
        </p:nvSpPr>
        <p:spPr/>
        <p:txBody>
          <a:bodyPr/>
          <a:lstStyle/>
          <a:p>
            <a:pPr eaLnBrk="1" hangingPunct="1"/>
            <a:r>
              <a:rPr lang="en-US" altLang="zh-TW"/>
              <a:t>As shown in Fig. 5.2(f), the PDF of (</a:t>
            </a:r>
            <a:r>
              <a:rPr lang="en-US" altLang="zh-TW" i="1"/>
              <a:t>bipolar</a:t>
            </a:r>
            <a:r>
              <a:rPr lang="en-US" altLang="zh-TW"/>
              <a:t>) </a:t>
            </a:r>
            <a:r>
              <a:rPr lang="en-US" altLang="zh-TW" i="1"/>
              <a:t>impulse </a:t>
            </a:r>
            <a:r>
              <a:rPr lang="en-US" altLang="zh-TW"/>
              <a:t>noise is given by:</a:t>
            </a:r>
          </a:p>
          <a:p>
            <a:pPr eaLnBrk="1" hangingPunct="1"/>
            <a:endParaRPr lang="en-US" altLang="zh-TW"/>
          </a:p>
          <a:p>
            <a:pPr algn="r" eaLnBrk="1" hangingPunct="1">
              <a:buFont typeface="Wingdings" panose="05000000000000000000" pitchFamily="2" charset="2"/>
              <a:buNone/>
            </a:pPr>
            <a:r>
              <a:rPr lang="en-US" altLang="zh-TW"/>
              <a:t>(5.2-14) </a:t>
            </a:r>
          </a:p>
          <a:p>
            <a:pPr eaLnBrk="1" hangingPunct="1"/>
            <a:endParaRPr lang="en-US" altLang="zh-TW"/>
          </a:p>
          <a:p>
            <a:pPr lvl="1" eaLnBrk="1" hangingPunct="1"/>
            <a:r>
              <a:rPr lang="en-US" altLang="zh-TW"/>
              <a:t>If </a:t>
            </a:r>
            <a:r>
              <a:rPr lang="en-US" altLang="zh-TW" i="1"/>
              <a:t>b</a:t>
            </a:r>
            <a:r>
              <a:rPr lang="en-US" altLang="zh-TW"/>
              <a:t> &gt; </a:t>
            </a:r>
            <a:r>
              <a:rPr lang="en-US" altLang="zh-TW" i="1"/>
              <a:t>a</a:t>
            </a:r>
            <a:r>
              <a:rPr lang="en-US" altLang="zh-TW"/>
              <a:t>, gray-level </a:t>
            </a:r>
            <a:r>
              <a:rPr lang="en-US" altLang="zh-TW" i="1"/>
              <a:t>b </a:t>
            </a:r>
            <a:r>
              <a:rPr lang="en-US" altLang="zh-TW"/>
              <a:t>will appear as a light dot in the image. Conversely, level </a:t>
            </a:r>
            <a:r>
              <a:rPr lang="en-US" altLang="zh-TW" i="1"/>
              <a:t>a </a:t>
            </a:r>
            <a:r>
              <a:rPr lang="en-US" altLang="zh-TW"/>
              <a:t>will appear like a dark dot. If either </a:t>
            </a:r>
            <a:r>
              <a:rPr lang="en-US" altLang="zh-TW" i="1"/>
              <a:t>P</a:t>
            </a:r>
            <a:r>
              <a:rPr lang="en-US" altLang="zh-TW" i="1" baseline="-25000"/>
              <a:t>a </a:t>
            </a:r>
            <a:r>
              <a:rPr lang="en-US" altLang="zh-TW"/>
              <a:t>or </a:t>
            </a:r>
            <a:r>
              <a:rPr lang="en-US" altLang="zh-TW" i="1"/>
              <a:t>P</a:t>
            </a:r>
            <a:r>
              <a:rPr lang="en-US" altLang="zh-TW" i="1" baseline="-25000"/>
              <a:t>b </a:t>
            </a:r>
            <a:r>
              <a:rPr lang="en-US" altLang="zh-TW"/>
              <a:t>is zero, the impulse noise is called unipolar. </a:t>
            </a:r>
          </a:p>
          <a:p>
            <a:pPr lvl="1" eaLnBrk="1" hangingPunct="1"/>
            <a:r>
              <a:rPr lang="en-US" altLang="zh-TW"/>
              <a:t>Shot and spike noise are terms used to refer to this type of noise.</a:t>
            </a:r>
          </a:p>
          <a:p>
            <a:pPr eaLnBrk="1" hangingPunct="1"/>
            <a:endParaRPr lang="zh-TW" altLang="en-US"/>
          </a:p>
        </p:txBody>
      </p:sp>
      <mc:AlternateContent xmlns:mc="http://schemas.openxmlformats.org/markup-compatibility/2006" xmlns:a14="http://schemas.microsoft.com/office/drawing/2010/main">
        <mc:Choice Requires="a14">
          <p:sp>
            <p:nvSpPr>
              <p:cNvPr id="6146" name="Object 4">
                <a:extLst>
                  <a:ext uri="{FF2B5EF4-FFF2-40B4-BE49-F238E27FC236}">
                    <a16:creationId xmlns:a16="http://schemas.microsoft.com/office/drawing/2014/main" id="{FA6D9DB7-B9FC-4E74-B1DB-86158A0256BD}"/>
                  </a:ext>
                </a:extLst>
              </p:cNvPr>
              <p:cNvSpPr txBox="1"/>
              <p:nvPr/>
            </p:nvSpPr>
            <p:spPr bwMode="auto">
              <a:xfrm>
                <a:off x="1908175" y="1208088"/>
                <a:ext cx="4392613" cy="164465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00"/>
                          </a:solidFill>
                          <a:latin typeface="Cambria Math" panose="02040503050406030204" pitchFamily="18" charset="0"/>
                        </a:rPr>
                        <m:t>𝑝</m:t>
                      </m:r>
                      <m:r>
                        <a:rPr lang="zh-TW" altLang="en-US" sz="2400" i="1" smtClean="0">
                          <a:solidFill>
                            <a:srgbClr val="000000"/>
                          </a:solidFill>
                          <a:latin typeface="Cambria Math" panose="02040503050406030204" pitchFamily="18" charset="0"/>
                        </a:rPr>
                        <m:t>(</m:t>
                      </m:r>
                      <m:r>
                        <a:rPr lang="zh-TW" altLang="en-US" sz="2400" i="1" smtClean="0">
                          <a:solidFill>
                            <a:srgbClr val="000000"/>
                          </a:solidFill>
                          <a:latin typeface="Cambria Math" panose="02040503050406030204" pitchFamily="18" charset="0"/>
                        </a:rPr>
                        <m:t>𝑧</m:t>
                      </m:r>
                      <m:r>
                        <a:rPr lang="zh-TW" altLang="en-US" sz="2400" i="1" smtClean="0">
                          <a:solidFill>
                            <a:srgbClr val="000000"/>
                          </a:solidFill>
                          <a:latin typeface="Cambria Math" panose="02040503050406030204" pitchFamily="18" charset="0"/>
                        </a:rPr>
                        <m:t>)=</m:t>
                      </m:r>
                      <m:d>
                        <m:dPr>
                          <m:begChr m:val="{"/>
                          <m:endChr m:val=""/>
                          <m:ctrlPr>
                            <a:rPr lang="zh-TW" altLang="en-US" sz="2400" i="1">
                              <a:solidFill>
                                <a:srgbClr val="000000"/>
                              </a:solidFill>
                              <a:latin typeface="Cambria Math" panose="02040503050406030204" pitchFamily="18" charset="0"/>
                            </a:rPr>
                          </m:ctrlPr>
                        </m:dPr>
                        <m:e>
                          <m:eqArr>
                            <m:eqArrPr>
                              <m:ctrlPr>
                                <a:rPr lang="zh-TW" altLang="en-US" sz="2400" i="1">
                                  <a:solidFill>
                                    <a:srgbClr val="000000"/>
                                  </a:solidFill>
                                  <a:latin typeface="Cambria Math" panose="02040503050406030204" pitchFamily="18" charset="0"/>
                                </a:rPr>
                              </m:ctrlPr>
                            </m:eqArrPr>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𝑃</m:t>
                                  </m:r>
                                </m:e>
                                <m:sub>
                                  <m:r>
                                    <a:rPr lang="zh-TW" altLang="en-US" sz="2400" i="1">
                                      <a:solidFill>
                                        <a:srgbClr val="000000"/>
                                      </a:solidFill>
                                      <a:latin typeface="Cambria Math" panose="02040503050406030204" pitchFamily="18" charset="0"/>
                                    </a:rPr>
                                    <m:t>𝑎</m:t>
                                  </m:r>
                                </m:sub>
                              </m:sSub>
                              <m:r>
                                <a:rPr lang="en-US" altLang="zh-TW" sz="2400" b="0" i="1" smtClean="0">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 </m:t>
                              </m:r>
                              <m:r>
                                <a:rPr lang="en-US" altLang="zh-TW" sz="2400" b="0" i="1" smtClean="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𝑧</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𝑎</m:t>
                              </m:r>
                              <m:r>
                                <a:rPr lang="en-US" altLang="zh-TW" sz="2400" b="0" i="1" smtClean="0">
                                  <a:solidFill>
                                    <a:srgbClr val="000000"/>
                                  </a:solidFill>
                                  <a:latin typeface="Cambria Math" panose="02040503050406030204" pitchFamily="18" charset="0"/>
                                </a:rPr>
                                <m:t>,</m:t>
                              </m:r>
                            </m:e>
                            <m:e>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𝑃</m:t>
                                  </m:r>
                                </m:e>
                                <m:sub>
                                  <m:r>
                                    <a:rPr lang="zh-TW" altLang="en-US" sz="2400" i="1">
                                      <a:solidFill>
                                        <a:srgbClr val="000000"/>
                                      </a:solidFill>
                                      <a:latin typeface="Cambria Math" panose="02040503050406030204" pitchFamily="18" charset="0"/>
                                    </a:rPr>
                                    <m:t>𝑏</m:t>
                                  </m:r>
                                </m:sub>
                              </m:sSub>
                              <m:r>
                                <a:rPr lang="en-US" altLang="zh-TW" sz="2400" b="0" i="1" smtClean="0">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 </m:t>
                              </m:r>
                              <m:r>
                                <a:rPr lang="en-US" altLang="zh-TW" sz="2400" b="0" i="1" smtClean="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a:rPr lang="zh-TW" altLang="en-US" sz="2400" i="1">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𝑧</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𝑏</m:t>
                              </m:r>
                              <m:r>
                                <a:rPr lang="en-US" altLang="zh-TW" sz="2400" b="0" i="1" smtClean="0">
                                  <a:solidFill>
                                    <a:srgbClr val="000000"/>
                                  </a:solidFill>
                                  <a:latin typeface="Cambria Math" panose="02040503050406030204" pitchFamily="18" charset="0"/>
                                </a:rPr>
                                <m:t>,</m:t>
                              </m:r>
                            </m:e>
                            <m:e>
                              <m:r>
                                <a:rPr lang="zh-TW" altLang="en-US" sz="2400" i="1">
                                  <a:solidFill>
                                    <a:srgbClr val="000000"/>
                                  </a:solidFill>
                                  <a:latin typeface="Cambria Math" panose="02040503050406030204" pitchFamily="18" charset="0"/>
                                </a:rPr>
                                <m:t>0</m:t>
                              </m:r>
                              <m:r>
                                <a:rPr lang="en-US" altLang="zh-TW" sz="2400" b="0" i="1" smtClean="0">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otherwise</m:t>
                              </m:r>
                              <m:r>
                                <m:rPr>
                                  <m:nor/>
                                </m:rPr>
                                <a:rPr lang="zh-TW" altLang="en-US" sz="2400" i="0">
                                  <a:solidFill>
                                    <a:srgbClr val="000000"/>
                                  </a:solidFill>
                                  <a:latin typeface="Cambria Math" panose="02040503050406030204" pitchFamily="18" charset="0"/>
                                </a:rPr>
                                <m:t>.</m:t>
                              </m:r>
                            </m:e>
                          </m:eqArr>
                        </m:e>
                      </m:d>
                    </m:oMath>
                  </m:oMathPara>
                </a14:m>
                <a:endParaRPr lang="zh-TW" altLang="en-US" sz="2400" dirty="0"/>
              </a:p>
            </p:txBody>
          </p:sp>
        </mc:Choice>
        <mc:Fallback xmlns="">
          <p:sp>
            <p:nvSpPr>
              <p:cNvPr id="6146" name="Object 4">
                <a:extLst>
                  <a:ext uri="{FF2B5EF4-FFF2-40B4-BE49-F238E27FC236}">
                    <a16:creationId xmlns:a16="http://schemas.microsoft.com/office/drawing/2014/main" id="{FA6D9DB7-B9FC-4E74-B1DB-86158A0256BD}"/>
                  </a:ext>
                </a:extLst>
              </p:cNvPr>
              <p:cNvSpPr txBox="1">
                <a:spLocks noRot="1" noChangeAspect="1" noMove="1" noResize="1" noEditPoints="1" noAdjustHandles="1" noChangeArrowheads="1" noChangeShapeType="1" noTextEdit="1"/>
              </p:cNvSpPr>
              <p:nvPr/>
            </p:nvSpPr>
            <p:spPr bwMode="auto">
              <a:xfrm>
                <a:off x="1908175" y="1208088"/>
                <a:ext cx="4392613" cy="1644650"/>
              </a:xfrm>
              <a:prstGeom prst="rect">
                <a:avLst/>
              </a:prstGeom>
              <a:blipFill>
                <a:blip r:embed="rId2"/>
                <a:stretch>
                  <a:fillRect/>
                </a:stretch>
              </a:blipFill>
            </p:spPr>
            <p:txBody>
              <a:bodyPr/>
              <a:lstStyle/>
              <a:p>
                <a:r>
                  <a:rPr lang="zh-TW" alt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投影片編號版面配置區 3">
            <a:extLst>
              <a:ext uri="{FF2B5EF4-FFF2-40B4-BE49-F238E27FC236}">
                <a16:creationId xmlns:a16="http://schemas.microsoft.com/office/drawing/2014/main" id="{E7652E73-729F-42CC-B397-ED8CF2875FD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6DA3D637-782E-488B-85D7-05CAAA63ED66}" type="slidenum">
              <a:rPr kumimoji="0" lang="zh-TW" altLang="en-US"/>
              <a:pPr eaLnBrk="1" hangingPunct="1"/>
              <a:t>70</a:t>
            </a:fld>
            <a:endParaRPr kumimoji="0" lang="en-US" altLang="zh-TW"/>
          </a:p>
        </p:txBody>
      </p:sp>
      <p:sp>
        <p:nvSpPr>
          <p:cNvPr id="76803" name="Rectangle 2">
            <a:extLst>
              <a:ext uri="{FF2B5EF4-FFF2-40B4-BE49-F238E27FC236}">
                <a16:creationId xmlns:a16="http://schemas.microsoft.com/office/drawing/2014/main" id="{23E0C227-510A-41D9-A15F-AC2CA70DD0B6}"/>
              </a:ext>
            </a:extLst>
          </p:cNvPr>
          <p:cNvSpPr>
            <a:spLocks noGrp="1" noChangeArrowheads="1"/>
          </p:cNvSpPr>
          <p:nvPr>
            <p:ph type="title"/>
          </p:nvPr>
        </p:nvSpPr>
        <p:spPr/>
        <p:txBody>
          <a:bodyPr/>
          <a:lstStyle/>
          <a:p>
            <a:pPr eaLnBrk="1" hangingPunct="1"/>
            <a:r>
              <a:rPr lang="en-US" altLang="zh-TW"/>
              <a:t>Geometric Transformations</a:t>
            </a:r>
            <a:endParaRPr lang="zh-TW" altLang="en-US"/>
          </a:p>
        </p:txBody>
      </p:sp>
      <p:sp>
        <p:nvSpPr>
          <p:cNvPr id="76804" name="Rectangle 3">
            <a:extLst>
              <a:ext uri="{FF2B5EF4-FFF2-40B4-BE49-F238E27FC236}">
                <a16:creationId xmlns:a16="http://schemas.microsoft.com/office/drawing/2014/main" id="{CE73350E-F199-4AAE-B3B3-95C00763388B}"/>
              </a:ext>
            </a:extLst>
          </p:cNvPr>
          <p:cNvSpPr>
            <a:spLocks noGrp="1" noChangeArrowheads="1"/>
          </p:cNvSpPr>
          <p:nvPr>
            <p:ph type="body" idx="1"/>
          </p:nvPr>
        </p:nvSpPr>
        <p:spPr/>
        <p:txBody>
          <a:bodyPr/>
          <a:lstStyle/>
          <a:p>
            <a:pPr eaLnBrk="1" hangingPunct="1"/>
            <a:r>
              <a:rPr lang="en-US" altLang="zh-TW"/>
              <a:t>Geometric transformations, or </a:t>
            </a:r>
            <a:r>
              <a:rPr lang="en-US" altLang="zh-TW" i="1"/>
              <a:t>rubber-sheet</a:t>
            </a:r>
            <a:r>
              <a:rPr lang="en-US" altLang="zh-TW"/>
              <a:t> </a:t>
            </a:r>
            <a:r>
              <a:rPr lang="en-US" altLang="zh-TW" i="1"/>
              <a:t>transformations</a:t>
            </a:r>
            <a:r>
              <a:rPr lang="en-US" altLang="zh-TW"/>
              <a:t>, may be viewed as the process of </a:t>
            </a:r>
            <a:r>
              <a:rPr lang="en-US" altLang="zh-TW">
                <a:latin typeface="Arial" panose="020B0604020202020204" pitchFamily="34" charset="0"/>
              </a:rPr>
              <a:t>“</a:t>
            </a:r>
            <a:r>
              <a:rPr lang="en-US" altLang="zh-TW"/>
              <a:t>printing</a:t>
            </a:r>
            <a:r>
              <a:rPr lang="en-US" altLang="zh-TW">
                <a:latin typeface="Arial" panose="020B0604020202020204" pitchFamily="34" charset="0"/>
              </a:rPr>
              <a:t>”</a:t>
            </a:r>
            <a:r>
              <a:rPr lang="en-US" altLang="zh-TW"/>
              <a:t> an image on a sheet of rubber and then stretching this sheet according to some predefined set of rules.</a:t>
            </a:r>
          </a:p>
          <a:p>
            <a:pPr eaLnBrk="1" hangingPunct="1"/>
            <a:r>
              <a:rPr lang="en-US" altLang="zh-TW"/>
              <a:t>A geometric transformation consists of two operations:</a:t>
            </a:r>
          </a:p>
          <a:p>
            <a:pPr eaLnBrk="1" hangingPunct="1">
              <a:buFont typeface="Wingdings" panose="05000000000000000000" pitchFamily="2" charset="2"/>
              <a:buNone/>
            </a:pPr>
            <a:r>
              <a:rPr lang="en-US" altLang="zh-TW"/>
              <a:t>	(1)	a </a:t>
            </a:r>
            <a:r>
              <a:rPr lang="en-US" altLang="zh-TW" i="1"/>
              <a:t>spatial transformation</a:t>
            </a:r>
            <a:r>
              <a:rPr lang="en-US" altLang="zh-TW"/>
              <a:t> defining the </a:t>
            </a:r>
            <a:r>
              <a:rPr lang="en-US" altLang="zh-TW">
                <a:latin typeface="Arial" panose="020B0604020202020204" pitchFamily="34" charset="0"/>
              </a:rPr>
              <a:t>“</a:t>
            </a:r>
            <a:r>
              <a:rPr lang="en-US" altLang="zh-TW"/>
              <a:t>rearrangement</a:t>
            </a:r>
            <a:r>
              <a:rPr lang="en-US" altLang="zh-TW">
                <a:latin typeface="Arial" panose="020B0604020202020204" pitchFamily="34" charset="0"/>
              </a:rPr>
              <a:t>”</a:t>
            </a:r>
            <a:r>
              <a:rPr lang="en-US" altLang="zh-TW"/>
              <a:t> 	of pixels on the image plane;</a:t>
            </a:r>
          </a:p>
          <a:p>
            <a:pPr eaLnBrk="1" hangingPunct="1">
              <a:buFont typeface="Wingdings" panose="05000000000000000000" pitchFamily="2" charset="2"/>
              <a:buNone/>
            </a:pPr>
            <a:r>
              <a:rPr lang="en-US" altLang="zh-TW"/>
              <a:t>	(2)	</a:t>
            </a:r>
            <a:r>
              <a:rPr lang="en-US" altLang="zh-TW" i="1"/>
              <a:t>gray-level interpolation</a:t>
            </a:r>
            <a:r>
              <a:rPr lang="en-US" altLang="zh-TW"/>
              <a:t> dealing with the assignment of 	gray levels to pixels in the spatially transformed image.</a:t>
            </a:r>
          </a:p>
          <a:p>
            <a:pPr eaLnBrk="1" hangingPunct="1"/>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投影片編號版面配置區 3">
            <a:extLst>
              <a:ext uri="{FF2B5EF4-FFF2-40B4-BE49-F238E27FC236}">
                <a16:creationId xmlns:a16="http://schemas.microsoft.com/office/drawing/2014/main" id="{C926F605-7890-430E-AAE3-90640EFBDDA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76C1892C-13C8-4A6D-B123-171942F1ED93}" type="slidenum">
              <a:rPr kumimoji="0" lang="zh-TW" altLang="en-US"/>
              <a:pPr eaLnBrk="1" hangingPunct="1"/>
              <a:t>71</a:t>
            </a:fld>
            <a:endParaRPr kumimoji="0" lang="en-US" altLang="zh-TW"/>
          </a:p>
        </p:txBody>
      </p:sp>
      <p:sp>
        <p:nvSpPr>
          <p:cNvPr id="77827" name="Rectangle 2">
            <a:extLst>
              <a:ext uri="{FF2B5EF4-FFF2-40B4-BE49-F238E27FC236}">
                <a16:creationId xmlns:a16="http://schemas.microsoft.com/office/drawing/2014/main" id="{6011CC87-CB8C-4AC9-912A-6AB191F78138}"/>
              </a:ext>
            </a:extLst>
          </p:cNvPr>
          <p:cNvSpPr>
            <a:spLocks noGrp="1" noChangeArrowheads="1"/>
          </p:cNvSpPr>
          <p:nvPr>
            <p:ph type="title"/>
          </p:nvPr>
        </p:nvSpPr>
        <p:spPr/>
        <p:txBody>
          <a:bodyPr/>
          <a:lstStyle/>
          <a:p>
            <a:pPr eaLnBrk="1" hangingPunct="1"/>
            <a:endParaRPr lang="zh-TW" altLang="en-US"/>
          </a:p>
        </p:txBody>
      </p:sp>
      <p:sp>
        <p:nvSpPr>
          <p:cNvPr id="77828" name="Rectangle 3">
            <a:extLst>
              <a:ext uri="{FF2B5EF4-FFF2-40B4-BE49-F238E27FC236}">
                <a16:creationId xmlns:a16="http://schemas.microsoft.com/office/drawing/2014/main" id="{240129C2-989C-442C-B201-BAE0EFADB001}"/>
              </a:ext>
            </a:extLst>
          </p:cNvPr>
          <p:cNvSpPr>
            <a:spLocks noGrp="1" noChangeArrowheads="1"/>
          </p:cNvSpPr>
          <p:nvPr>
            <p:ph type="body" idx="1"/>
          </p:nvPr>
        </p:nvSpPr>
        <p:spPr>
          <a:xfrm>
            <a:off x="107950" y="71438"/>
            <a:ext cx="8847138" cy="6597650"/>
          </a:xfrm>
          <a:noFill/>
        </p:spPr>
        <p:txBody>
          <a:bodyPr/>
          <a:lstStyle/>
          <a:p>
            <a:pPr eaLnBrk="1" hangingPunct="1">
              <a:lnSpc>
                <a:spcPct val="80000"/>
              </a:lnSpc>
            </a:pPr>
            <a:r>
              <a:rPr lang="en-US" altLang="zh-TW"/>
              <a:t>An image </a:t>
            </a:r>
            <a:r>
              <a:rPr lang="en-US" altLang="zh-TW" i="1"/>
              <a:t>f</a:t>
            </a:r>
            <a:r>
              <a:rPr lang="en-US" altLang="zh-TW"/>
              <a:t>(</a:t>
            </a:r>
            <a:r>
              <a:rPr lang="en-US" altLang="zh-TW" i="1"/>
              <a:t>x</a:t>
            </a:r>
            <a:r>
              <a:rPr lang="en-US" altLang="zh-TW"/>
              <a:t>, </a:t>
            </a:r>
            <a:r>
              <a:rPr lang="en-US" altLang="zh-TW" i="1"/>
              <a:t>y</a:t>
            </a:r>
            <a:r>
              <a:rPr lang="en-US" altLang="zh-TW"/>
              <a:t>) undergoes geometric distortion to produce an image </a:t>
            </a:r>
            <a:r>
              <a:rPr lang="en-US" altLang="zh-TW" i="1"/>
              <a:t>g</a:t>
            </a:r>
            <a:r>
              <a:rPr lang="en-US" altLang="zh-TW"/>
              <a:t>(</a:t>
            </a:r>
            <a:r>
              <a:rPr lang="en-US" altLang="zh-TW" i="1"/>
              <a:t>x</a:t>
            </a:r>
            <a:r>
              <a:rPr lang="en-US" altLang="zh-TW" i="1">
                <a:ea typeface="AR MingtiM GB" pitchFamily="49" charset="-122"/>
                <a:cs typeface="Times New Roman" panose="02020603050405020304" pitchFamily="18" charset="0"/>
              </a:rPr>
              <a:t>'</a:t>
            </a:r>
            <a:r>
              <a:rPr lang="en-US" altLang="zh-TW"/>
              <a:t>, </a:t>
            </a:r>
            <a:r>
              <a:rPr lang="en-US" altLang="zh-TW" i="1"/>
              <a:t>y</a:t>
            </a:r>
            <a:r>
              <a:rPr lang="en-US" altLang="zh-TW" i="1">
                <a:ea typeface="AR MingtiM GB" pitchFamily="49" charset="-122"/>
              </a:rPr>
              <a:t>'</a:t>
            </a:r>
            <a:r>
              <a:rPr lang="en-US" altLang="zh-TW"/>
              <a:t>). The transformation may be expressed as:</a:t>
            </a:r>
          </a:p>
          <a:p>
            <a:pPr eaLnBrk="1" hangingPunct="1">
              <a:lnSpc>
                <a:spcPct val="80000"/>
              </a:lnSpc>
              <a:buFont typeface="Wingdings" panose="05000000000000000000" pitchFamily="2" charset="2"/>
              <a:buNone/>
            </a:pPr>
            <a:r>
              <a:rPr lang="en-US" altLang="zh-TW"/>
              <a:t>			</a:t>
            </a:r>
            <a:r>
              <a:rPr lang="en-US" altLang="zh-TW" i="1"/>
              <a:t>x</a:t>
            </a:r>
            <a:r>
              <a:rPr lang="en-US" altLang="zh-TW" i="1">
                <a:ea typeface="AR MingtiM GB" pitchFamily="49" charset="-122"/>
              </a:rPr>
              <a:t>'</a:t>
            </a:r>
            <a:r>
              <a:rPr lang="en-US" altLang="zh-TW"/>
              <a:t> = </a:t>
            </a:r>
            <a:r>
              <a:rPr lang="en-US" altLang="zh-TW" i="1"/>
              <a:t>r</a:t>
            </a:r>
            <a:r>
              <a:rPr lang="en-US" altLang="zh-TW"/>
              <a:t>(</a:t>
            </a:r>
            <a:r>
              <a:rPr lang="en-US" altLang="zh-TW" i="1"/>
              <a:t>x</a:t>
            </a:r>
            <a:r>
              <a:rPr lang="en-US" altLang="zh-TW"/>
              <a:t>, </a:t>
            </a:r>
            <a:r>
              <a:rPr lang="en-US" altLang="zh-TW" i="1"/>
              <a:t>y</a:t>
            </a:r>
            <a:r>
              <a:rPr lang="en-US" altLang="zh-TW"/>
              <a:t>) 					     (5.11-1)</a:t>
            </a:r>
          </a:p>
          <a:p>
            <a:pPr eaLnBrk="1" hangingPunct="1">
              <a:lnSpc>
                <a:spcPct val="80000"/>
              </a:lnSpc>
              <a:buFont typeface="Wingdings" panose="05000000000000000000" pitchFamily="2" charset="2"/>
              <a:buNone/>
            </a:pPr>
            <a:r>
              <a:rPr lang="en-US" altLang="zh-TW"/>
              <a:t>			</a:t>
            </a:r>
            <a:r>
              <a:rPr lang="en-US" altLang="zh-TW" i="1"/>
              <a:t>y</a:t>
            </a:r>
            <a:r>
              <a:rPr lang="en-US" altLang="zh-TW" i="1">
                <a:ea typeface="AR MingtiM GB" pitchFamily="49" charset="-122"/>
              </a:rPr>
              <a:t>'</a:t>
            </a:r>
            <a:r>
              <a:rPr lang="en-US" altLang="zh-TW"/>
              <a:t> = </a:t>
            </a:r>
            <a:r>
              <a:rPr lang="en-US" altLang="zh-TW" i="1"/>
              <a:t>s</a:t>
            </a:r>
            <a:r>
              <a:rPr lang="en-US" altLang="zh-TW"/>
              <a:t>(</a:t>
            </a:r>
            <a:r>
              <a:rPr lang="en-US" altLang="zh-TW" i="1"/>
              <a:t>x</a:t>
            </a:r>
            <a:r>
              <a:rPr lang="en-US" altLang="zh-TW"/>
              <a:t>, </a:t>
            </a:r>
            <a:r>
              <a:rPr lang="en-US" altLang="zh-TW" i="1"/>
              <a:t>y</a:t>
            </a:r>
            <a:r>
              <a:rPr lang="en-US" altLang="zh-TW"/>
              <a:t>)					     (5.11-2)</a:t>
            </a:r>
          </a:p>
          <a:p>
            <a:pPr eaLnBrk="1" hangingPunct="1">
              <a:lnSpc>
                <a:spcPct val="80000"/>
              </a:lnSpc>
              <a:buFont typeface="Wingdings" panose="05000000000000000000" pitchFamily="2" charset="2"/>
              <a:buNone/>
            </a:pPr>
            <a:r>
              <a:rPr lang="en-US" altLang="zh-TW"/>
              <a:t>	where </a:t>
            </a:r>
            <a:r>
              <a:rPr lang="en-US" altLang="zh-TW" i="1"/>
              <a:t>r</a:t>
            </a:r>
            <a:r>
              <a:rPr lang="en-US" altLang="zh-TW"/>
              <a:t>(</a:t>
            </a:r>
            <a:r>
              <a:rPr lang="en-US" altLang="zh-TW" i="1"/>
              <a:t>x</a:t>
            </a:r>
            <a:r>
              <a:rPr lang="en-US" altLang="zh-TW"/>
              <a:t>, </a:t>
            </a:r>
            <a:r>
              <a:rPr lang="en-US" altLang="zh-TW" i="1"/>
              <a:t>y</a:t>
            </a:r>
            <a:r>
              <a:rPr lang="en-US" altLang="zh-TW"/>
              <a:t>) and </a:t>
            </a:r>
            <a:r>
              <a:rPr lang="en-US" altLang="zh-TW" i="1"/>
              <a:t>s</a:t>
            </a:r>
            <a:r>
              <a:rPr lang="en-US" altLang="zh-TW"/>
              <a:t>(</a:t>
            </a:r>
            <a:r>
              <a:rPr lang="en-US" altLang="zh-TW" i="1"/>
              <a:t>x</a:t>
            </a:r>
            <a:r>
              <a:rPr lang="en-US" altLang="zh-TW"/>
              <a:t>, </a:t>
            </a:r>
            <a:r>
              <a:rPr lang="en-US" altLang="zh-TW" i="1"/>
              <a:t>y</a:t>
            </a:r>
            <a:r>
              <a:rPr lang="en-US" altLang="zh-TW"/>
              <a:t>) are the spatial transformations that produced the geometrically distorted image </a:t>
            </a:r>
            <a:r>
              <a:rPr lang="en-US" altLang="zh-TW" i="1"/>
              <a:t>g</a:t>
            </a:r>
            <a:r>
              <a:rPr lang="en-US" altLang="zh-TW"/>
              <a:t>(</a:t>
            </a:r>
            <a:r>
              <a:rPr lang="en-US" altLang="zh-TW" i="1"/>
              <a:t>x</a:t>
            </a:r>
            <a:r>
              <a:rPr lang="en-US" altLang="zh-TW" i="1">
                <a:ea typeface="AR MingtiM GB" pitchFamily="49" charset="-122"/>
              </a:rPr>
              <a:t>'</a:t>
            </a:r>
            <a:r>
              <a:rPr lang="en-US" altLang="zh-TW"/>
              <a:t>, </a:t>
            </a:r>
            <a:r>
              <a:rPr lang="en-US" altLang="zh-TW" i="1"/>
              <a:t>y</a:t>
            </a:r>
            <a:r>
              <a:rPr lang="en-US" altLang="zh-TW" i="1">
                <a:ea typeface="AR MingtiM GB" pitchFamily="49" charset="-122"/>
              </a:rPr>
              <a:t>'</a:t>
            </a:r>
            <a:r>
              <a:rPr lang="en-US" altLang="zh-TW"/>
              <a:t>).</a:t>
            </a:r>
          </a:p>
          <a:p>
            <a:pPr lvl="1" eaLnBrk="1" hangingPunct="1">
              <a:lnSpc>
                <a:spcPct val="80000"/>
              </a:lnSpc>
            </a:pPr>
            <a:r>
              <a:rPr lang="en-US" altLang="zh-TW"/>
              <a:t>Usually, we formulate the spatial relocation of pixels by the use of </a:t>
            </a:r>
            <a:r>
              <a:rPr lang="en-US" altLang="zh-TW" i="1"/>
              <a:t>tiepoints</a:t>
            </a:r>
            <a:r>
              <a:rPr lang="en-US" altLang="zh-TW"/>
              <a:t>, which are a subset of pixels whose location in the input (distorted) and output (corrected) images is known precisely.</a:t>
            </a:r>
          </a:p>
          <a:p>
            <a:pPr lvl="1" eaLnBrk="1" hangingPunct="1">
              <a:lnSpc>
                <a:spcPct val="80000"/>
              </a:lnSpc>
            </a:pPr>
            <a:r>
              <a:rPr lang="en-US" altLang="zh-TW"/>
              <a:t>Fig. 5.32 shows quadrilateral regions in a distorted and corresponding corrected image. The vertices of the quadrilaterals are corresponding tiepoints.</a:t>
            </a:r>
            <a:endParaRPr lang="zh-TW" altLang="en-US"/>
          </a:p>
        </p:txBody>
      </p:sp>
      <p:pic>
        <p:nvPicPr>
          <p:cNvPr id="77829" name="Picture 4">
            <a:extLst>
              <a:ext uri="{FF2B5EF4-FFF2-40B4-BE49-F238E27FC236}">
                <a16:creationId xmlns:a16="http://schemas.microsoft.com/office/drawing/2014/main" id="{56B06C44-2249-4B93-9F17-2CD4EA94F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319588"/>
            <a:ext cx="6192837"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投影片編號版面配置區 3">
            <a:extLst>
              <a:ext uri="{FF2B5EF4-FFF2-40B4-BE49-F238E27FC236}">
                <a16:creationId xmlns:a16="http://schemas.microsoft.com/office/drawing/2014/main" id="{E33B4968-96EE-4913-893F-48F4454ADEB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619DCF1A-915F-4638-9CD2-2BFB106ABA80}" type="slidenum">
              <a:rPr kumimoji="0" lang="zh-TW" altLang="en-US"/>
              <a:pPr eaLnBrk="1" hangingPunct="1"/>
              <a:t>72</a:t>
            </a:fld>
            <a:endParaRPr kumimoji="0" lang="en-US" altLang="zh-TW"/>
          </a:p>
        </p:txBody>
      </p:sp>
      <p:sp>
        <p:nvSpPr>
          <p:cNvPr id="43012" name="Rectangle 2">
            <a:extLst>
              <a:ext uri="{FF2B5EF4-FFF2-40B4-BE49-F238E27FC236}">
                <a16:creationId xmlns:a16="http://schemas.microsoft.com/office/drawing/2014/main" id="{23B874C5-96C7-497C-8CFD-3CE845774B24}"/>
              </a:ext>
            </a:extLst>
          </p:cNvPr>
          <p:cNvSpPr>
            <a:spLocks noGrp="1" noChangeArrowheads="1"/>
          </p:cNvSpPr>
          <p:nvPr>
            <p:ph type="title"/>
          </p:nvPr>
        </p:nvSpPr>
        <p:spPr/>
        <p:txBody>
          <a:bodyPr/>
          <a:lstStyle/>
          <a:p>
            <a:pPr eaLnBrk="1" hangingPunct="1"/>
            <a:endParaRPr lang="zh-TW" altLang="en-US"/>
          </a:p>
        </p:txBody>
      </p:sp>
      <p:sp>
        <p:nvSpPr>
          <p:cNvPr id="43013" name="Rectangle 3">
            <a:extLst>
              <a:ext uri="{FF2B5EF4-FFF2-40B4-BE49-F238E27FC236}">
                <a16:creationId xmlns:a16="http://schemas.microsoft.com/office/drawing/2014/main" id="{A2B8B64B-CB68-4014-B480-64904CDB9E88}"/>
              </a:ext>
            </a:extLst>
          </p:cNvPr>
          <p:cNvSpPr>
            <a:spLocks noGrp="1" noChangeArrowheads="1"/>
          </p:cNvSpPr>
          <p:nvPr>
            <p:ph type="body" idx="1"/>
          </p:nvPr>
        </p:nvSpPr>
        <p:spPr/>
        <p:txBody>
          <a:bodyPr/>
          <a:lstStyle/>
          <a:p>
            <a:pPr lvl="1" eaLnBrk="1" hangingPunct="1"/>
            <a:r>
              <a:rPr lang="en-US" altLang="zh-TW" dirty="0"/>
              <a:t>If the geometric distortion process within the quadrilateral regions is modeled by a pair of bilinear equations:</a:t>
            </a:r>
          </a:p>
          <a:p>
            <a:pPr lvl="1" eaLnBrk="1" hangingPunct="1">
              <a:buFont typeface="Wingdings" panose="05000000000000000000" pitchFamily="2" charset="2"/>
              <a:buNone/>
            </a:pPr>
            <a:r>
              <a:rPr lang="en-US" altLang="zh-TW" dirty="0"/>
              <a:t>			</a:t>
            </a:r>
            <a:r>
              <a:rPr lang="en-US" altLang="zh-TW" i="1" dirty="0"/>
              <a:t>r</a:t>
            </a:r>
            <a:r>
              <a:rPr lang="en-US" altLang="zh-TW" dirty="0"/>
              <a:t>(</a:t>
            </a:r>
            <a:r>
              <a:rPr lang="en-US" altLang="zh-TW" i="1" dirty="0"/>
              <a:t>x</a:t>
            </a:r>
            <a:r>
              <a:rPr lang="en-US" altLang="zh-TW" dirty="0"/>
              <a:t>, </a:t>
            </a:r>
            <a:r>
              <a:rPr lang="en-US" altLang="zh-TW" i="1" dirty="0"/>
              <a:t>y</a:t>
            </a:r>
            <a:r>
              <a:rPr lang="en-US" altLang="zh-TW" dirty="0"/>
              <a:t>) = </a:t>
            </a:r>
            <a:r>
              <a:rPr lang="en-US" altLang="zh-TW" i="1" dirty="0"/>
              <a:t>c</a:t>
            </a:r>
            <a:r>
              <a:rPr lang="en-US" altLang="zh-TW" baseline="-25000" dirty="0"/>
              <a:t>1</a:t>
            </a:r>
            <a:r>
              <a:rPr lang="en-US" altLang="zh-TW" i="1" dirty="0"/>
              <a:t>x</a:t>
            </a:r>
            <a:r>
              <a:rPr lang="en-US" altLang="zh-TW" dirty="0"/>
              <a:t> + </a:t>
            </a:r>
            <a:r>
              <a:rPr lang="en-US" altLang="zh-TW" i="1" dirty="0"/>
              <a:t>c</a:t>
            </a:r>
            <a:r>
              <a:rPr lang="en-US" altLang="zh-TW" baseline="-25000" dirty="0"/>
              <a:t>2</a:t>
            </a:r>
            <a:r>
              <a:rPr lang="en-US" altLang="zh-TW" i="1" dirty="0"/>
              <a:t>y</a:t>
            </a:r>
            <a:r>
              <a:rPr lang="en-US" altLang="zh-TW" dirty="0"/>
              <a:t> + </a:t>
            </a:r>
            <a:r>
              <a:rPr lang="en-US" altLang="zh-TW" i="1" dirty="0"/>
              <a:t>c</a:t>
            </a:r>
            <a:r>
              <a:rPr lang="en-US" altLang="zh-TW" baseline="-25000" dirty="0"/>
              <a:t>3</a:t>
            </a:r>
            <a:r>
              <a:rPr lang="en-US" altLang="zh-TW" i="1" dirty="0"/>
              <a:t>xy</a:t>
            </a:r>
            <a:r>
              <a:rPr lang="en-US" altLang="zh-TW" dirty="0"/>
              <a:t> + </a:t>
            </a:r>
            <a:r>
              <a:rPr lang="en-US" altLang="zh-TW" i="1" dirty="0"/>
              <a:t>c</a:t>
            </a:r>
            <a:r>
              <a:rPr lang="en-US" altLang="zh-TW" baseline="-25000" dirty="0"/>
              <a:t>4,</a:t>
            </a:r>
            <a:r>
              <a:rPr lang="en-US" altLang="zh-TW" dirty="0"/>
              <a:t>			        (5.11-3)</a:t>
            </a:r>
          </a:p>
          <a:p>
            <a:pPr lvl="1" eaLnBrk="1" hangingPunct="1">
              <a:buFont typeface="Wingdings" panose="05000000000000000000" pitchFamily="2" charset="2"/>
              <a:buNone/>
            </a:pPr>
            <a:r>
              <a:rPr lang="en-US" altLang="zh-TW" dirty="0"/>
              <a:t>			</a:t>
            </a:r>
            <a:r>
              <a:rPr lang="en-US" altLang="zh-TW" i="1" dirty="0"/>
              <a:t>s</a:t>
            </a:r>
            <a:r>
              <a:rPr lang="en-US" altLang="zh-TW" dirty="0"/>
              <a:t>(</a:t>
            </a:r>
            <a:r>
              <a:rPr lang="en-US" altLang="zh-TW" i="1" dirty="0"/>
              <a:t>x</a:t>
            </a:r>
            <a:r>
              <a:rPr lang="en-US" altLang="zh-TW" dirty="0"/>
              <a:t>, </a:t>
            </a:r>
            <a:r>
              <a:rPr lang="en-US" altLang="zh-TW" i="1" dirty="0"/>
              <a:t>y</a:t>
            </a:r>
            <a:r>
              <a:rPr lang="en-US" altLang="zh-TW" dirty="0"/>
              <a:t>) = </a:t>
            </a:r>
            <a:r>
              <a:rPr lang="en-US" altLang="zh-TW" i="1" dirty="0"/>
              <a:t>c</a:t>
            </a:r>
            <a:r>
              <a:rPr lang="en-US" altLang="zh-TW" baseline="-25000" dirty="0"/>
              <a:t>5</a:t>
            </a:r>
            <a:r>
              <a:rPr lang="en-US" altLang="zh-TW" i="1" dirty="0"/>
              <a:t>x</a:t>
            </a:r>
            <a:r>
              <a:rPr lang="en-US" altLang="zh-TW" dirty="0"/>
              <a:t> + </a:t>
            </a:r>
            <a:r>
              <a:rPr lang="en-US" altLang="zh-TW" i="1" dirty="0"/>
              <a:t>c</a:t>
            </a:r>
            <a:r>
              <a:rPr lang="en-US" altLang="zh-TW" baseline="-25000" dirty="0"/>
              <a:t>6</a:t>
            </a:r>
            <a:r>
              <a:rPr lang="en-US" altLang="zh-TW" i="1" dirty="0"/>
              <a:t>y</a:t>
            </a:r>
            <a:r>
              <a:rPr lang="en-US" altLang="zh-TW" dirty="0"/>
              <a:t> + </a:t>
            </a:r>
            <a:r>
              <a:rPr lang="en-US" altLang="zh-TW" i="1" dirty="0"/>
              <a:t>c</a:t>
            </a:r>
            <a:r>
              <a:rPr lang="en-US" altLang="zh-TW" baseline="-25000" dirty="0"/>
              <a:t>7</a:t>
            </a:r>
            <a:r>
              <a:rPr lang="en-US" altLang="zh-TW" i="1" dirty="0"/>
              <a:t>xy</a:t>
            </a:r>
            <a:r>
              <a:rPr lang="en-US" altLang="zh-TW" dirty="0"/>
              <a:t> + </a:t>
            </a:r>
            <a:r>
              <a:rPr lang="en-US" altLang="zh-TW" i="1" dirty="0"/>
              <a:t>c</a:t>
            </a:r>
            <a:r>
              <a:rPr lang="en-US" altLang="zh-TW" baseline="-25000" dirty="0"/>
              <a:t>8,</a:t>
            </a:r>
            <a:r>
              <a:rPr lang="en-US" altLang="zh-TW" dirty="0"/>
              <a:t>			        (5.11-4)</a:t>
            </a:r>
          </a:p>
          <a:p>
            <a:pPr lvl="1" eaLnBrk="1" hangingPunct="1">
              <a:buFont typeface="Wingdings" panose="05000000000000000000" pitchFamily="2" charset="2"/>
              <a:buNone/>
            </a:pPr>
            <a:r>
              <a:rPr lang="en-US" altLang="zh-TW" dirty="0"/>
              <a:t>	i.e.,	      </a:t>
            </a:r>
            <a:r>
              <a:rPr lang="en-US" altLang="zh-TW" i="1" dirty="0"/>
              <a:t>x</a:t>
            </a:r>
            <a:r>
              <a:rPr lang="en-US" altLang="zh-TW" i="1" dirty="0">
                <a:ea typeface="AR MingtiM GB" pitchFamily="49" charset="-122"/>
                <a:cs typeface="Times New Roman" panose="02020603050405020304" pitchFamily="18" charset="0"/>
              </a:rPr>
              <a:t>' = </a:t>
            </a:r>
            <a:r>
              <a:rPr lang="en-US" altLang="zh-TW" i="1" dirty="0"/>
              <a:t>c</a:t>
            </a:r>
            <a:r>
              <a:rPr lang="en-US" altLang="zh-TW" baseline="-25000" dirty="0"/>
              <a:t>1</a:t>
            </a:r>
            <a:r>
              <a:rPr lang="en-US" altLang="zh-TW" i="1" dirty="0"/>
              <a:t>x</a:t>
            </a:r>
            <a:r>
              <a:rPr lang="en-US" altLang="zh-TW" dirty="0"/>
              <a:t> + </a:t>
            </a:r>
            <a:r>
              <a:rPr lang="en-US" altLang="zh-TW" i="1" dirty="0"/>
              <a:t>c</a:t>
            </a:r>
            <a:r>
              <a:rPr lang="en-US" altLang="zh-TW" baseline="-25000" dirty="0"/>
              <a:t>2</a:t>
            </a:r>
            <a:r>
              <a:rPr lang="en-US" altLang="zh-TW" i="1" dirty="0"/>
              <a:t>y</a:t>
            </a:r>
            <a:r>
              <a:rPr lang="en-US" altLang="zh-TW" dirty="0"/>
              <a:t> + </a:t>
            </a:r>
            <a:r>
              <a:rPr lang="en-US" altLang="zh-TW" i="1" dirty="0"/>
              <a:t>c</a:t>
            </a:r>
            <a:r>
              <a:rPr lang="en-US" altLang="zh-TW" baseline="-25000" dirty="0"/>
              <a:t>3</a:t>
            </a:r>
            <a:r>
              <a:rPr lang="en-US" altLang="zh-TW" i="1" dirty="0"/>
              <a:t>xy</a:t>
            </a:r>
            <a:r>
              <a:rPr lang="en-US" altLang="zh-TW" dirty="0"/>
              <a:t> + </a:t>
            </a:r>
            <a:r>
              <a:rPr lang="en-US" altLang="zh-TW" i="1" dirty="0"/>
              <a:t>c</a:t>
            </a:r>
            <a:r>
              <a:rPr lang="en-US" altLang="zh-TW" baseline="-25000" dirty="0"/>
              <a:t>4,			            </a:t>
            </a:r>
            <a:r>
              <a:rPr lang="en-US" altLang="zh-TW" dirty="0"/>
              <a:t>(5.11-5)</a:t>
            </a:r>
          </a:p>
          <a:p>
            <a:pPr lvl="1" eaLnBrk="1" hangingPunct="1">
              <a:buFont typeface="Wingdings" panose="05000000000000000000" pitchFamily="2" charset="2"/>
              <a:buNone/>
            </a:pPr>
            <a:r>
              <a:rPr lang="en-US" altLang="zh-TW" dirty="0"/>
              <a:t>			      </a:t>
            </a:r>
            <a:r>
              <a:rPr lang="en-US" altLang="zh-TW" i="1" dirty="0"/>
              <a:t>y</a:t>
            </a:r>
            <a:r>
              <a:rPr lang="en-US" altLang="zh-TW" i="1" dirty="0">
                <a:ea typeface="AR MingtiM GB" pitchFamily="49" charset="-122"/>
              </a:rPr>
              <a:t>' = </a:t>
            </a:r>
            <a:r>
              <a:rPr lang="en-US" altLang="zh-TW" i="1" dirty="0"/>
              <a:t>c</a:t>
            </a:r>
            <a:r>
              <a:rPr lang="en-US" altLang="zh-TW" baseline="-25000" dirty="0"/>
              <a:t>5</a:t>
            </a:r>
            <a:r>
              <a:rPr lang="en-US" altLang="zh-TW" i="1" dirty="0"/>
              <a:t>x</a:t>
            </a:r>
            <a:r>
              <a:rPr lang="en-US" altLang="zh-TW" dirty="0"/>
              <a:t> + </a:t>
            </a:r>
            <a:r>
              <a:rPr lang="en-US" altLang="zh-TW" i="1" dirty="0"/>
              <a:t>c</a:t>
            </a:r>
            <a:r>
              <a:rPr lang="en-US" altLang="zh-TW" baseline="-25000" dirty="0"/>
              <a:t>6</a:t>
            </a:r>
            <a:r>
              <a:rPr lang="en-US" altLang="zh-TW" i="1" dirty="0"/>
              <a:t>y</a:t>
            </a:r>
            <a:r>
              <a:rPr lang="en-US" altLang="zh-TW" dirty="0"/>
              <a:t> + </a:t>
            </a:r>
            <a:r>
              <a:rPr lang="en-US" altLang="zh-TW" i="1" dirty="0"/>
              <a:t>c</a:t>
            </a:r>
            <a:r>
              <a:rPr lang="en-US" altLang="zh-TW" baseline="-25000" dirty="0"/>
              <a:t>7</a:t>
            </a:r>
            <a:r>
              <a:rPr lang="en-US" altLang="zh-TW" i="1" dirty="0"/>
              <a:t>xy</a:t>
            </a:r>
            <a:r>
              <a:rPr lang="en-US" altLang="zh-TW" dirty="0"/>
              <a:t> + </a:t>
            </a:r>
            <a:r>
              <a:rPr lang="en-US" altLang="zh-TW" i="1" dirty="0"/>
              <a:t>c</a:t>
            </a:r>
            <a:r>
              <a:rPr lang="en-US" altLang="zh-TW" baseline="-25000" dirty="0"/>
              <a:t>8.			            </a:t>
            </a:r>
            <a:r>
              <a:rPr lang="en-US" altLang="zh-TW" dirty="0"/>
              <a:t>(5.11-5)</a:t>
            </a:r>
          </a:p>
          <a:p>
            <a:pPr lvl="1" eaLnBrk="1" hangingPunct="1"/>
            <a:r>
              <a:rPr lang="en-US" altLang="zh-TW" dirty="0"/>
              <a:t>Eight known </a:t>
            </a:r>
            <a:r>
              <a:rPr lang="en-US" altLang="zh-TW" i="1" dirty="0" err="1"/>
              <a:t>tiepoints</a:t>
            </a:r>
            <a:r>
              <a:rPr lang="en-US" altLang="zh-TW" dirty="0"/>
              <a:t> can be used to solve the eight coefficients </a:t>
            </a:r>
            <a:r>
              <a:rPr lang="en-US" altLang="zh-TW" i="1" dirty="0"/>
              <a:t>c</a:t>
            </a:r>
            <a:r>
              <a:rPr lang="en-US" altLang="zh-TW" i="1" baseline="-25000" dirty="0"/>
              <a:t>i</a:t>
            </a:r>
            <a:r>
              <a:rPr lang="en-US" altLang="zh-TW" dirty="0"/>
              <a:t>, </a:t>
            </a:r>
            <a:r>
              <a:rPr lang="en-US" altLang="zh-TW" i="1" dirty="0" err="1"/>
              <a:t>i</a:t>
            </a:r>
            <a:r>
              <a:rPr lang="en-US" altLang="zh-TW" dirty="0"/>
              <a:t> = 1, 2, </a:t>
            </a:r>
            <a:r>
              <a:rPr lang="en-US" altLang="zh-TW" dirty="0">
                <a:latin typeface="Arial" panose="020B0604020202020204" pitchFamily="34" charset="0"/>
              </a:rPr>
              <a:t>…</a:t>
            </a:r>
            <a:r>
              <a:rPr lang="en-US" altLang="zh-TW" dirty="0"/>
              <a:t>, 8.</a:t>
            </a:r>
          </a:p>
          <a:p>
            <a:pPr eaLnBrk="1" hangingPunct="1"/>
            <a:r>
              <a:rPr lang="en-US" altLang="zh-TW" dirty="0"/>
              <a:t>Usually, integer coordinates (</a:t>
            </a:r>
            <a:r>
              <a:rPr lang="en-US" altLang="zh-TW" i="1" dirty="0"/>
              <a:t>x</a:t>
            </a:r>
            <a:r>
              <a:rPr lang="en-US" altLang="zh-TW" dirty="0"/>
              <a:t>, </a:t>
            </a:r>
            <a:r>
              <a:rPr lang="en-US" altLang="zh-TW" i="1" dirty="0"/>
              <a:t>y</a:t>
            </a:r>
            <a:r>
              <a:rPr lang="en-US" altLang="zh-TW" dirty="0"/>
              <a:t>) are used to yield the restored image          . However, </a:t>
            </a:r>
            <a:r>
              <a:rPr lang="en-US" altLang="zh-TW" dirty="0" err="1"/>
              <a:t>Eqs</a:t>
            </a:r>
            <a:r>
              <a:rPr lang="en-US" altLang="zh-TW" dirty="0"/>
              <a:t>. (5.11-5) and (5.11-6) can yield </a:t>
            </a:r>
            <a:r>
              <a:rPr lang="en-US" altLang="zh-TW" dirty="0" err="1"/>
              <a:t>noninteger</a:t>
            </a:r>
            <a:r>
              <a:rPr lang="en-US" altLang="zh-TW" dirty="0"/>
              <a:t> (</a:t>
            </a:r>
            <a:r>
              <a:rPr lang="en-US" altLang="zh-TW" i="1" dirty="0"/>
              <a:t>x</a:t>
            </a:r>
            <a:r>
              <a:rPr lang="en-US" altLang="zh-TW" i="1" dirty="0">
                <a:ea typeface="AR MingtiM GB" pitchFamily="49" charset="-122"/>
              </a:rPr>
              <a:t>'</a:t>
            </a:r>
            <a:r>
              <a:rPr lang="en-US" altLang="zh-TW" dirty="0"/>
              <a:t>, </a:t>
            </a:r>
            <a:r>
              <a:rPr lang="en-US" altLang="zh-TW" i="1" dirty="0"/>
              <a:t>y</a:t>
            </a:r>
            <a:r>
              <a:rPr lang="en-US" altLang="zh-TW" i="1" dirty="0">
                <a:ea typeface="AR MingtiM GB" pitchFamily="49" charset="-122"/>
              </a:rPr>
              <a:t>'</a:t>
            </a:r>
            <a:r>
              <a:rPr lang="en-US" altLang="zh-TW" dirty="0"/>
              <a:t>), due to the coefficients </a:t>
            </a:r>
            <a:r>
              <a:rPr lang="en-US" altLang="zh-TW" i="1" dirty="0"/>
              <a:t>c</a:t>
            </a:r>
            <a:r>
              <a:rPr lang="en-US" altLang="zh-TW" i="1" baseline="-25000" dirty="0"/>
              <a:t>i</a:t>
            </a:r>
            <a:r>
              <a:rPr lang="en-US" altLang="zh-TW" dirty="0"/>
              <a:t>.</a:t>
            </a:r>
          </a:p>
        </p:txBody>
      </p:sp>
      <p:graphicFrame>
        <p:nvGraphicFramePr>
          <p:cNvPr id="43010" name="Object 4">
            <a:extLst>
              <a:ext uri="{FF2B5EF4-FFF2-40B4-BE49-F238E27FC236}">
                <a16:creationId xmlns:a16="http://schemas.microsoft.com/office/drawing/2014/main" id="{630185D3-3079-4E15-ADFA-40E6BF26DEB9}"/>
              </a:ext>
            </a:extLst>
          </p:cNvPr>
          <p:cNvGraphicFramePr>
            <a:graphicFrameLocks noChangeAspect="1"/>
          </p:cNvGraphicFramePr>
          <p:nvPr/>
        </p:nvGraphicFramePr>
        <p:xfrm>
          <a:off x="2484438" y="4119563"/>
          <a:ext cx="1079500" cy="533400"/>
        </p:xfrm>
        <a:graphic>
          <a:graphicData uri="http://schemas.openxmlformats.org/presentationml/2006/ole">
            <mc:AlternateContent xmlns:mc="http://schemas.openxmlformats.org/markup-compatibility/2006">
              <mc:Choice xmlns:v="urn:schemas-microsoft-com:vml" Requires="v">
                <p:oleObj spid="_x0000_s43087" name="方程式" r:id="rId3" imgW="482400" imgH="241200" progId="Equation.3">
                  <p:embed/>
                </p:oleObj>
              </mc:Choice>
              <mc:Fallback>
                <p:oleObj name="方程式" r:id="rId3" imgW="48240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4119563"/>
                        <a:ext cx="1079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投影片編號版面配置區 3">
            <a:extLst>
              <a:ext uri="{FF2B5EF4-FFF2-40B4-BE49-F238E27FC236}">
                <a16:creationId xmlns:a16="http://schemas.microsoft.com/office/drawing/2014/main" id="{7260CBF8-2C00-4BC0-ABED-F17E96F3301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27914064-DBC9-4174-827D-76B3E2889122}" type="slidenum">
              <a:rPr kumimoji="0" lang="zh-TW" altLang="en-US"/>
              <a:pPr eaLnBrk="1" hangingPunct="1"/>
              <a:t>73</a:t>
            </a:fld>
            <a:endParaRPr kumimoji="0" lang="en-US" altLang="zh-TW"/>
          </a:p>
        </p:txBody>
      </p:sp>
      <p:sp>
        <p:nvSpPr>
          <p:cNvPr id="78851" name="Rectangle 2">
            <a:extLst>
              <a:ext uri="{FF2B5EF4-FFF2-40B4-BE49-F238E27FC236}">
                <a16:creationId xmlns:a16="http://schemas.microsoft.com/office/drawing/2014/main" id="{37CC99DB-1B3F-4BBE-BD1D-27F6CE940B0E}"/>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78852" name="Rectangle 3">
                <a:extLst>
                  <a:ext uri="{FF2B5EF4-FFF2-40B4-BE49-F238E27FC236}">
                    <a16:creationId xmlns:a16="http://schemas.microsoft.com/office/drawing/2014/main" id="{5732CCF1-C644-4F20-B89A-345625CAE063}"/>
                  </a:ext>
                </a:extLst>
              </p:cNvPr>
              <p:cNvSpPr>
                <a:spLocks noGrp="1" noChangeArrowheads="1"/>
              </p:cNvSpPr>
              <p:nvPr>
                <p:ph type="body" idx="1"/>
              </p:nvPr>
            </p:nvSpPr>
            <p:spPr>
              <a:xfrm>
                <a:off x="107950" y="0"/>
                <a:ext cx="8847138" cy="6597650"/>
              </a:xfrm>
            </p:spPr>
            <p:txBody>
              <a:bodyPr/>
              <a:lstStyle/>
              <a:p>
                <a:pPr eaLnBrk="1" hangingPunct="1">
                  <a:lnSpc>
                    <a:spcPct val="80000"/>
                  </a:lnSpc>
                  <a:spcBef>
                    <a:spcPct val="0"/>
                  </a:spcBef>
                </a:pPr>
                <a:r>
                  <a:rPr lang="en-US" altLang="zh-TW" dirty="0"/>
                  <a:t>As shown in Fig. 5.33, the simplest scheme for gray-level interpolation is based on a nearest neighbor approach , also called </a:t>
                </a:r>
                <a:r>
                  <a:rPr lang="en-US" altLang="zh-TW" i="1" dirty="0"/>
                  <a:t>zero-order interpolation</a:t>
                </a:r>
                <a:r>
                  <a:rPr lang="en-US" altLang="zh-TW" dirty="0"/>
                  <a:t>:</a:t>
                </a:r>
              </a:p>
              <a:p>
                <a:pPr eaLnBrk="1" hangingPunct="1">
                  <a:lnSpc>
                    <a:spcPct val="80000"/>
                  </a:lnSpc>
                  <a:spcBef>
                    <a:spcPct val="0"/>
                  </a:spcBef>
                  <a:buFont typeface="Wingdings" panose="05000000000000000000" pitchFamily="2" charset="2"/>
                  <a:buNone/>
                </a:pPr>
                <a:r>
                  <a:rPr lang="en-US" altLang="zh-TW" dirty="0"/>
                  <a:t>	(1)	the mapping of integer </a:t>
                </a:r>
                <a14:m>
                  <m:oMath xmlns:m="http://schemas.openxmlformats.org/officeDocument/2006/math">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 </m:t>
                    </m:r>
                  </m:oMath>
                </a14:m>
                <a:r>
                  <a:rPr lang="en-US" altLang="zh-TW" dirty="0"/>
                  <a:t>coordinates into fractional 	coordinates </a:t>
                </a:r>
                <a14:m>
                  <m:oMath xmlns:m="http://schemas.openxmlformats.org/officeDocument/2006/math">
                    <m:d>
                      <m:dPr>
                        <m:ctrlPr>
                          <a:rPr lang="en-US" altLang="zh-TW" i="1" dirty="0" smtClean="0">
                            <a:latin typeface="Cambria Math" panose="02040503050406030204" pitchFamily="18" charset="0"/>
                            <a:ea typeface="AR MingtiM GB" pitchFamily="49" charset="-122"/>
                            <a:cs typeface="Times New Roman" panose="02020603050405020304" pitchFamily="18" charset="0"/>
                          </a:rPr>
                        </m:ctrlPr>
                      </m:dPr>
                      <m:e>
                        <m:sSup>
                          <m:sSupPr>
                            <m:ctrlPr>
                              <a:rPr lang="en-US" altLang="zh-TW" i="1" dirty="0">
                                <a:latin typeface="Cambria Math" panose="02040503050406030204" pitchFamily="18" charset="0"/>
                                <a:ea typeface="AR MingtiM GB" pitchFamily="49" charset="-122"/>
                                <a:cs typeface="Times New Roman" panose="02020603050405020304" pitchFamily="18" charset="0"/>
                              </a:rPr>
                            </m:ctrlPr>
                          </m:sSupPr>
                          <m:e>
                            <m:r>
                              <a:rPr lang="en-US" altLang="zh-TW" i="1" dirty="0" smtClean="0">
                                <a:latin typeface="Cambria Math" panose="02040503050406030204" pitchFamily="18" charset="0"/>
                              </a:rPr>
                              <m:t>𝑥</m:t>
                            </m:r>
                          </m:e>
                          <m:sup>
                            <m:r>
                              <a:rPr lang="en-US" altLang="zh-TW" b="0" i="1" dirty="0" smtClean="0">
                                <a:latin typeface="Cambria Math" panose="02040503050406030204" pitchFamily="18" charset="0"/>
                              </a:rPr>
                              <m:t>′</m:t>
                            </m:r>
                          </m:sup>
                        </m:sSup>
                        <m:r>
                          <a:rPr lang="en-US" altLang="zh-TW" i="1" dirty="0">
                            <a:latin typeface="Cambria Math" panose="02040503050406030204" pitchFamily="18" charset="0"/>
                          </a:rPr>
                          <m:t>, </m:t>
                        </m:r>
                        <m:sSup>
                          <m:sSupPr>
                            <m:ctrlPr>
                              <a:rPr lang="en-US" altLang="zh-TW" i="1" dirty="0" smtClean="0">
                                <a:latin typeface="Cambria Math" panose="02040503050406030204" pitchFamily="18" charset="0"/>
                              </a:rPr>
                            </m:ctrlPr>
                          </m:sSupPr>
                          <m:e>
                            <m:r>
                              <a:rPr lang="en-US" altLang="zh-TW" b="0" i="1" dirty="0" smtClean="0">
                                <a:latin typeface="Cambria Math" panose="02040503050406030204" pitchFamily="18" charset="0"/>
                              </a:rPr>
                              <m:t>𝑦</m:t>
                            </m:r>
                          </m:e>
                          <m:sup>
                            <m:r>
                              <a:rPr lang="en-US" altLang="zh-TW" b="0" i="1" dirty="0" smtClean="0">
                                <a:latin typeface="Cambria Math" panose="02040503050406030204" pitchFamily="18" charset="0"/>
                              </a:rPr>
                              <m:t>′</m:t>
                            </m:r>
                          </m:sup>
                        </m:sSup>
                      </m:e>
                    </m:d>
                  </m:oMath>
                </a14:m>
                <a:r>
                  <a:rPr lang="en-US" altLang="zh-TW" dirty="0"/>
                  <a:t>,</a:t>
                </a:r>
              </a:p>
              <a:p>
                <a:pPr eaLnBrk="1" hangingPunct="1">
                  <a:lnSpc>
                    <a:spcPct val="80000"/>
                  </a:lnSpc>
                  <a:spcBef>
                    <a:spcPct val="0"/>
                  </a:spcBef>
                  <a:buFont typeface="Wingdings" panose="05000000000000000000" pitchFamily="2" charset="2"/>
                  <a:buNone/>
                </a:pPr>
                <a:r>
                  <a:rPr lang="en-US" altLang="zh-TW" dirty="0"/>
                  <a:t>	(2)	the selection of the closest integer coordinate neighbor 	to </a:t>
                </a:r>
                <a14:m>
                  <m:oMath xmlns:m="http://schemas.openxmlformats.org/officeDocument/2006/math">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b="0" i="1" dirty="0" smtClean="0">
                        <a:latin typeface="Cambria Math" panose="02040503050406030204" pitchFamily="18" charset="0"/>
                      </a:rPr>
                      <m:t>′</m:t>
                    </m:r>
                    <m:r>
                      <a:rPr lang="en-US" altLang="zh-TW" i="1" dirty="0" smtClean="0">
                        <a:latin typeface="Cambria Math" panose="02040503050406030204" pitchFamily="18" charset="0"/>
                      </a:rPr>
                      <m:t>,</m:t>
                    </m:r>
                    <m:r>
                      <a:rPr lang="en-US" altLang="zh-TW" i="1" dirty="0">
                        <a:latin typeface="Cambria Math" panose="02040503050406030204" pitchFamily="18" charset="0"/>
                      </a:rPr>
                      <m:t> </m:t>
                    </m:r>
                    <m:sSup>
                      <m:sSupPr>
                        <m:ctrlPr>
                          <a:rPr lang="en-US" altLang="zh-TW" i="1" dirty="0" smtClean="0">
                            <a:latin typeface="Cambria Math" panose="02040503050406030204" pitchFamily="18" charset="0"/>
                          </a:rPr>
                        </m:ctrlPr>
                      </m:sSupPr>
                      <m:e>
                        <m:r>
                          <a:rPr lang="en-US" altLang="zh-TW" b="0" i="1" dirty="0" smtClean="0">
                            <a:latin typeface="Cambria Math" panose="02040503050406030204" pitchFamily="18" charset="0"/>
                          </a:rPr>
                          <m:t>𝑦</m:t>
                        </m:r>
                      </m:e>
                      <m:sup>
                        <m:r>
                          <a:rPr lang="en-US" altLang="zh-TW" b="0" i="1" dirty="0" smtClean="0">
                            <a:latin typeface="Cambria Math" panose="02040503050406030204" pitchFamily="18" charset="0"/>
                          </a:rPr>
                          <m:t>′</m:t>
                        </m:r>
                      </m:sup>
                    </m:sSup>
                    <m:r>
                      <a:rPr lang="en-US" altLang="zh-TW" i="1" dirty="0">
                        <a:latin typeface="Cambria Math" panose="02040503050406030204" pitchFamily="18" charset="0"/>
                      </a:rPr>
                      <m:t>)</m:t>
                    </m:r>
                  </m:oMath>
                </a14:m>
                <a:r>
                  <a:rPr lang="en-US" altLang="zh-TW" dirty="0"/>
                  <a:t>,</a:t>
                </a:r>
              </a:p>
              <a:p>
                <a:pPr eaLnBrk="1" hangingPunct="1">
                  <a:lnSpc>
                    <a:spcPct val="80000"/>
                  </a:lnSpc>
                  <a:spcBef>
                    <a:spcPct val="0"/>
                  </a:spcBef>
                  <a:buFont typeface="Wingdings" panose="05000000000000000000" pitchFamily="2" charset="2"/>
                  <a:buNone/>
                </a:pPr>
                <a:r>
                  <a:rPr lang="en-US" altLang="zh-TW" dirty="0"/>
                  <a:t>	(3)	the assignment of the gray level of this nearest 	neighbor to the pixel located at </a:t>
                </a:r>
                <a14:m>
                  <m:oMath xmlns:m="http://schemas.openxmlformats.org/officeDocument/2006/math">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m:t>
                    </m:r>
                  </m:oMath>
                </a14:m>
                <a:r>
                  <a:rPr lang="en-US" altLang="zh-TW" dirty="0"/>
                  <a:t>.</a:t>
                </a:r>
              </a:p>
              <a:p>
                <a:pPr lvl="1" eaLnBrk="1" hangingPunct="1">
                  <a:lnSpc>
                    <a:spcPct val="80000"/>
                  </a:lnSpc>
                  <a:spcBef>
                    <a:spcPct val="0"/>
                  </a:spcBef>
                </a:pPr>
                <a:r>
                  <a:rPr lang="en-US" altLang="zh-TW" dirty="0"/>
                  <a:t>The simple nearest neighbor interpolation may produce undesirable artifacts, such as distortion of straight lines.</a:t>
                </a:r>
              </a:p>
              <a:p>
                <a:pPr lvl="1" eaLnBrk="1" hangingPunct="1">
                  <a:lnSpc>
                    <a:spcPct val="80000"/>
                  </a:lnSpc>
                  <a:spcBef>
                    <a:spcPct val="0"/>
                  </a:spcBef>
                </a:pPr>
                <a:r>
                  <a:rPr lang="en-US" altLang="zh-TW" dirty="0"/>
                  <a:t>Smoother results can be obtained by using more sophisticated techniques, such as </a:t>
                </a:r>
                <a:r>
                  <a:rPr lang="en-US" altLang="zh-TW" i="1" dirty="0"/>
                  <a:t>cubic convolution interpolation</a:t>
                </a:r>
                <a:r>
                  <a:rPr lang="en-US" altLang="zh-TW" dirty="0"/>
                  <a:t>.</a:t>
                </a:r>
                <a:endParaRPr lang="zh-TW" altLang="en-US" dirty="0"/>
              </a:p>
            </p:txBody>
          </p:sp>
        </mc:Choice>
        <mc:Fallback>
          <p:sp>
            <p:nvSpPr>
              <p:cNvPr id="78852" name="Rectangle 3">
                <a:extLst>
                  <a:ext uri="{FF2B5EF4-FFF2-40B4-BE49-F238E27FC236}">
                    <a16:creationId xmlns:a16="http://schemas.microsoft.com/office/drawing/2014/main" id="{5732CCF1-C644-4F20-B89A-345625CAE063}"/>
                  </a:ext>
                </a:extLst>
              </p:cNvPr>
              <p:cNvSpPr>
                <a:spLocks noGrp="1" noRot="1" noChangeAspect="1" noMove="1" noResize="1" noEditPoints="1" noAdjustHandles="1" noChangeArrowheads="1" noChangeShapeType="1" noTextEdit="1"/>
              </p:cNvSpPr>
              <p:nvPr>
                <p:ph type="body" idx="1"/>
              </p:nvPr>
            </p:nvSpPr>
            <p:spPr>
              <a:xfrm>
                <a:off x="107950" y="0"/>
                <a:ext cx="8847138" cy="6597650"/>
              </a:xfrm>
              <a:blipFill>
                <a:blip r:embed="rId2"/>
                <a:stretch>
                  <a:fillRect l="-1378" t="-2957" r="-2412"/>
                </a:stretch>
              </a:blipFill>
            </p:spPr>
            <p:txBody>
              <a:bodyPr/>
              <a:lstStyle/>
              <a:p>
                <a:r>
                  <a:rPr lang="zh-TW" altLang="en-US">
                    <a:noFill/>
                  </a:rPr>
                  <a:t> </a:t>
                </a:r>
              </a:p>
            </p:txBody>
          </p:sp>
        </mc:Fallback>
      </mc:AlternateContent>
      <p:pic>
        <p:nvPicPr>
          <p:cNvPr id="78853" name="Picture 4">
            <a:extLst>
              <a:ext uri="{FF2B5EF4-FFF2-40B4-BE49-F238E27FC236}">
                <a16:creationId xmlns:a16="http://schemas.microsoft.com/office/drawing/2014/main" id="{DDD386E8-97A3-4E9A-AC7D-B46D12DBC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4273550"/>
            <a:ext cx="6551612"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投影片編號版面配置區 3">
            <a:extLst>
              <a:ext uri="{FF2B5EF4-FFF2-40B4-BE49-F238E27FC236}">
                <a16:creationId xmlns:a16="http://schemas.microsoft.com/office/drawing/2014/main" id="{19525FA5-0200-4B7E-B85A-0758C10CBF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8B7716A3-5D9E-4FB2-BFD1-C2C13A515975}" type="slidenum">
              <a:rPr kumimoji="0" lang="zh-TW" altLang="en-US"/>
              <a:pPr eaLnBrk="1" hangingPunct="1"/>
              <a:t>74</a:t>
            </a:fld>
            <a:endParaRPr kumimoji="0" lang="en-US" altLang="zh-TW"/>
          </a:p>
        </p:txBody>
      </p:sp>
      <p:sp>
        <p:nvSpPr>
          <p:cNvPr id="79875" name="Rectangle 2">
            <a:extLst>
              <a:ext uri="{FF2B5EF4-FFF2-40B4-BE49-F238E27FC236}">
                <a16:creationId xmlns:a16="http://schemas.microsoft.com/office/drawing/2014/main" id="{D0B7CB04-F220-43C6-8ED2-3FA421D95B8E}"/>
              </a:ext>
            </a:extLst>
          </p:cNvPr>
          <p:cNvSpPr>
            <a:spLocks noGrp="1" noChangeArrowheads="1"/>
          </p:cNvSpPr>
          <p:nvPr>
            <p:ph type="title"/>
          </p:nvPr>
        </p:nvSpPr>
        <p:spPr/>
        <p:txBody>
          <a:bodyPr/>
          <a:lstStyle/>
          <a:p>
            <a:pPr eaLnBrk="1" hangingPunct="1"/>
            <a:endParaRPr lang="zh-TW" altLang="en-US"/>
          </a:p>
        </p:txBody>
      </p:sp>
      <mc:AlternateContent xmlns:mc="http://schemas.openxmlformats.org/markup-compatibility/2006">
        <mc:Choice xmlns:a14="http://schemas.microsoft.com/office/drawing/2010/main" Requires="a14">
          <p:sp>
            <p:nvSpPr>
              <p:cNvPr id="79876" name="Rectangle 3">
                <a:extLst>
                  <a:ext uri="{FF2B5EF4-FFF2-40B4-BE49-F238E27FC236}">
                    <a16:creationId xmlns:a16="http://schemas.microsoft.com/office/drawing/2014/main" id="{AA8D2C7F-FE9C-4E24-BB02-818DB9FCCEF5}"/>
                  </a:ext>
                </a:extLst>
              </p:cNvPr>
              <p:cNvSpPr>
                <a:spLocks noGrp="1" noChangeArrowheads="1"/>
              </p:cNvSpPr>
              <p:nvPr>
                <p:ph type="body" idx="1"/>
              </p:nvPr>
            </p:nvSpPr>
            <p:spPr>
              <a:xfrm>
                <a:off x="107950" y="34925"/>
                <a:ext cx="8847138" cy="6786563"/>
              </a:xfrm>
              <a:noFill/>
            </p:spPr>
            <p:txBody>
              <a:bodyPr/>
              <a:lstStyle/>
              <a:p>
                <a:pPr eaLnBrk="1" hangingPunct="1">
                  <a:lnSpc>
                    <a:spcPct val="90000"/>
                  </a:lnSpc>
                  <a:spcBef>
                    <a:spcPct val="15000"/>
                  </a:spcBef>
                </a:pPr>
                <a:r>
                  <a:rPr lang="en-US" altLang="zh-TW" dirty="0"/>
                  <a:t>For general-purpose image processing a </a:t>
                </a:r>
                <a:r>
                  <a:rPr lang="en-US" altLang="zh-TW" i="1" dirty="0"/>
                  <a:t>bilinear interpolation</a:t>
                </a:r>
                <a:r>
                  <a:rPr lang="en-US" altLang="zh-TW" dirty="0"/>
                  <a:t> approach that uses the gray levels of the four nearest neighbors usually is adequate.</a:t>
                </a:r>
              </a:p>
              <a:p>
                <a:pPr lvl="1" eaLnBrk="1" hangingPunct="1">
                  <a:lnSpc>
                    <a:spcPct val="90000"/>
                  </a:lnSpc>
                  <a:spcBef>
                    <a:spcPct val="15000"/>
                  </a:spcBef>
                </a:pPr>
                <a:r>
                  <a:rPr lang="en-US" altLang="zh-TW" dirty="0"/>
                  <a:t>Based on the bilinear interpolation, the gray-level value </a:t>
                </a:r>
                <a14:m>
                  <m:oMath xmlns:m="http://schemas.openxmlformats.org/officeDocument/2006/math">
                    <m:r>
                      <a:rPr lang="en-US" altLang="zh-TW" i="1" dirty="0" smtClean="0">
                        <a:latin typeface="Cambria Math" panose="02040503050406030204" pitchFamily="18" charset="0"/>
                      </a:rPr>
                      <m:t>𝑣</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a:latin typeface="Cambria Math" panose="02040503050406030204" pitchFamily="18" charset="0"/>
                        <a:ea typeface="AR MingtiM GB" pitchFamily="49" charset="-122"/>
                        <a:cs typeface="Times New Roman" panose="02020603050405020304" pitchFamily="18" charset="0"/>
                      </a:rPr>
                      <m:t>′</m:t>
                    </m:r>
                    <m:r>
                      <a:rPr lang="en-US" altLang="zh-TW" i="1" dirty="0">
                        <a:latin typeface="Cambria Math" panose="02040503050406030204" pitchFamily="18" charset="0"/>
                        <a:cs typeface="Times New Roman" panose="02020603050405020304" pitchFamily="18" charset="0"/>
                      </a:rPr>
                      <m:t>, </m:t>
                    </m:r>
                    <m:r>
                      <a:rPr lang="en-US" altLang="zh-TW" i="1" dirty="0">
                        <a:latin typeface="Cambria Math" panose="02040503050406030204" pitchFamily="18" charset="0"/>
                        <a:cs typeface="Times New Roman" panose="02020603050405020304" pitchFamily="18" charset="0"/>
                      </a:rPr>
                      <m:t>𝑦</m:t>
                    </m:r>
                    <m:r>
                      <a:rPr lang="en-US" altLang="zh-TW" i="1" dirty="0">
                        <a:latin typeface="Cambria Math" panose="02040503050406030204" pitchFamily="18" charset="0"/>
                        <a:ea typeface="AR MingtiM GB" pitchFamily="49" charset="-122"/>
                      </a:rPr>
                      <m:t>′</m:t>
                    </m:r>
                    <m:r>
                      <a:rPr lang="en-US" altLang="zh-TW" i="1" dirty="0">
                        <a:latin typeface="Cambria Math" panose="02040503050406030204" pitchFamily="18" charset="0"/>
                      </a:rPr>
                      <m:t>) </m:t>
                    </m:r>
                  </m:oMath>
                </a14:m>
                <a:r>
                  <a:rPr lang="en-US" altLang="zh-TW" dirty="0"/>
                  <a:t>is:</a:t>
                </a:r>
              </a:p>
              <a:p>
                <a:pPr lvl="1" eaLnBrk="1" hangingPunct="1">
                  <a:lnSpc>
                    <a:spcPct val="90000"/>
                  </a:lnSpc>
                  <a:spcBef>
                    <a:spcPct val="15000"/>
                  </a:spcBef>
                  <a:buFont typeface="Wingdings" panose="05000000000000000000" pitchFamily="2" charset="2"/>
                  <a:buNone/>
                </a:pPr>
                <a:r>
                  <a:rPr lang="en-US" altLang="zh-TW" dirty="0"/>
                  <a:t>			</a:t>
                </a:r>
                <a14:m>
                  <m:oMath xmlns:m="http://schemas.openxmlformats.org/officeDocument/2006/math">
                    <m:r>
                      <a:rPr lang="en-US" altLang="zh-TW" i="1" dirty="0" smtClean="0">
                        <a:latin typeface="Cambria Math" panose="02040503050406030204" pitchFamily="18" charset="0"/>
                      </a:rPr>
                      <m:t>𝑣</m:t>
                    </m:r>
                    <m:d>
                      <m:dPr>
                        <m:ctrlPr>
                          <a:rPr lang="en-US" altLang="zh-TW" i="1" dirty="0" smtClean="0">
                            <a:latin typeface="Cambria Math" panose="02040503050406030204" pitchFamily="18" charset="0"/>
                          </a:rPr>
                        </m:ctrlPr>
                      </m:dPr>
                      <m:e>
                        <m:sSup>
                          <m:sSupPr>
                            <m:ctrlPr>
                              <a:rPr lang="en-US" altLang="zh-TW" i="1" dirty="0">
                                <a:latin typeface="Cambria Math" panose="02040503050406030204" pitchFamily="18" charset="0"/>
                              </a:rPr>
                            </m:ctrlPr>
                          </m:sSupPr>
                          <m:e>
                            <m:r>
                              <a:rPr lang="en-US" altLang="zh-TW" i="1" dirty="0" smtClean="0">
                                <a:latin typeface="Cambria Math" panose="02040503050406030204" pitchFamily="18" charset="0"/>
                              </a:rPr>
                              <m:t>𝑥</m:t>
                            </m:r>
                          </m:e>
                          <m:sup>
                            <m:r>
                              <a:rPr lang="en-US" altLang="zh-TW" i="1" dirty="0">
                                <a:latin typeface="Cambria Math" panose="02040503050406030204" pitchFamily="18" charset="0"/>
                              </a:rPr>
                              <m:t>′</m:t>
                            </m:r>
                          </m:sup>
                        </m:sSup>
                        <m:r>
                          <a:rPr lang="en-US" altLang="zh-TW" i="1" dirty="0">
                            <a:latin typeface="Cambria Math" panose="02040503050406030204" pitchFamily="18" charset="0"/>
                          </a:rPr>
                          <m:t>, </m:t>
                        </m:r>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𝑦</m:t>
                            </m:r>
                          </m:e>
                          <m:sup>
                            <m:r>
                              <a:rPr lang="en-US" altLang="zh-TW" i="1" dirty="0">
                                <a:latin typeface="Cambria Math" panose="02040503050406030204" pitchFamily="18" charset="0"/>
                              </a:rPr>
                              <m:t>′</m:t>
                            </m:r>
                          </m:sup>
                        </m:sSup>
                      </m:e>
                    </m:d>
                    <m:r>
                      <a:rPr lang="en-US" altLang="zh-TW" i="1" dirty="0">
                        <a:latin typeface="Cambria Math" panose="02040503050406030204" pitchFamily="18" charset="0"/>
                      </a:rPr>
                      <m:t>=</m:t>
                    </m:r>
                    <m:r>
                      <a:rPr lang="en-US" altLang="zh-TW" i="1" dirty="0">
                        <a:latin typeface="Cambria Math" panose="02040503050406030204" pitchFamily="18" charset="0"/>
                      </a:rPr>
                      <m:t>𝑎</m:t>
                    </m:r>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𝑥</m:t>
                        </m:r>
                      </m:e>
                      <m:sup>
                        <m:r>
                          <a:rPr lang="en-US" altLang="zh-TW" i="1" dirty="0">
                            <a:latin typeface="Cambria Math" panose="02040503050406030204" pitchFamily="18" charset="0"/>
                          </a:rPr>
                          <m:t>′</m:t>
                        </m:r>
                      </m:sup>
                    </m:sSup>
                    <m:r>
                      <a:rPr lang="en-US" altLang="zh-TW" i="1" dirty="0">
                        <a:latin typeface="Cambria Math" panose="02040503050406030204" pitchFamily="18" charset="0"/>
                      </a:rPr>
                      <m:t>+</m:t>
                    </m:r>
                    <m:r>
                      <a:rPr lang="en-US" altLang="zh-TW" i="1" dirty="0">
                        <a:latin typeface="Cambria Math" panose="02040503050406030204" pitchFamily="18" charset="0"/>
                      </a:rPr>
                      <m:t>𝑏</m:t>
                    </m:r>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𝑦</m:t>
                        </m:r>
                      </m:e>
                      <m:sup>
                        <m:r>
                          <a:rPr lang="en-US" altLang="zh-TW" i="1" dirty="0">
                            <a:latin typeface="Cambria Math" panose="02040503050406030204" pitchFamily="18" charset="0"/>
                          </a:rPr>
                          <m:t>′</m:t>
                        </m:r>
                      </m:sup>
                    </m:sSup>
                    <m:r>
                      <a:rPr lang="en-US" altLang="zh-TW" i="1" dirty="0">
                        <a:latin typeface="Cambria Math" panose="02040503050406030204" pitchFamily="18" charset="0"/>
                      </a:rPr>
                      <m:t>+</m:t>
                    </m:r>
                    <m:r>
                      <a:rPr lang="en-US" altLang="zh-TW" i="1" dirty="0" err="1">
                        <a:latin typeface="Cambria Math" panose="02040503050406030204" pitchFamily="18" charset="0"/>
                      </a:rPr>
                      <m:t>𝑐</m:t>
                    </m:r>
                    <m:sSup>
                      <m:sSupPr>
                        <m:ctrlPr>
                          <a:rPr lang="en-US" altLang="zh-TW" i="1" dirty="0" err="1">
                            <a:latin typeface="Cambria Math" panose="02040503050406030204" pitchFamily="18" charset="0"/>
                          </a:rPr>
                        </m:ctrlPr>
                      </m:sSupPr>
                      <m:e>
                        <m:r>
                          <a:rPr lang="en-US" altLang="zh-TW" i="1" dirty="0" err="1">
                            <a:latin typeface="Cambria Math" panose="02040503050406030204" pitchFamily="18" charset="0"/>
                          </a:rPr>
                          <m:t>𝑥</m:t>
                        </m:r>
                      </m:e>
                      <m:sup>
                        <m:r>
                          <a:rPr lang="en-US" altLang="zh-TW" i="1" dirty="0" err="1">
                            <a:latin typeface="Cambria Math" panose="02040503050406030204" pitchFamily="18" charset="0"/>
                          </a:rPr>
                          <m:t>′</m:t>
                        </m:r>
                      </m:sup>
                    </m:sSup>
                    <m:sSup>
                      <m:sSupPr>
                        <m:ctrlPr>
                          <a:rPr lang="en-US" altLang="zh-TW" i="1" dirty="0">
                            <a:latin typeface="Cambria Math" panose="02040503050406030204" pitchFamily="18" charset="0"/>
                          </a:rPr>
                        </m:ctrlPr>
                      </m:sSupPr>
                      <m:e>
                        <m:r>
                          <a:rPr lang="en-US" altLang="zh-TW" i="1" dirty="0" err="1">
                            <a:latin typeface="Cambria Math" panose="02040503050406030204" pitchFamily="18" charset="0"/>
                          </a:rPr>
                          <m:t>𝑦</m:t>
                        </m:r>
                      </m:e>
                      <m:sup>
                        <m:r>
                          <a:rPr lang="en-US" altLang="zh-TW" i="1" dirty="0">
                            <a:latin typeface="Cambria Math" panose="02040503050406030204" pitchFamily="18" charset="0"/>
                          </a:rPr>
                          <m:t>′</m:t>
                        </m:r>
                      </m:sup>
                    </m:sSup>
                    <m:r>
                      <a:rPr lang="en-US" altLang="zh-TW" i="1" dirty="0">
                        <a:latin typeface="Cambria Math" panose="02040503050406030204" pitchFamily="18" charset="0"/>
                      </a:rPr>
                      <m:t>+</m:t>
                    </m:r>
                    <m:r>
                      <a:rPr lang="en-US" altLang="zh-TW" i="1" dirty="0">
                        <a:latin typeface="Cambria Math" panose="02040503050406030204" pitchFamily="18" charset="0"/>
                      </a:rPr>
                      <m:t>𝑑</m:t>
                    </m:r>
                    <m:r>
                      <a:rPr lang="en-US" altLang="zh-TW" i="1" dirty="0">
                        <a:latin typeface="Cambria Math" panose="02040503050406030204" pitchFamily="18" charset="0"/>
                      </a:rPr>
                      <m:t>	,</m:t>
                    </m:r>
                  </m:oMath>
                </a14:m>
                <a:r>
                  <a:rPr lang="en-US" altLang="zh-TW" dirty="0"/>
                  <a:t>	</a:t>
                </a:r>
                <a:r>
                  <a:rPr lang="en-US" altLang="zh-TW"/>
                  <a:t>                   </a:t>
                </a:r>
                <a:r>
                  <a:rPr lang="en-US" altLang="zh-TW" dirty="0"/>
                  <a:t>(5.11-7)</a:t>
                </a:r>
              </a:p>
              <a:p>
                <a:pPr lvl="1" eaLnBrk="1" hangingPunct="1">
                  <a:lnSpc>
                    <a:spcPct val="90000"/>
                  </a:lnSpc>
                  <a:spcBef>
                    <a:spcPct val="15000"/>
                  </a:spcBef>
                  <a:buFont typeface="Wingdings" panose="05000000000000000000" pitchFamily="2" charset="2"/>
                  <a:buNone/>
                </a:pPr>
                <a:r>
                  <a:rPr lang="en-US" altLang="zh-TW" dirty="0"/>
                  <a:t>	where the four coefficients are easily determined from the four equations in four unknowns that can be written using the four known neighbors of </a:t>
                </a:r>
                <a14:m>
                  <m:oMath xmlns:m="http://schemas.openxmlformats.org/officeDocument/2006/math">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a:latin typeface="Cambria Math" panose="02040503050406030204" pitchFamily="18" charset="0"/>
                        <a:ea typeface="AR MingtiM GB" pitchFamily="49" charset="-122"/>
                      </a:rPr>
                      <m:t>′</m:t>
                    </m:r>
                    <m:r>
                      <a:rPr lang="en-US" altLang="zh-TW" i="1" dirty="0">
                        <a:latin typeface="Cambria Math" panose="02040503050406030204" pitchFamily="18" charset="0"/>
                      </a:rPr>
                      <m:t>, </m:t>
                    </m:r>
                    <m:r>
                      <a:rPr lang="en-US" altLang="zh-TW" i="1" dirty="0">
                        <a:latin typeface="Cambria Math" panose="02040503050406030204" pitchFamily="18" charset="0"/>
                      </a:rPr>
                      <m:t>𝑦</m:t>
                    </m:r>
                    <m:r>
                      <a:rPr lang="en-US" altLang="zh-TW" i="1" dirty="0">
                        <a:latin typeface="Cambria Math" panose="02040503050406030204" pitchFamily="18" charset="0"/>
                        <a:ea typeface="AR MingtiM GB" pitchFamily="49" charset="-122"/>
                      </a:rPr>
                      <m:t>′</m:t>
                    </m:r>
                    <m:r>
                      <a:rPr lang="en-US" altLang="zh-TW" i="1" dirty="0">
                        <a:latin typeface="Cambria Math" panose="02040503050406030204" pitchFamily="18" charset="0"/>
                      </a:rPr>
                      <m:t>)</m:t>
                    </m:r>
                  </m:oMath>
                </a14:m>
                <a:r>
                  <a:rPr lang="en-US" altLang="zh-TW" dirty="0"/>
                  <a:t>.</a:t>
                </a:r>
              </a:p>
              <a:p>
                <a:pPr lvl="1" eaLnBrk="1" hangingPunct="1">
                  <a:lnSpc>
                    <a:spcPct val="90000"/>
                  </a:lnSpc>
                  <a:spcBef>
                    <a:spcPct val="15000"/>
                  </a:spcBef>
                </a:pPr>
                <a:r>
                  <a:rPr lang="en-US" altLang="zh-TW" dirty="0"/>
                  <a:t>When these coefficients have been determined, </a:t>
                </a:r>
                <a14:m>
                  <m:oMath xmlns:m="http://schemas.openxmlformats.org/officeDocument/2006/math">
                    <m:r>
                      <a:rPr lang="en-US" altLang="zh-TW" i="1" dirty="0" smtClean="0">
                        <a:latin typeface="Cambria Math" panose="02040503050406030204" pitchFamily="18" charset="0"/>
                      </a:rPr>
                      <m:t>𝑣</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a:latin typeface="Cambria Math" panose="02040503050406030204" pitchFamily="18" charset="0"/>
                        <a:ea typeface="AR MingtiM GB" pitchFamily="49" charset="-122"/>
                      </a:rPr>
                      <m:t>′</m:t>
                    </m:r>
                    <m:r>
                      <a:rPr lang="en-US" altLang="zh-TW" i="1" dirty="0">
                        <a:latin typeface="Cambria Math" panose="02040503050406030204" pitchFamily="18" charset="0"/>
                      </a:rPr>
                      <m:t>, </m:t>
                    </m:r>
                    <m:r>
                      <a:rPr lang="en-US" altLang="zh-TW" i="1" dirty="0">
                        <a:latin typeface="Cambria Math" panose="02040503050406030204" pitchFamily="18" charset="0"/>
                      </a:rPr>
                      <m:t>𝑦</m:t>
                    </m:r>
                    <m:r>
                      <a:rPr lang="en-US" altLang="zh-TW" i="1" dirty="0">
                        <a:latin typeface="Cambria Math" panose="02040503050406030204" pitchFamily="18" charset="0"/>
                        <a:ea typeface="AR MingtiM GB" pitchFamily="49" charset="-122"/>
                      </a:rPr>
                      <m:t>′</m:t>
                    </m:r>
                    <m:r>
                      <a:rPr lang="en-US" altLang="zh-TW" i="1" dirty="0">
                        <a:latin typeface="Cambria Math" panose="02040503050406030204" pitchFamily="18" charset="0"/>
                      </a:rPr>
                      <m:t>) </m:t>
                    </m:r>
                  </m:oMath>
                </a14:m>
                <a:r>
                  <a:rPr lang="en-US" altLang="zh-TW" dirty="0"/>
                  <a:t>is computed and this value is assigned to the location in </a:t>
                </a:r>
                <a14:m>
                  <m:oMath xmlns:m="http://schemas.openxmlformats.org/officeDocument/2006/math">
                    <m:r>
                      <a:rPr lang="en-US" altLang="zh-TW" i="1" dirty="0" smtClean="0">
                        <a:latin typeface="Cambria Math" panose="02040503050406030204" pitchFamily="18" charset="0"/>
                      </a:rPr>
                      <m:t>𝑓</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 </m:t>
                    </m:r>
                  </m:oMath>
                </a14:m>
                <a:r>
                  <a:rPr lang="en-US" altLang="zh-TW" dirty="0"/>
                  <a:t>that yields the spatial mapping into location </a:t>
                </a:r>
                <a14:m>
                  <m:oMath xmlns:m="http://schemas.openxmlformats.org/officeDocument/2006/math">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r>
                      <a:rPr lang="en-US" altLang="zh-TW" i="1" dirty="0">
                        <a:latin typeface="Cambria Math" panose="02040503050406030204" pitchFamily="18" charset="0"/>
                        <a:ea typeface="AR MingtiM GB" pitchFamily="49" charset="-122"/>
                      </a:rPr>
                      <m:t>′</m:t>
                    </m:r>
                    <m:r>
                      <a:rPr lang="en-US" altLang="zh-TW" i="1" dirty="0">
                        <a:latin typeface="Cambria Math" panose="02040503050406030204" pitchFamily="18" charset="0"/>
                      </a:rPr>
                      <m:t>, </m:t>
                    </m:r>
                    <m:r>
                      <a:rPr lang="en-US" altLang="zh-TW" i="1" dirty="0">
                        <a:latin typeface="Cambria Math" panose="02040503050406030204" pitchFamily="18" charset="0"/>
                      </a:rPr>
                      <m:t>𝑦</m:t>
                    </m:r>
                    <m:r>
                      <a:rPr lang="en-US" altLang="zh-TW" i="1" dirty="0">
                        <a:latin typeface="Cambria Math" panose="02040503050406030204" pitchFamily="18" charset="0"/>
                        <a:ea typeface="AR MingtiM GB" pitchFamily="49" charset="-122"/>
                      </a:rPr>
                      <m:t>′</m:t>
                    </m:r>
                    <m:r>
                      <a:rPr lang="en-US" altLang="zh-TW" i="1" dirty="0">
                        <a:latin typeface="Cambria Math" panose="02040503050406030204" pitchFamily="18" charset="0"/>
                      </a:rPr>
                      <m:t>)</m:t>
                    </m:r>
                  </m:oMath>
                </a14:m>
                <a:r>
                  <a:rPr lang="en-US" altLang="zh-TW" dirty="0"/>
                  <a:t>.</a:t>
                </a:r>
              </a:p>
              <a:p>
                <a:pPr eaLnBrk="1" hangingPunct="1">
                  <a:lnSpc>
                    <a:spcPct val="90000"/>
                  </a:lnSpc>
                  <a:spcBef>
                    <a:spcPct val="15000"/>
                  </a:spcBef>
                </a:pPr>
                <a:r>
                  <a:rPr lang="en-US" altLang="zh-TW" dirty="0"/>
                  <a:t>Fig. 5.34(a) shows an image with 25 regularly spaced </a:t>
                </a:r>
                <a:r>
                  <a:rPr lang="en-US" altLang="zh-TW" dirty="0" err="1"/>
                  <a:t>tiepoints</a:t>
                </a:r>
                <a:r>
                  <a:rPr lang="en-US" altLang="zh-TW" dirty="0"/>
                  <a:t>, Fig. 5.34(b) shows a simple rearrangement of the </a:t>
                </a:r>
                <a:r>
                  <a:rPr lang="en-US" altLang="zh-TW" dirty="0" err="1"/>
                  <a:t>tiepoints</a:t>
                </a:r>
                <a:r>
                  <a:rPr lang="en-US" altLang="zh-TW" dirty="0"/>
                  <a:t> to create geometric distortion, Fig. 5.34(c) shows the geometrically distorted image using nearest neighbor interpolation, and Fig. 5.34(d) shows the restored image.</a:t>
                </a:r>
              </a:p>
              <a:p>
                <a:pPr lvl="1" eaLnBrk="1" hangingPunct="1">
                  <a:lnSpc>
                    <a:spcPct val="90000"/>
                  </a:lnSpc>
                  <a:spcBef>
                    <a:spcPct val="15000"/>
                  </a:spcBef>
                </a:pPr>
                <a:r>
                  <a:rPr lang="en-US" altLang="zh-TW" dirty="0"/>
                  <a:t>Fig. 5.34(e) shows the </a:t>
                </a:r>
                <a:r>
                  <a:rPr lang="en-US" altLang="zh-TW" dirty="0" err="1"/>
                  <a:t>distored</a:t>
                </a:r>
                <a:r>
                  <a:rPr lang="en-US" altLang="zh-TW" dirty="0"/>
                  <a:t> image using bilinear interpolation and Fig. 5.34(f) shows the restored image.</a:t>
                </a:r>
                <a:endParaRPr lang="zh-TW" altLang="en-US" dirty="0"/>
              </a:p>
            </p:txBody>
          </p:sp>
        </mc:Choice>
        <mc:Fallback>
          <p:sp>
            <p:nvSpPr>
              <p:cNvPr id="79876" name="Rectangle 3">
                <a:extLst>
                  <a:ext uri="{FF2B5EF4-FFF2-40B4-BE49-F238E27FC236}">
                    <a16:creationId xmlns:a16="http://schemas.microsoft.com/office/drawing/2014/main" id="{AA8D2C7F-FE9C-4E24-BB02-818DB9FCCEF5}"/>
                  </a:ext>
                </a:extLst>
              </p:cNvPr>
              <p:cNvSpPr>
                <a:spLocks noGrp="1" noRot="1" noChangeAspect="1" noMove="1" noResize="1" noEditPoints="1" noAdjustHandles="1" noChangeArrowheads="1" noChangeShapeType="1" noTextEdit="1"/>
              </p:cNvSpPr>
              <p:nvPr>
                <p:ph type="body" idx="1"/>
              </p:nvPr>
            </p:nvSpPr>
            <p:spPr>
              <a:xfrm>
                <a:off x="107950" y="34925"/>
                <a:ext cx="8847138" cy="6786563"/>
              </a:xfrm>
              <a:blipFill>
                <a:blip r:embed="rId2"/>
                <a:stretch>
                  <a:fillRect l="-1378" t="-2246" r="-3101" b="-2156"/>
                </a:stretch>
              </a:blipFill>
            </p:spPr>
            <p:txBody>
              <a:bodyPr/>
              <a:lstStyle/>
              <a:p>
                <a:r>
                  <a:rPr lang="zh-TW" alt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投影片編號版面配置區 3">
            <a:extLst>
              <a:ext uri="{FF2B5EF4-FFF2-40B4-BE49-F238E27FC236}">
                <a16:creationId xmlns:a16="http://schemas.microsoft.com/office/drawing/2014/main" id="{B95E84AE-AD43-461F-8A34-819B20CFF94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A80D843B-8E1B-4678-A72D-1E229E8905F8}" type="slidenum">
              <a:rPr kumimoji="0" lang="zh-TW" altLang="en-US"/>
              <a:pPr eaLnBrk="1" hangingPunct="1"/>
              <a:t>75</a:t>
            </a:fld>
            <a:endParaRPr kumimoji="0" lang="en-US" altLang="zh-TW"/>
          </a:p>
        </p:txBody>
      </p:sp>
      <p:sp>
        <p:nvSpPr>
          <p:cNvPr id="80899" name="Rectangle 2">
            <a:extLst>
              <a:ext uri="{FF2B5EF4-FFF2-40B4-BE49-F238E27FC236}">
                <a16:creationId xmlns:a16="http://schemas.microsoft.com/office/drawing/2014/main" id="{21F64470-C66F-46B7-8D86-DC8304092D06}"/>
              </a:ext>
            </a:extLst>
          </p:cNvPr>
          <p:cNvSpPr>
            <a:spLocks noGrp="1" noChangeArrowheads="1"/>
          </p:cNvSpPr>
          <p:nvPr>
            <p:ph type="title"/>
          </p:nvPr>
        </p:nvSpPr>
        <p:spPr/>
        <p:txBody>
          <a:bodyPr/>
          <a:lstStyle/>
          <a:p>
            <a:pPr eaLnBrk="1" hangingPunct="1"/>
            <a:endParaRPr lang="zh-TW" altLang="en-US"/>
          </a:p>
        </p:txBody>
      </p:sp>
      <p:grpSp>
        <p:nvGrpSpPr>
          <p:cNvPr id="80900" name="Group 5">
            <a:extLst>
              <a:ext uri="{FF2B5EF4-FFF2-40B4-BE49-F238E27FC236}">
                <a16:creationId xmlns:a16="http://schemas.microsoft.com/office/drawing/2014/main" id="{AB533A0F-9F0E-4AB0-A822-EE569E9F67A8}"/>
              </a:ext>
            </a:extLst>
          </p:cNvPr>
          <p:cNvGrpSpPr>
            <a:grpSpLocks/>
          </p:cNvGrpSpPr>
          <p:nvPr/>
        </p:nvGrpSpPr>
        <p:grpSpPr bwMode="auto">
          <a:xfrm>
            <a:off x="1258888" y="60325"/>
            <a:ext cx="5761037" cy="6742113"/>
            <a:chOff x="1727" y="443"/>
            <a:chExt cx="2467" cy="3438"/>
          </a:xfrm>
        </p:grpSpPr>
        <p:pic>
          <p:nvPicPr>
            <p:cNvPr id="80901" name="Picture 6">
              <a:extLst>
                <a:ext uri="{FF2B5EF4-FFF2-40B4-BE49-F238E27FC236}">
                  <a16:creationId xmlns:a16="http://schemas.microsoft.com/office/drawing/2014/main" id="{276C54BD-9298-4AD8-8515-5683AE43B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 y="3353"/>
              <a:ext cx="2467"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7">
              <a:extLst>
                <a:ext uri="{FF2B5EF4-FFF2-40B4-BE49-F238E27FC236}">
                  <a16:creationId xmlns:a16="http://schemas.microsoft.com/office/drawing/2014/main" id="{4C4DEADB-2EBC-4CF1-83AF-352FF08B8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 y="443"/>
              <a:ext cx="2128" cy="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投影片編號版面配置區 3">
            <a:extLst>
              <a:ext uri="{FF2B5EF4-FFF2-40B4-BE49-F238E27FC236}">
                <a16:creationId xmlns:a16="http://schemas.microsoft.com/office/drawing/2014/main" id="{2721F59A-FCAB-47BB-BFC8-C2383FCD23B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B3A5ABE8-8E0C-48F1-BC00-9E946F2E69CE}" type="slidenum">
              <a:rPr kumimoji="0" lang="zh-TW" altLang="en-US"/>
              <a:pPr eaLnBrk="1" hangingPunct="1"/>
              <a:t>76</a:t>
            </a:fld>
            <a:endParaRPr kumimoji="0" lang="en-US" altLang="zh-TW"/>
          </a:p>
        </p:txBody>
      </p:sp>
      <p:sp>
        <p:nvSpPr>
          <p:cNvPr id="81923" name="Rectangle 2">
            <a:extLst>
              <a:ext uri="{FF2B5EF4-FFF2-40B4-BE49-F238E27FC236}">
                <a16:creationId xmlns:a16="http://schemas.microsoft.com/office/drawing/2014/main" id="{F08B18A2-E53B-4CC5-B5B1-7FE178F32E0A}"/>
              </a:ext>
            </a:extLst>
          </p:cNvPr>
          <p:cNvSpPr>
            <a:spLocks noGrp="1" noChangeArrowheads="1"/>
          </p:cNvSpPr>
          <p:nvPr>
            <p:ph type="title"/>
          </p:nvPr>
        </p:nvSpPr>
        <p:spPr/>
        <p:txBody>
          <a:bodyPr/>
          <a:lstStyle/>
          <a:p>
            <a:pPr eaLnBrk="1" hangingPunct="1"/>
            <a:endParaRPr lang="zh-TW" altLang="en-US"/>
          </a:p>
        </p:txBody>
      </p:sp>
      <p:sp>
        <p:nvSpPr>
          <p:cNvPr id="81924" name="Rectangle 3">
            <a:extLst>
              <a:ext uri="{FF2B5EF4-FFF2-40B4-BE49-F238E27FC236}">
                <a16:creationId xmlns:a16="http://schemas.microsoft.com/office/drawing/2014/main" id="{7E4AB88A-3921-4583-A82F-B4533D0E0270}"/>
              </a:ext>
            </a:extLst>
          </p:cNvPr>
          <p:cNvSpPr>
            <a:spLocks noGrp="1" noChangeArrowheads="1"/>
          </p:cNvSpPr>
          <p:nvPr>
            <p:ph type="body" idx="1"/>
          </p:nvPr>
        </p:nvSpPr>
        <p:spPr>
          <a:xfrm>
            <a:off x="41275" y="103188"/>
            <a:ext cx="3451225" cy="6238875"/>
          </a:xfrm>
        </p:spPr>
        <p:txBody>
          <a:bodyPr/>
          <a:lstStyle/>
          <a:p>
            <a:pPr eaLnBrk="1" hangingPunct="1"/>
            <a:r>
              <a:rPr lang="en-US" altLang="zh-TW"/>
              <a:t>Fig. 5.35(a) shows the original image, Fig. 5.35(b) shows the distored image using bilinear interpolation (the same parameters as in Fig. 5.34(e)), Fig. 5.35(c) shows the difference between (a) and (b), and Fig. 5.35(d) shows the restored image.</a:t>
            </a:r>
          </a:p>
          <a:p>
            <a:pPr eaLnBrk="1" hangingPunct="1"/>
            <a:endParaRPr lang="zh-TW" altLang="en-US"/>
          </a:p>
        </p:txBody>
      </p:sp>
      <p:pic>
        <p:nvPicPr>
          <p:cNvPr id="81925" name="Picture 4">
            <a:extLst>
              <a:ext uri="{FF2B5EF4-FFF2-40B4-BE49-F238E27FC236}">
                <a16:creationId xmlns:a16="http://schemas.microsoft.com/office/drawing/2014/main" id="{B6D3683B-352D-468C-A40C-BD89D6375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488" y="88900"/>
            <a:ext cx="5422900"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3">
            <a:extLst>
              <a:ext uri="{FF2B5EF4-FFF2-40B4-BE49-F238E27FC236}">
                <a16:creationId xmlns:a16="http://schemas.microsoft.com/office/drawing/2014/main" id="{1C99662E-0277-4C2E-ACEE-345516F720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80F42D25-F7F3-4531-9799-1AE2051EC7A1}" type="slidenum">
              <a:rPr kumimoji="0" lang="zh-TW" altLang="en-US"/>
              <a:pPr eaLnBrk="1" hangingPunct="1"/>
              <a:t>8</a:t>
            </a:fld>
            <a:endParaRPr kumimoji="0" lang="en-US" altLang="zh-TW"/>
          </a:p>
        </p:txBody>
      </p:sp>
      <p:sp>
        <p:nvSpPr>
          <p:cNvPr id="49155" name="Rectangle 2">
            <a:extLst>
              <a:ext uri="{FF2B5EF4-FFF2-40B4-BE49-F238E27FC236}">
                <a16:creationId xmlns:a16="http://schemas.microsoft.com/office/drawing/2014/main" id="{76E89EBB-37F6-4631-BB6B-B298A41A7A18}"/>
              </a:ext>
            </a:extLst>
          </p:cNvPr>
          <p:cNvSpPr>
            <a:spLocks noGrp="1" noChangeArrowheads="1"/>
          </p:cNvSpPr>
          <p:nvPr>
            <p:ph type="title"/>
          </p:nvPr>
        </p:nvSpPr>
        <p:spPr/>
        <p:txBody>
          <a:bodyPr/>
          <a:lstStyle/>
          <a:p>
            <a:pPr eaLnBrk="1" hangingPunct="1"/>
            <a:endParaRPr lang="zh-TW" altLang="en-US"/>
          </a:p>
        </p:txBody>
      </p:sp>
      <p:grpSp>
        <p:nvGrpSpPr>
          <p:cNvPr id="49156" name="Group 6">
            <a:extLst>
              <a:ext uri="{FF2B5EF4-FFF2-40B4-BE49-F238E27FC236}">
                <a16:creationId xmlns:a16="http://schemas.microsoft.com/office/drawing/2014/main" id="{F5BA2514-201F-4AB6-A858-A1BA293A7CCE}"/>
              </a:ext>
            </a:extLst>
          </p:cNvPr>
          <p:cNvGrpSpPr>
            <a:grpSpLocks/>
          </p:cNvGrpSpPr>
          <p:nvPr/>
        </p:nvGrpSpPr>
        <p:grpSpPr bwMode="auto">
          <a:xfrm>
            <a:off x="1835150" y="0"/>
            <a:ext cx="5473700" cy="6858000"/>
            <a:chOff x="1777" y="688"/>
            <a:chExt cx="2445" cy="3377"/>
          </a:xfrm>
        </p:grpSpPr>
        <p:pic>
          <p:nvPicPr>
            <p:cNvPr id="49157" name="Picture 4">
              <a:extLst>
                <a:ext uri="{FF2B5EF4-FFF2-40B4-BE49-F238E27FC236}">
                  <a16:creationId xmlns:a16="http://schemas.microsoft.com/office/drawing/2014/main" id="{B06C0F20-6096-42F7-850B-BF15F8727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 y="3561"/>
              <a:ext cx="2155"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5">
              <a:extLst>
                <a:ext uri="{FF2B5EF4-FFF2-40B4-BE49-F238E27FC236}">
                  <a16:creationId xmlns:a16="http://schemas.microsoft.com/office/drawing/2014/main" id="{EDEEFD74-7DF6-461D-AA30-61E5697E5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 y="688"/>
              <a:ext cx="2204" cy="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投影片編號版面配置區 3">
            <a:extLst>
              <a:ext uri="{FF2B5EF4-FFF2-40B4-BE49-F238E27FC236}">
                <a16:creationId xmlns:a16="http://schemas.microsoft.com/office/drawing/2014/main" id="{225285BE-2E07-458F-A150-5F678AA96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5135C814-D0AA-4746-9901-536D73F93815}" type="slidenum">
              <a:rPr kumimoji="0" lang="zh-TW" altLang="en-US"/>
              <a:pPr eaLnBrk="1" hangingPunct="1"/>
              <a:t>9</a:t>
            </a:fld>
            <a:endParaRPr kumimoji="0" lang="en-US" altLang="zh-TW"/>
          </a:p>
        </p:txBody>
      </p:sp>
      <p:sp>
        <p:nvSpPr>
          <p:cNvPr id="50179" name="Rectangle 2">
            <a:extLst>
              <a:ext uri="{FF2B5EF4-FFF2-40B4-BE49-F238E27FC236}">
                <a16:creationId xmlns:a16="http://schemas.microsoft.com/office/drawing/2014/main" id="{E4EF64A1-703C-414A-8230-6773FC87E684}"/>
              </a:ext>
            </a:extLst>
          </p:cNvPr>
          <p:cNvSpPr>
            <a:spLocks noGrp="1" noChangeArrowheads="1"/>
          </p:cNvSpPr>
          <p:nvPr>
            <p:ph type="title"/>
          </p:nvPr>
        </p:nvSpPr>
        <p:spPr/>
        <p:txBody>
          <a:bodyPr/>
          <a:lstStyle/>
          <a:p>
            <a:pPr eaLnBrk="1" hangingPunct="1"/>
            <a:endParaRPr lang="zh-TW" altLang="en-US"/>
          </a:p>
        </p:txBody>
      </p:sp>
      <p:sp>
        <p:nvSpPr>
          <p:cNvPr id="50180" name="Rectangle 3">
            <a:extLst>
              <a:ext uri="{FF2B5EF4-FFF2-40B4-BE49-F238E27FC236}">
                <a16:creationId xmlns:a16="http://schemas.microsoft.com/office/drawing/2014/main" id="{CCDE2DBF-4856-484E-AFBA-B168A29E32DA}"/>
              </a:ext>
            </a:extLst>
          </p:cNvPr>
          <p:cNvSpPr>
            <a:spLocks noGrp="1" noChangeArrowheads="1"/>
          </p:cNvSpPr>
          <p:nvPr>
            <p:ph type="body" idx="1"/>
          </p:nvPr>
        </p:nvSpPr>
        <p:spPr/>
        <p:txBody>
          <a:bodyPr/>
          <a:lstStyle/>
          <a:p>
            <a:pPr eaLnBrk="1" hangingPunct="1"/>
            <a:r>
              <a:rPr lang="en-US" altLang="zh-TW"/>
              <a:t>Fig. 5.3 shows a test pattern well-suited for illustrating the above noise models and Fig. 5.4 shows the images showing the test pattern after addition of the six types of noise and the corresponding histograms.</a:t>
            </a:r>
          </a:p>
          <a:p>
            <a:pPr eaLnBrk="1" hangingPunct="1"/>
            <a:endParaRPr lang="zh-TW" altLang="en-US"/>
          </a:p>
        </p:txBody>
      </p:sp>
      <p:pic>
        <p:nvPicPr>
          <p:cNvPr id="50181" name="Picture 4">
            <a:extLst>
              <a:ext uri="{FF2B5EF4-FFF2-40B4-BE49-F238E27FC236}">
                <a16:creationId xmlns:a16="http://schemas.microsoft.com/office/drawing/2014/main" id="{DB0754A2-2DF0-4A64-8D42-EA17F8EA6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133600"/>
            <a:ext cx="7416800"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1489</TotalTime>
  <Words>7086</Words>
  <Application>Microsoft Office PowerPoint</Application>
  <PresentationFormat>如螢幕大小 (4:3)</PresentationFormat>
  <Paragraphs>578</Paragraphs>
  <Slides>76</Slides>
  <Notes>0</Notes>
  <HiddenSlides>0</HiddenSlides>
  <MMClips>0</MMClips>
  <ScaleCrop>false</ScaleCrop>
  <HeadingPairs>
    <vt:vector size="8" baseType="variant">
      <vt:variant>
        <vt:lpstr>使用字型</vt:lpstr>
      </vt:variant>
      <vt:variant>
        <vt:i4>9</vt:i4>
      </vt:variant>
      <vt:variant>
        <vt:lpstr>佈景主題</vt:lpstr>
      </vt:variant>
      <vt:variant>
        <vt:i4>3</vt:i4>
      </vt:variant>
      <vt:variant>
        <vt:lpstr>內嵌 OLE 伺服程式</vt:lpstr>
      </vt:variant>
      <vt:variant>
        <vt:i4>2</vt:i4>
      </vt:variant>
      <vt:variant>
        <vt:lpstr>投影片標題</vt:lpstr>
      </vt:variant>
      <vt:variant>
        <vt:i4>76</vt:i4>
      </vt:variant>
    </vt:vector>
  </HeadingPairs>
  <TitlesOfParts>
    <vt:vector size="90" baseType="lpstr">
      <vt:lpstr>AR MingtiM GB</vt:lpstr>
      <vt:lpstr>MS Mincho</vt:lpstr>
      <vt:lpstr>新細明體</vt:lpstr>
      <vt:lpstr>Arial</vt:lpstr>
      <vt:lpstr>Cambria Math</vt:lpstr>
      <vt:lpstr>Symbol</vt:lpstr>
      <vt:lpstr>Tahoma</vt:lpstr>
      <vt:lpstr>Times New Roman</vt:lpstr>
      <vt:lpstr>Wingdings</vt:lpstr>
      <vt:lpstr>Blends</vt:lpstr>
      <vt:lpstr>1_Blends</vt:lpstr>
      <vt:lpstr>2_Blends</vt:lpstr>
      <vt:lpstr>方程式</vt:lpstr>
      <vt:lpstr>Equation</vt:lpstr>
      <vt:lpstr>Chapter 5 IMAGE RESTORATION</vt:lpstr>
      <vt:lpstr>Model of Image Degradation/Restoration Process</vt:lpstr>
      <vt:lpstr>PowerPoint 簡報</vt:lpstr>
      <vt:lpstr>Noise Models</vt:lpstr>
      <vt:lpstr>PowerPoint 簡報</vt:lpstr>
      <vt:lpstr>()</vt:lpstr>
      <vt:lpstr>PowerPoint 簡報</vt:lpstr>
      <vt:lpstr>PowerPoint 簡報</vt:lpstr>
      <vt:lpstr>PowerPoint 簡報</vt:lpstr>
      <vt:lpstr>PowerPoint 簡報</vt:lpstr>
      <vt:lpstr>PowerPoint 簡報</vt:lpstr>
      <vt:lpstr>Periodic noise</vt:lpstr>
      <vt:lpstr>Noise parameter estimation</vt:lpstr>
      <vt:lpstr>PowerPoint 簡報</vt:lpstr>
      <vt:lpstr>Restoration By Spatial Filtering</vt:lpstr>
      <vt:lpstr>Mean filters</vt:lpstr>
      <vt:lpstr>PowerPoint 簡報</vt:lpstr>
      <vt:lpstr>PowerPoint 簡報</vt:lpstr>
      <vt:lpstr>PowerPoint 簡報</vt:lpstr>
      <vt:lpstr>PowerPoint 簡報</vt:lpstr>
      <vt:lpstr>PowerPoint 簡報</vt:lpstr>
      <vt:lpstr>Order-statistics filters</vt:lpstr>
      <vt:lpstr>PowerPoint 簡報</vt:lpstr>
      <vt:lpstr>PowerPoint 簡報</vt:lpstr>
      <vt:lpstr>PowerPoint 簡報</vt:lpstr>
      <vt:lpstr>PowerPoint 簡報</vt:lpstr>
      <vt:lpstr>Adaptive Filters</vt:lpstr>
      <vt:lpstr>PowerPoint 簡報</vt:lpstr>
      <vt:lpstr>PowerPoint 簡報</vt:lpstr>
      <vt:lpstr>Adaptive median filter</vt:lpstr>
      <vt:lpstr>PowerPoint 簡報</vt:lpstr>
      <vt:lpstr>Periodic Noise Reduction by Frequency Domain Filtering</vt:lpstr>
      <vt:lpstr>PowerPoint 簡報</vt:lpstr>
      <vt:lpstr>PowerPoint 簡報</vt:lpstr>
      <vt:lpstr>PowerPoint 簡報</vt:lpstr>
      <vt:lpstr>PowerPoint 簡報</vt:lpstr>
      <vt:lpstr>PowerPoint 簡報</vt:lpstr>
      <vt:lpstr>PowerPoint 簡報</vt:lpstr>
      <vt:lpstr>PowerPoint 簡報</vt:lpstr>
      <vt:lpstr>Optimum Notch Filtering</vt:lpstr>
      <vt:lpstr>PowerPoint 簡報</vt:lpstr>
      <vt:lpstr>PowerPoint 簡報</vt:lpstr>
      <vt:lpstr>PowerPoint 簡報</vt:lpstr>
      <vt:lpstr>PowerPoint 簡報</vt:lpstr>
      <vt:lpstr>PowerPoint 簡報</vt:lpstr>
      <vt:lpstr>Linear, Position-Invariant Degradations</vt:lpstr>
      <vt:lpstr>PowerPoint 簡報</vt:lpstr>
      <vt:lpstr>PowerPoint 簡報</vt:lpstr>
      <vt:lpstr>Degradation Function Estimation</vt:lpstr>
      <vt:lpstr>Estimation by image observation</vt:lpstr>
      <vt:lpstr>Estimation by experimentation</vt:lpstr>
      <vt:lpstr>Estimation by modeling</vt:lpstr>
      <vt:lpstr>PowerPoint 簡報</vt:lpstr>
      <vt:lpstr>PowerPoint 簡報</vt:lpstr>
      <vt:lpstr>PowerPoint 簡報</vt:lpstr>
      <vt:lpstr>PowerPoint 簡報</vt:lpstr>
      <vt:lpstr>Inverse Filtering</vt:lpstr>
      <vt:lpstr>PowerPoint 簡報</vt:lpstr>
      <vt:lpstr>Minimum  Mean Square Error (Wiener) Filtering</vt:lpstr>
      <vt:lpstr>PowerPoint 簡報</vt:lpstr>
      <vt:lpstr>PowerPoint 簡報</vt:lpstr>
      <vt:lpstr>PowerPoint 簡報</vt:lpstr>
      <vt:lpstr>PowerPoint 簡報</vt:lpstr>
      <vt:lpstr>Constrained Least Squares Filtering</vt:lpstr>
      <vt:lpstr>PowerPoint 簡報</vt:lpstr>
      <vt:lpstr>PowerPoint 簡報</vt:lpstr>
      <vt:lpstr>PowerPoint 簡報</vt:lpstr>
      <vt:lpstr>PowerPoint 簡報</vt:lpstr>
      <vt:lpstr>Geometric Mean Filters</vt:lpstr>
      <vt:lpstr>Geometric Transformations</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Mouse</dc:creator>
  <cp:lastModifiedBy>田鼠</cp:lastModifiedBy>
  <cp:revision>142</cp:revision>
  <dcterms:created xsi:type="dcterms:W3CDTF">1601-01-01T00:00:00Z</dcterms:created>
  <dcterms:modified xsi:type="dcterms:W3CDTF">2020-10-16T12:17:41Z</dcterms:modified>
</cp:coreProperties>
</file>